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20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0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778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159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1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629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09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2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0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417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15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1E1A3-A541-45ED-A48A-C7EC1994F3ED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31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86603" y="1951629"/>
            <a:ext cx="7048113" cy="3037068"/>
          </a:xfrm>
        </p:spPr>
        <p:txBody>
          <a:bodyPr>
            <a:normAutofit/>
          </a:bodyPr>
          <a:lstStyle/>
          <a:p>
            <a:pPr algn="r"/>
            <a:r>
              <a:rPr lang="uk-UA" sz="4800" i="1" dirty="0" smtClean="0"/>
              <a:t>Професійний імідж посадовця: основні компоненти та функції</a:t>
            </a:r>
            <a:endParaRPr lang="uk-UA" sz="4800" i="1" dirty="0"/>
          </a:p>
        </p:txBody>
      </p:sp>
    </p:spTree>
    <p:extLst>
      <p:ext uri="{BB962C8B-B14F-4D97-AF65-F5344CB8AC3E}">
        <p14:creationId xmlns:p14="http://schemas.microsoft.com/office/powerpoint/2010/main" val="93008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639" y="218364"/>
            <a:ext cx="7929349" cy="6359857"/>
          </a:xfrm>
        </p:spPr>
        <p:txBody>
          <a:bodyPr/>
          <a:lstStyle/>
          <a:p>
            <a:r>
              <a:rPr lang="ru-RU" b="1" i="1" dirty="0"/>
              <a:t>Культура </a:t>
            </a:r>
            <a:r>
              <a:rPr lang="ru-RU" b="1" i="1" dirty="0" err="1"/>
              <a:t>мови</a:t>
            </a:r>
            <a:r>
              <a:rPr lang="ru-RU" b="1" i="1" dirty="0"/>
              <a:t>.</a:t>
            </a:r>
            <a:r>
              <a:rPr lang="ru-RU" dirty="0"/>
              <a:t> </a:t>
            </a:r>
            <a:r>
              <a:rPr lang="ru-RU" dirty="0" err="1" smtClean="0"/>
              <a:t>Рівень</a:t>
            </a:r>
            <a:r>
              <a:rPr lang="ru-RU" dirty="0" smtClean="0"/>
              <a:t> </a:t>
            </a:r>
            <a:r>
              <a:rPr lang="ru-RU" dirty="0" err="1"/>
              <a:t>мовної</a:t>
            </a:r>
            <a:r>
              <a:rPr lang="ru-RU" dirty="0"/>
              <a:t> </a:t>
            </a:r>
            <a:r>
              <a:rPr lang="ru-RU" dirty="0" err="1"/>
              <a:t>культури</a:t>
            </a:r>
            <a:r>
              <a:rPr lang="ru-RU" dirty="0"/>
              <a:t> є </a:t>
            </a:r>
            <a:r>
              <a:rPr lang="ru-RU" dirty="0" err="1"/>
              <a:t>важливим</a:t>
            </a:r>
            <a:r>
              <a:rPr lang="ru-RU" dirty="0"/>
              <a:t> аспектом </a:t>
            </a:r>
            <a:r>
              <a:rPr lang="ru-RU" dirty="0" err="1"/>
              <a:t>формування</a:t>
            </a:r>
            <a:r>
              <a:rPr lang="ru-RU" dirty="0"/>
              <a:t> </a:t>
            </a:r>
            <a:r>
              <a:rPr lang="ru-RU" dirty="0" err="1"/>
              <a:t>іміджу</a:t>
            </a:r>
            <a:r>
              <a:rPr lang="ru-RU" dirty="0"/>
              <a:t> </a:t>
            </a:r>
            <a:r>
              <a:rPr lang="ru-RU" dirty="0" err="1"/>
              <a:t>посадовця</a:t>
            </a:r>
            <a:r>
              <a:rPr lang="ru-RU" dirty="0"/>
              <a:t> й установи, в </a:t>
            </a:r>
            <a:r>
              <a:rPr lang="ru-RU" dirty="0" err="1"/>
              <a:t>якій</a:t>
            </a:r>
            <a:r>
              <a:rPr lang="ru-RU" dirty="0"/>
              <a:t>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працює</a:t>
            </a:r>
            <a:r>
              <a:rPr lang="ru-RU" dirty="0"/>
              <a:t>. </a:t>
            </a:r>
            <a:r>
              <a:rPr lang="ru-RU" dirty="0" err="1"/>
              <a:t>Безперечно</a:t>
            </a:r>
            <a:r>
              <a:rPr lang="ru-RU" dirty="0"/>
              <a:t> </a:t>
            </a:r>
            <a:r>
              <a:rPr lang="ru-RU" dirty="0" err="1"/>
              <a:t>посадовець</a:t>
            </a:r>
            <a:r>
              <a:rPr lang="ru-RU" dirty="0"/>
              <a:t> повинен </a:t>
            </a:r>
            <a:r>
              <a:rPr lang="ru-RU" dirty="0" err="1"/>
              <a:t>досконало</a:t>
            </a:r>
            <a:r>
              <a:rPr lang="ru-RU" dirty="0"/>
              <a:t> </a:t>
            </a:r>
            <a:r>
              <a:rPr lang="ru-RU" dirty="0" err="1"/>
              <a:t>володіти</a:t>
            </a:r>
            <a:r>
              <a:rPr lang="ru-RU" dirty="0"/>
              <a:t> державною </a:t>
            </a:r>
            <a:r>
              <a:rPr lang="ru-RU" dirty="0" err="1"/>
              <a:t>мовою</a:t>
            </a:r>
            <a:r>
              <a:rPr lang="ru-RU" dirty="0"/>
              <a:t> і </a:t>
            </a:r>
            <a:r>
              <a:rPr lang="ru-RU" dirty="0" err="1"/>
              <a:t>використовувати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у </a:t>
            </a:r>
            <a:r>
              <a:rPr lang="ru-RU" dirty="0" err="1"/>
              <a:t>роботі</a:t>
            </a:r>
            <a:r>
              <a:rPr lang="ru-RU" dirty="0"/>
              <a:t>. </a:t>
            </a:r>
            <a:r>
              <a:rPr lang="ru-RU" dirty="0" err="1"/>
              <a:t>Водночас</a:t>
            </a:r>
            <a:r>
              <a:rPr lang="ru-RU" dirty="0"/>
              <a:t>, </a:t>
            </a:r>
            <a:r>
              <a:rPr lang="ru-RU" dirty="0" err="1"/>
              <a:t>мова</a:t>
            </a:r>
            <a:r>
              <a:rPr lang="ru-RU" dirty="0"/>
              <a:t> </a:t>
            </a:r>
            <a:r>
              <a:rPr lang="ru-RU" dirty="0" err="1"/>
              <a:t>посадовця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бути </a:t>
            </a:r>
            <a:r>
              <a:rPr lang="ru-RU" dirty="0" err="1"/>
              <a:t>стилістично</a:t>
            </a:r>
            <a:r>
              <a:rPr lang="ru-RU" dirty="0"/>
              <a:t> грамотною, </a:t>
            </a:r>
            <a:r>
              <a:rPr lang="ru-RU" dirty="0" err="1"/>
              <a:t>чіткою</a:t>
            </a:r>
            <a:r>
              <a:rPr lang="ru-RU" dirty="0"/>
              <a:t>, </a:t>
            </a:r>
            <a:r>
              <a:rPr lang="ru-RU" dirty="0" err="1"/>
              <a:t>зрозумілою</a:t>
            </a:r>
            <a:r>
              <a:rPr lang="ru-RU" dirty="0"/>
              <a:t>, доступною кожному </a:t>
            </a:r>
            <a:r>
              <a:rPr lang="ru-RU" dirty="0" err="1"/>
              <a:t>відвідувачеві</a:t>
            </a:r>
            <a:r>
              <a:rPr lang="ru-RU" dirty="0"/>
              <a:t>. </a:t>
            </a:r>
          </a:p>
        </p:txBody>
      </p:sp>
      <p:pic>
        <p:nvPicPr>
          <p:cNvPr id="5122" name="Picture 2" descr="Ð Ð£ÐºÑÐ°ÑÐ½ÑÑÐºÑÐ¹ Ð¼Ð¾Ð²Ñ Ð¼Ð°Ð¹Ð¶Ðµ Ð¼ÑÐ»ÑÐ¹Ð¾Ð½ ÑÐ»ÑÐ² â ÐµÐºÑÐ¿ÐµÑÑÐ¸ â ÐÐÐÐÐÐÐ¯ Ð¡Ð¬ÐÐÐÐÐÐ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76" y="3398292"/>
            <a:ext cx="4255874" cy="329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864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5218" y="368490"/>
            <a:ext cx="7915700" cy="5808473"/>
          </a:xfrm>
        </p:spPr>
        <p:txBody>
          <a:bodyPr/>
          <a:lstStyle/>
          <a:p>
            <a:r>
              <a:rPr lang="ru-RU" b="1" i="1" dirty="0" err="1"/>
              <a:t>Моральні</a:t>
            </a:r>
            <a:r>
              <a:rPr lang="ru-RU" b="1" i="1" dirty="0"/>
              <a:t> </a:t>
            </a:r>
            <a:r>
              <a:rPr lang="ru-RU" b="1" i="1" dirty="0" err="1"/>
              <a:t>якості</a:t>
            </a:r>
            <a:r>
              <a:rPr lang="ru-RU" dirty="0"/>
              <a:t> </a:t>
            </a:r>
            <a:r>
              <a:rPr lang="ru-RU" dirty="0" err="1"/>
              <a:t>пов’язані</a:t>
            </a:r>
            <a:r>
              <a:rPr lang="ru-RU" dirty="0"/>
              <a:t> </a:t>
            </a:r>
            <a:r>
              <a:rPr lang="ru-RU" dirty="0" err="1"/>
              <a:t>зі</a:t>
            </a:r>
            <a:r>
              <a:rPr lang="ru-RU" dirty="0"/>
              <a:t> </a:t>
            </a:r>
            <a:r>
              <a:rPr lang="ru-RU" dirty="0" err="1"/>
              <a:t>ставленням</a:t>
            </a:r>
            <a:r>
              <a:rPr lang="ru-RU" dirty="0"/>
              <a:t> </a:t>
            </a:r>
            <a:r>
              <a:rPr lang="uk-UA" dirty="0"/>
              <a:t>посадовця</a:t>
            </a:r>
            <a:r>
              <a:rPr lang="ru-RU" dirty="0"/>
              <a:t> до </a:t>
            </a:r>
            <a:r>
              <a:rPr lang="ru-RU" dirty="0" err="1"/>
              <a:t>людини</a:t>
            </a:r>
            <a:r>
              <a:rPr lang="ru-RU" dirty="0"/>
              <a:t> </a:t>
            </a:r>
            <a:r>
              <a:rPr lang="ru-RU" dirty="0" err="1"/>
              <a:t>незалежно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становища. До </a:t>
            </a:r>
            <a:r>
              <a:rPr lang="ru-RU" dirty="0" err="1"/>
              <a:t>цієї</a:t>
            </a:r>
            <a:r>
              <a:rPr lang="ru-RU" dirty="0"/>
              <a:t> групи </a:t>
            </a:r>
            <a:r>
              <a:rPr lang="ru-RU" dirty="0" err="1"/>
              <a:t>якостей</a:t>
            </a:r>
            <a:r>
              <a:rPr lang="ru-RU" dirty="0"/>
              <a:t> </a:t>
            </a:r>
            <a:r>
              <a:rPr lang="uk-UA" dirty="0"/>
              <a:t>належать: повага, доброта, простота, скромність, справедливість, чутливість, готовність прийти на допомогу людині, поблажливість, намагання піти назустріч кожному.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ÐÑÐ´Ð¸ Ð¼Ð¾Ð³ÑÑ Ð¼ÐµÐ½ÑÑÑ ÑÐ²Ð¾Ð¸ Ð¼Ð¾ÑÐ°Ð»ÑÐ½ÑÐµ Ð¿ÑÐ¸Ð½ÑÐ¸Ð¿Ñ Ð² Ð·Ð°Ð²Ð¸ÑÐ¸Ð¼Ð¾ÑÑÐ¸ Ð¾Ñ Ð¾Ð±ÑÑÐ¾ÑÑÐµÐ»ÑÑÑ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539" y="2816657"/>
            <a:ext cx="3960503" cy="360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011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9116" y="4094328"/>
            <a:ext cx="7574508" cy="2511188"/>
          </a:xfrm>
        </p:spPr>
        <p:txBody>
          <a:bodyPr/>
          <a:lstStyle/>
          <a:p>
            <a:r>
              <a:rPr lang="uk-UA" b="1" i="1" dirty="0"/>
              <a:t>Службовий етикет.</a:t>
            </a:r>
            <a:r>
              <a:rPr lang="uk-UA" dirty="0"/>
              <a:t> Етикет – це встановлений порядок поведінки де – небудь. Це найбільш поширене визначення етикету. Культура поведінки – вчинки і форми спілкування людей, засновані на моральності, естетичному смаку і дотриманні визначених норм і правил. </a:t>
            </a:r>
            <a:endParaRPr lang="ru-RU" dirty="0"/>
          </a:p>
        </p:txBody>
      </p:sp>
      <p:pic>
        <p:nvPicPr>
          <p:cNvPr id="7170" name="Picture 2" descr="Ð¡Ð»ÑÐ¶Ð±Ð¾Ð²Ð° ÐµÑÐ¸ÐºÐ°: ÑÐ¸Ð¿Ð¾Ð²Ð¸Ð¹ ÐµÑÐ¸ÐºÐµÑ Ñ Ð´ÑÐ»Ð¾Ð²Ð¸Ð¹ ÐºÐ¾Ð´ÐµÐºÑ Ð¿ÑÐ°ÑÑÐ²Ð½Ð¸ÐºÑÐ², Ð¿ÑÐ°Ð²Ð¸Ð»Ð°  Ð¿Ð¾Ð²ÐµÐ´ÑÐ½ÐºÐ¸ Ð¿ÑÐ¸ ÐºÐ¾Ð½ÑÐ»ÑÐºÑÑ ÑÐ½ÑÐµÑÐµÑÑ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521" y="814269"/>
            <a:ext cx="6810375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225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8991" y="327546"/>
            <a:ext cx="7765575" cy="6277970"/>
          </a:xfrm>
        </p:spPr>
        <p:txBody>
          <a:bodyPr>
            <a:normAutofit lnSpcReduction="10000"/>
          </a:bodyPr>
          <a:lstStyle/>
          <a:p>
            <a:r>
              <a:rPr lang="uk-UA" b="1" i="1" dirty="0"/>
              <a:t>Професіоналізм.</a:t>
            </a:r>
            <a:r>
              <a:rPr lang="uk-UA" dirty="0"/>
              <a:t> Професіоналізм державного службовця характеризують ті знання, навички, риси, від наявності та сили прояву яких залежить результативність діяльності: </a:t>
            </a:r>
            <a:endParaRPr lang="uk-UA" dirty="0" smtClean="0"/>
          </a:p>
          <a:p>
            <a:r>
              <a:rPr lang="uk-UA" dirty="0" smtClean="0"/>
              <a:t>вимогливість </a:t>
            </a:r>
            <a:r>
              <a:rPr lang="uk-UA" dirty="0"/>
              <a:t>до себе, самодисципліна, жорсткий самоконтроль; </a:t>
            </a:r>
            <a:endParaRPr lang="uk-UA" dirty="0" smtClean="0"/>
          </a:p>
          <a:p>
            <a:r>
              <a:rPr lang="uk-UA" dirty="0" smtClean="0"/>
              <a:t>високий </a:t>
            </a:r>
            <a:r>
              <a:rPr lang="uk-UA" dirty="0"/>
              <a:t>рівень компетентності; знання сучасних інформаційних технологій; </a:t>
            </a:r>
            <a:endParaRPr lang="uk-UA" dirty="0" smtClean="0"/>
          </a:p>
          <a:p>
            <a:r>
              <a:rPr lang="uk-UA" dirty="0" smtClean="0"/>
              <a:t>висока </a:t>
            </a:r>
            <a:r>
              <a:rPr lang="uk-UA" dirty="0"/>
              <a:t>працездатність, витривалість; </a:t>
            </a:r>
            <a:endParaRPr lang="uk-UA" dirty="0" smtClean="0"/>
          </a:p>
          <a:p>
            <a:r>
              <a:rPr lang="uk-UA" dirty="0" smtClean="0"/>
              <a:t>вміння </a:t>
            </a:r>
            <a:r>
              <a:rPr lang="uk-UA" dirty="0"/>
              <a:t>аналізувати та прогнозувати розвиток ситуації, і на основі компетенції, наданою певною посадою, гармонізувати відносини влади і соціуму; </a:t>
            </a:r>
            <a:endParaRPr lang="uk-UA" dirty="0" smtClean="0"/>
          </a:p>
          <a:p>
            <a:r>
              <a:rPr lang="uk-UA" dirty="0" smtClean="0"/>
              <a:t>здатність </a:t>
            </a:r>
            <a:r>
              <a:rPr lang="uk-UA" dirty="0"/>
              <a:t>до встановлення ділових контактів з різними організаціями</a:t>
            </a:r>
            <a:r>
              <a:rPr lang="uk-UA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702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5342" y="327546"/>
            <a:ext cx="7560007" cy="6264323"/>
          </a:xfrm>
        </p:spPr>
        <p:txBody>
          <a:bodyPr/>
          <a:lstStyle/>
          <a:p>
            <a:r>
              <a:rPr lang="uk-UA" b="1" i="1" dirty="0"/>
              <a:t>Світогляд і ерудиція</a:t>
            </a:r>
            <a:r>
              <a:rPr lang="uk-UA" dirty="0"/>
              <a:t> допомагають посадовцю успішно розв’язувати складні питання. До цієї групи особистісних рис належать: освіченість, вихованість; широкий світогляд; інтерес до політики, міжнародних проблем; прагнення до підвищення кваліфікації, неперервного поповнення і оновлення знань.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 descr="Ð¯Ðº Ð±ÑÐ´ÑÐ²Ð°ÑÐ¸ ÑÐ¼ÑÐ´Ð¶ ÐºÐ¾Ð¼Ð°Ð½ÑÑ Ð´Ð»Ñ Ð·Ð´Ð¾Ð±ÑÐ²Ð°ÑÑÐ² ÑÐ¾Ð±Ð¾ÑÐ¸ - Ð¿ÑÐ±Ð»ÑÐºÐ°ÑÑÑ Ð½Ð° Jobs.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52" y="3119525"/>
            <a:ext cx="5358985" cy="347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222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651729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/>
              <a:t>Особливості формування позитивного іміджу державного службовця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9718" y="1977292"/>
            <a:ext cx="4282271" cy="4682815"/>
          </a:xfrm>
        </p:spPr>
        <p:txBody>
          <a:bodyPr/>
          <a:lstStyle/>
          <a:p>
            <a:r>
              <a:rPr lang="uk-UA" dirty="0"/>
              <a:t>Формування іміджу </a:t>
            </a:r>
            <a:r>
              <a:rPr lang="uk-UA" dirty="0" smtClean="0"/>
              <a:t>посадовців ґрунтується </a:t>
            </a:r>
            <a:r>
              <a:rPr lang="uk-UA" dirty="0"/>
              <a:t>на таких </a:t>
            </a:r>
            <a:r>
              <a:rPr lang="uk-UA" i="1" dirty="0"/>
              <a:t>основних домінантах довіри до них</a:t>
            </a:r>
            <a:r>
              <a:rPr lang="uk-UA" dirty="0"/>
              <a:t>, як результативність, моральність та турботливість. Саме довіра характеризує позитивний імідж.</a:t>
            </a:r>
            <a:endParaRPr lang="ru-RU" dirty="0"/>
          </a:p>
          <a:p>
            <a:endParaRPr lang="ru-RU" dirty="0"/>
          </a:p>
        </p:txBody>
      </p:sp>
      <p:pic>
        <p:nvPicPr>
          <p:cNvPr id="9218" name="Picture 2" descr="Ð¯Ðº ÑÑÐ²Ð¾ÑÐ¸ÑÐ¸ ÑÑÐ¿ÑÑÐ½Ð¸Ð¹ ÑÐ¼ÑÐ´Ð¶ ÐºÐ¾Ð¼Ð¿Ð°Ð½ÑÑ? - Kreston GÐ¡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216" y="2349602"/>
            <a:ext cx="4042011" cy="3023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377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uk-UA" b="1" i="1" dirty="0" smtClean="0"/>
              <a:t>Загальні </a:t>
            </a:r>
            <a:r>
              <a:rPr lang="uk-UA" b="1" i="1" dirty="0"/>
              <a:t>правила поведінки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/>
              <a:t>уміння слухати, поважне ставлення до людини, ввічливе та коректне відношення до людини та ін. </a:t>
            </a:r>
            <a:endParaRPr lang="ru-RU" dirty="0"/>
          </a:p>
          <a:p>
            <a:r>
              <a:rPr lang="uk-UA" dirty="0" smtClean="0"/>
              <a:t>лідерські </a:t>
            </a:r>
            <a:r>
              <a:rPr lang="uk-UA" dirty="0"/>
              <a:t>якості та риси характеру, що сформувалися в суспільній свідомості, навіть якщо вони не відповідають </a:t>
            </a:r>
            <a:r>
              <a:rPr lang="uk-UA" dirty="0" smtClean="0"/>
              <a:t>дійсності</a:t>
            </a:r>
          </a:p>
          <a:p>
            <a:r>
              <a:rPr lang="uk-UA" dirty="0" smtClean="0"/>
              <a:t>посадовець </a:t>
            </a:r>
            <a:r>
              <a:rPr lang="uk-UA" dirty="0"/>
              <a:t>повинен бути дієвим, рішучим і справедливим, незалежно від соціального становища людини в суспільстві.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67683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b="1" i="1" dirty="0" smtClean="0"/>
              <a:t>Чинники </a:t>
            </a:r>
            <a:r>
              <a:rPr lang="uk-UA" b="1" i="1" dirty="0"/>
              <a:t>формування позитивного </a:t>
            </a:r>
            <a:r>
              <a:rPr lang="uk-UA" b="1" i="1" dirty="0" smtClean="0"/>
              <a:t>іміджу посадовця</a:t>
            </a:r>
            <a:r>
              <a:rPr lang="uk-UA" dirty="0" smtClean="0"/>
              <a:t> 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49" y="1937982"/>
            <a:ext cx="8283339" cy="4694830"/>
          </a:xfrm>
        </p:spPr>
        <p:txBody>
          <a:bodyPr>
            <a:normAutofit/>
          </a:bodyPr>
          <a:lstStyle/>
          <a:p>
            <a:r>
              <a:rPr lang="uk-UA" sz="3600" dirty="0"/>
              <a:t>професіоналізм та компетентність;</a:t>
            </a:r>
            <a:endParaRPr lang="ru-RU" sz="3600" dirty="0"/>
          </a:p>
          <a:p>
            <a:r>
              <a:rPr lang="uk-UA" sz="3600" dirty="0" smtClean="0"/>
              <a:t>кадрова </a:t>
            </a:r>
            <a:r>
              <a:rPr lang="uk-UA" sz="3600" dirty="0"/>
              <a:t>політика як складова механізму його </a:t>
            </a:r>
            <a:r>
              <a:rPr lang="uk-UA" sz="3600" dirty="0" smtClean="0"/>
              <a:t>формування;</a:t>
            </a:r>
            <a:endParaRPr lang="ru-RU" sz="3600" dirty="0"/>
          </a:p>
          <a:p>
            <a:r>
              <a:rPr lang="uk-UA" sz="3600" dirty="0" smtClean="0"/>
              <a:t>організаційна </a:t>
            </a:r>
            <a:r>
              <a:rPr lang="uk-UA" sz="3600" dirty="0"/>
              <a:t>культура, що сприяє виробленню єдиної моделі поведінки </a:t>
            </a:r>
            <a:r>
              <a:rPr lang="uk-UA" sz="3600" dirty="0" smtClean="0"/>
              <a:t>посадовця;</a:t>
            </a:r>
            <a:endParaRPr lang="ru-RU" sz="3600" dirty="0"/>
          </a:p>
          <a:p>
            <a:r>
              <a:rPr lang="uk-UA" sz="3600" dirty="0" smtClean="0"/>
              <a:t>засоби </a:t>
            </a:r>
            <a:r>
              <a:rPr lang="uk-UA" sz="3600" dirty="0"/>
              <a:t>масової інформації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66890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9844" y="269781"/>
            <a:ext cx="7886700" cy="4351338"/>
          </a:xfrm>
        </p:spPr>
        <p:txBody>
          <a:bodyPr/>
          <a:lstStyle/>
          <a:p>
            <a:r>
              <a:rPr lang="uk-UA" b="1" i="1" dirty="0" smtClean="0"/>
              <a:t>Засоби </a:t>
            </a:r>
            <a:r>
              <a:rPr lang="uk-UA" b="1" i="1" dirty="0"/>
              <a:t>масової </a:t>
            </a:r>
            <a:r>
              <a:rPr lang="uk-UA" b="1" i="1" dirty="0" smtClean="0"/>
              <a:t>інформації</a:t>
            </a:r>
            <a:r>
              <a:rPr lang="uk-UA" dirty="0"/>
              <a:t> </a:t>
            </a:r>
            <a:r>
              <a:rPr lang="uk-UA" dirty="0" smtClean="0"/>
              <a:t>дозволяють </a:t>
            </a:r>
            <a:r>
              <a:rPr lang="uk-UA" dirty="0"/>
              <a:t>встановити не тільки взаємозв’язок між суспільством і </a:t>
            </a:r>
            <a:r>
              <a:rPr lang="uk-UA" dirty="0" smtClean="0"/>
              <a:t>посадовцем, </a:t>
            </a:r>
            <a:r>
              <a:rPr lang="uk-UA" dirty="0"/>
              <a:t>але і певною мірою вплинути на ефективність їхньої діяльності. </a:t>
            </a:r>
            <a:endParaRPr lang="uk-UA" dirty="0" smtClean="0"/>
          </a:p>
          <a:p>
            <a:r>
              <a:rPr lang="uk-UA" dirty="0" smtClean="0"/>
              <a:t>Вплив </a:t>
            </a:r>
            <a:r>
              <a:rPr lang="uk-UA" dirty="0"/>
              <a:t>засобів масової інформації на формування іміджу державних службовців забезпечує досить високий і сталий рівень довіри громадськості. </a:t>
            </a:r>
            <a:endParaRPr lang="ru-RU" dirty="0"/>
          </a:p>
        </p:txBody>
      </p:sp>
      <p:pic>
        <p:nvPicPr>
          <p:cNvPr id="1026" name="Picture 2" descr="ÐÐ¾Ð¼Ð¿Ð»ÐµÐºÑÐ½ÑÐµ Ð±Ð¸Ð·Ð½ÐµÑ-ÑÐµÑÐµÐ½Ð¸Ñ | Ð¡ÑÑÐ´Ð¸Ñ FLAU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495" y="3421394"/>
            <a:ext cx="3857625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662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Складові </a:t>
            </a:r>
            <a:r>
              <a:rPr lang="uk-UA" b="1" i="1" dirty="0"/>
              <a:t>позитивного іміджу </a:t>
            </a:r>
            <a:r>
              <a:rPr lang="uk-UA" b="1" i="1" dirty="0" smtClean="0"/>
              <a:t>посадовців: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- </a:t>
            </a:r>
            <a:r>
              <a:rPr lang="uk-UA" dirty="0"/>
              <a:t>рівень довіри до них з боку громадськості;</a:t>
            </a:r>
            <a:endParaRPr lang="ru-RU" dirty="0"/>
          </a:p>
          <a:p>
            <a:r>
              <a:rPr lang="uk-UA" dirty="0"/>
              <a:t>- здатність нести відповідальність за прийняті рішення;</a:t>
            </a:r>
            <a:endParaRPr lang="ru-RU" dirty="0"/>
          </a:p>
          <a:p>
            <a:r>
              <a:rPr lang="uk-UA" dirty="0"/>
              <a:t>- харизматичність державних службовців;</a:t>
            </a:r>
            <a:endParaRPr lang="ru-RU" dirty="0"/>
          </a:p>
          <a:p>
            <a:r>
              <a:rPr lang="uk-UA" dirty="0"/>
              <a:t>- внутрішня і зовнішня складова позиціювання влади;</a:t>
            </a:r>
            <a:endParaRPr lang="ru-RU" dirty="0"/>
          </a:p>
          <a:p>
            <a:r>
              <a:rPr lang="uk-UA" dirty="0"/>
              <a:t>- здатність до самопрезентації; особистісний фактор;</a:t>
            </a:r>
            <a:endParaRPr lang="ru-RU" dirty="0"/>
          </a:p>
          <a:p>
            <a:r>
              <a:rPr lang="uk-UA" dirty="0"/>
              <a:t>- розвинені комунікативні здібності.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345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0659" y="312548"/>
            <a:ext cx="8092271" cy="5467279"/>
          </a:xfrm>
        </p:spPr>
        <p:txBody>
          <a:bodyPr/>
          <a:lstStyle/>
          <a:p>
            <a:r>
              <a:rPr lang="ru-RU" b="1" i="1" dirty="0" err="1"/>
              <a:t>Імідж</a:t>
            </a:r>
            <a:r>
              <a:rPr lang="ru-RU" dirty="0"/>
              <a:t> – у </a:t>
            </a:r>
            <a:r>
              <a:rPr lang="ru-RU" dirty="0" err="1"/>
              <a:t>перекладі</a:t>
            </a:r>
            <a:r>
              <a:rPr lang="ru-RU" dirty="0"/>
              <a:t> з </a:t>
            </a:r>
            <a:r>
              <a:rPr lang="ru-RU" dirty="0" err="1"/>
              <a:t>англійської</a:t>
            </a:r>
            <a:r>
              <a:rPr lang="ru-RU" dirty="0"/>
              <a:t> (і</a:t>
            </a:r>
            <a:r>
              <a:rPr lang="en-US" dirty="0"/>
              <a:t>mage) </a:t>
            </a:r>
            <a:r>
              <a:rPr lang="ru-RU" dirty="0" err="1"/>
              <a:t>означає</a:t>
            </a:r>
            <a:r>
              <a:rPr lang="ru-RU" dirty="0"/>
              <a:t> «образ», «статуя», «</a:t>
            </a:r>
            <a:r>
              <a:rPr lang="ru-RU" dirty="0" err="1"/>
              <a:t>уподібнення</a:t>
            </a:r>
            <a:r>
              <a:rPr lang="ru-RU" dirty="0"/>
              <a:t>», «метафора», «</a:t>
            </a:r>
            <a:r>
              <a:rPr lang="ru-RU" dirty="0" err="1"/>
              <a:t>публічне</a:t>
            </a:r>
            <a:r>
              <a:rPr lang="ru-RU" dirty="0"/>
              <a:t> я». </a:t>
            </a:r>
            <a:endParaRPr lang="ru-RU" dirty="0" smtClean="0"/>
          </a:p>
          <a:p>
            <a:r>
              <a:rPr lang="ru-RU" dirty="0" err="1" smtClean="0"/>
              <a:t>Відповідно</a:t>
            </a:r>
            <a:r>
              <a:rPr lang="ru-RU" dirty="0" smtClean="0"/>
              <a:t> </a:t>
            </a:r>
            <a:r>
              <a:rPr lang="ru-RU" dirty="0"/>
              <a:t>до </a:t>
            </a:r>
            <a:r>
              <a:rPr lang="ru-RU" dirty="0" err="1"/>
              <a:t>цього</a:t>
            </a:r>
            <a:r>
              <a:rPr lang="ru-RU" dirty="0"/>
              <a:t> </a:t>
            </a:r>
            <a:r>
              <a:rPr lang="ru-RU" b="1" i="1" dirty="0" err="1"/>
              <a:t>імідж</a:t>
            </a:r>
            <a:r>
              <a:rPr lang="ru-RU" dirty="0"/>
              <a:t> 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певний</a:t>
            </a:r>
            <a:r>
              <a:rPr lang="ru-RU" dirty="0"/>
              <a:t> </a:t>
            </a:r>
            <a:r>
              <a:rPr lang="ru-RU" dirty="0" err="1"/>
              <a:t>синтетичний</a:t>
            </a:r>
            <a:r>
              <a:rPr lang="ru-RU" dirty="0"/>
              <a:t> образ,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формується</a:t>
            </a:r>
            <a:r>
              <a:rPr lang="ru-RU" dirty="0"/>
              <a:t> у </a:t>
            </a:r>
            <a:r>
              <a:rPr lang="ru-RU" dirty="0" err="1"/>
              <a:t>свідомості</a:t>
            </a:r>
            <a:r>
              <a:rPr lang="ru-RU" dirty="0"/>
              <a:t> людей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конкретної</a:t>
            </a:r>
            <a:r>
              <a:rPr lang="ru-RU" dirty="0"/>
              <a:t> особи, </a:t>
            </a:r>
            <a:r>
              <a:rPr lang="ru-RU" dirty="0" err="1"/>
              <a:t>події</a:t>
            </a:r>
            <a:r>
              <a:rPr lang="ru-RU" dirty="0"/>
              <a:t>, </a:t>
            </a:r>
            <a:r>
              <a:rPr lang="ru-RU" dirty="0" err="1"/>
              <a:t>держави</a:t>
            </a:r>
            <a:r>
              <a:rPr lang="ru-RU" dirty="0"/>
              <a:t>, </a:t>
            </a:r>
            <a:r>
              <a:rPr lang="ru-RU" dirty="0" err="1"/>
              <a:t>організації</a:t>
            </a:r>
            <a:r>
              <a:rPr lang="ru-RU" dirty="0"/>
              <a:t>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іншого</a:t>
            </a:r>
            <a:r>
              <a:rPr lang="ru-RU" dirty="0"/>
              <a:t> </a:t>
            </a:r>
            <a:r>
              <a:rPr lang="ru-RU" dirty="0" err="1"/>
              <a:t>соціального</a:t>
            </a:r>
            <a:r>
              <a:rPr lang="ru-RU" dirty="0"/>
              <a:t> </a:t>
            </a:r>
            <a:r>
              <a:rPr lang="ru-RU" dirty="0" err="1"/>
              <a:t>об’єкта</a:t>
            </a:r>
            <a:r>
              <a:rPr lang="ru-RU" dirty="0"/>
              <a:t>; </a:t>
            </a:r>
            <a:r>
              <a:rPr lang="ru-RU" dirty="0" err="1"/>
              <a:t>містить</a:t>
            </a:r>
            <a:r>
              <a:rPr lang="ru-RU" dirty="0"/>
              <a:t> </a:t>
            </a:r>
            <a:r>
              <a:rPr lang="ru-RU" dirty="0" err="1"/>
              <a:t>значний</a:t>
            </a:r>
            <a:r>
              <a:rPr lang="ru-RU" dirty="0"/>
              <a:t> </a:t>
            </a:r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емоційно</a:t>
            </a:r>
            <a:r>
              <a:rPr lang="ru-RU" dirty="0"/>
              <a:t> </a:t>
            </a:r>
            <a:r>
              <a:rPr lang="ru-RU" dirty="0" err="1"/>
              <a:t>забарвленої</a:t>
            </a:r>
            <a:r>
              <a:rPr lang="ru-RU" dirty="0"/>
              <a:t> </a:t>
            </a:r>
            <a:r>
              <a:rPr lang="ru-RU" dirty="0" err="1"/>
              <a:t>інформації</a:t>
            </a:r>
            <a:r>
              <a:rPr lang="ru-RU" dirty="0"/>
              <a:t> про </a:t>
            </a:r>
            <a:r>
              <a:rPr lang="ru-RU" dirty="0" err="1"/>
              <a:t>об’єкт</a:t>
            </a:r>
            <a:r>
              <a:rPr lang="ru-RU" dirty="0"/>
              <a:t> </a:t>
            </a:r>
            <a:r>
              <a:rPr lang="ru-RU" dirty="0" err="1"/>
              <a:t>сприйняття</a:t>
            </a:r>
            <a:r>
              <a:rPr lang="ru-RU" dirty="0"/>
              <a:t> й </a:t>
            </a:r>
            <a:r>
              <a:rPr lang="ru-RU" dirty="0" err="1"/>
              <a:t>спонукає</a:t>
            </a:r>
            <a:r>
              <a:rPr lang="ru-RU" dirty="0"/>
              <a:t> до </a:t>
            </a:r>
            <a:r>
              <a:rPr lang="ru-RU" dirty="0" err="1"/>
              <a:t>певної</a:t>
            </a:r>
            <a:r>
              <a:rPr lang="ru-RU" dirty="0"/>
              <a:t> </a:t>
            </a:r>
            <a:r>
              <a:rPr lang="ru-RU" dirty="0" err="1"/>
              <a:t>соціальної</a:t>
            </a:r>
            <a:r>
              <a:rPr lang="ru-RU" dirty="0"/>
              <a:t> </a:t>
            </a:r>
            <a:r>
              <a:rPr lang="ru-RU" dirty="0" err="1"/>
              <a:t>поведінки</a:t>
            </a:r>
            <a:r>
              <a:rPr lang="ru-RU" dirty="0"/>
              <a:t>.</a:t>
            </a:r>
          </a:p>
        </p:txBody>
      </p:sp>
      <p:pic>
        <p:nvPicPr>
          <p:cNvPr id="1026" name="Picture 2" descr="ÐÐ¼ÑÐ´Ð¶ ÐÐ½ÑÐ¿ÑÐ°: Ð° ÑÐºÐ¸Ð¼ Ð±Ð°ÑÐ¸ÑÐµ Ð¹Ð¾Ð³Ð¾ Ð²Ð¸?. Ð¡ÑÑÐ¿ÑÐ»ÑÑÑÐ²Ð¾ ÐÐÐÐÐ ÐÐÐ ÐÐ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830" y="4036332"/>
            <a:ext cx="3808199" cy="271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966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6196" y="1063174"/>
            <a:ext cx="7886700" cy="5794826"/>
          </a:xfrm>
        </p:spPr>
        <p:txBody>
          <a:bodyPr/>
          <a:lstStyle/>
          <a:p>
            <a:r>
              <a:rPr lang="uk-UA" b="1" i="1" dirty="0" smtClean="0"/>
              <a:t>Імідж службовця</a:t>
            </a:r>
            <a:r>
              <a:rPr lang="uk-UA" dirty="0" smtClean="0"/>
              <a:t> – це уявлення широкого кола громадськості про риси, притаманні тільки цьому колу працівників. </a:t>
            </a:r>
            <a:r>
              <a:rPr lang="uk-UA" i="1" dirty="0" smtClean="0"/>
              <a:t>Імідж може виявитися у різноманітних діях, вчинках</a:t>
            </a:r>
            <a:r>
              <a:rPr lang="uk-UA" dirty="0" smtClean="0"/>
              <a:t>, а саме:</a:t>
            </a:r>
          </a:p>
          <a:p>
            <a:r>
              <a:rPr lang="uk-UA" dirty="0" smtClean="0"/>
              <a:t>- в умінні виражати й реалізовувати завдання та інтереси державного органу, який державний службовець представляє; </a:t>
            </a:r>
          </a:p>
          <a:p>
            <a:r>
              <a:rPr lang="uk-UA" dirty="0" smtClean="0"/>
              <a:t>- у володінні певним обсягом своєрідних знань, умінь і навичок; </a:t>
            </a:r>
          </a:p>
          <a:p>
            <a:r>
              <a:rPr lang="uk-UA" dirty="0" smtClean="0"/>
              <a:t>- у професійності, етичній культурі, </a:t>
            </a:r>
            <a:r>
              <a:rPr lang="uk-UA" dirty="0" err="1" smtClean="0"/>
              <a:t>культурі</a:t>
            </a:r>
            <a:r>
              <a:rPr lang="uk-UA" dirty="0" smtClean="0"/>
              <a:t> спілкування, зовнішньому вигляді.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43524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86602"/>
            <a:ext cx="8269690" cy="6469039"/>
          </a:xfrm>
        </p:spPr>
        <p:txBody>
          <a:bodyPr>
            <a:normAutofit/>
          </a:bodyPr>
          <a:lstStyle/>
          <a:p>
            <a:r>
              <a:rPr lang="ru-RU" dirty="0"/>
              <a:t>В </a:t>
            </a:r>
            <a:r>
              <a:rPr lang="ru-RU" dirty="0" err="1"/>
              <a:t>контексті</a:t>
            </a:r>
            <a:r>
              <a:rPr lang="ru-RU" dirty="0"/>
              <a:t> </a:t>
            </a:r>
            <a:r>
              <a:rPr lang="ru-RU" dirty="0" err="1"/>
              <a:t>функціонування</a:t>
            </a:r>
            <a:r>
              <a:rPr lang="ru-RU" dirty="0"/>
              <a:t> та </a:t>
            </a:r>
            <a:r>
              <a:rPr lang="ru-RU" dirty="0" err="1"/>
              <a:t>побудови</a:t>
            </a:r>
            <a:r>
              <a:rPr lang="ru-RU" dirty="0"/>
              <a:t> </a:t>
            </a:r>
            <a:r>
              <a:rPr lang="ru-RU" dirty="0" err="1"/>
              <a:t>імідж</a:t>
            </a:r>
            <a:r>
              <a:rPr lang="ru-RU" dirty="0"/>
              <a:t> </a:t>
            </a:r>
            <a:r>
              <a:rPr lang="ru-RU" dirty="0" err="1"/>
              <a:t>державних</a:t>
            </a:r>
            <a:r>
              <a:rPr lang="ru-RU" dirty="0"/>
              <a:t> </a:t>
            </a:r>
            <a:r>
              <a:rPr lang="ru-RU" dirty="0" err="1"/>
              <a:t>службовців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ряд </a:t>
            </a:r>
            <a:r>
              <a:rPr lang="ru-RU" dirty="0" err="1"/>
              <a:t>особливостей</a:t>
            </a:r>
            <a:r>
              <a:rPr lang="ru-RU" dirty="0"/>
              <a:t>, тому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варто</a:t>
            </a:r>
            <a:r>
              <a:rPr lang="ru-RU" dirty="0"/>
              <a:t> </a:t>
            </a:r>
            <a:r>
              <a:rPr lang="ru-RU" dirty="0" err="1"/>
              <a:t>розглядати</a:t>
            </a:r>
            <a:r>
              <a:rPr lang="ru-RU" dirty="0"/>
              <a:t> як </a:t>
            </a:r>
            <a:r>
              <a:rPr lang="ru-RU" b="1" i="1" dirty="0" err="1"/>
              <a:t>окремий</a:t>
            </a:r>
            <a:r>
              <a:rPr lang="ru-RU" b="1" i="1" dirty="0"/>
              <a:t> тип </a:t>
            </a:r>
            <a:r>
              <a:rPr lang="ru-RU" b="1" i="1" dirty="0" err="1"/>
              <a:t>особистого</a:t>
            </a:r>
            <a:r>
              <a:rPr lang="ru-RU" b="1" i="1" dirty="0"/>
              <a:t> </a:t>
            </a:r>
            <a:r>
              <a:rPr lang="ru-RU" b="1" i="1" dirty="0" err="1"/>
              <a:t>іміджу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З </a:t>
            </a:r>
            <a:r>
              <a:rPr lang="ru-RU" dirty="0"/>
              <a:t>одного боку </a:t>
            </a:r>
            <a:r>
              <a:rPr lang="ru-RU" dirty="0" err="1"/>
              <a:t>імідж</a:t>
            </a:r>
            <a:r>
              <a:rPr lang="ru-RU" dirty="0"/>
              <a:t> </a:t>
            </a:r>
            <a:r>
              <a:rPr lang="ru-RU" dirty="0" err="1"/>
              <a:t>державних</a:t>
            </a:r>
            <a:r>
              <a:rPr lang="ru-RU" dirty="0"/>
              <a:t> </a:t>
            </a:r>
            <a:r>
              <a:rPr lang="ru-RU" dirty="0" err="1"/>
              <a:t>службовців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вважати</a:t>
            </a:r>
            <a:r>
              <a:rPr lang="ru-RU" dirty="0"/>
              <a:t> </a:t>
            </a:r>
            <a:r>
              <a:rPr lang="ru-RU" b="1" dirty="0" err="1"/>
              <a:t>різновидом</a:t>
            </a:r>
            <a:r>
              <a:rPr lang="ru-RU" b="1" dirty="0"/>
              <a:t> </a:t>
            </a:r>
            <a:r>
              <a:rPr lang="ru-RU" b="1" dirty="0" err="1"/>
              <a:t>професійного</a:t>
            </a:r>
            <a:r>
              <a:rPr lang="ru-RU" b="1" dirty="0"/>
              <a:t> </a:t>
            </a:r>
            <a:r>
              <a:rPr lang="ru-RU" b="1" dirty="0" err="1"/>
              <a:t>іміджу</a:t>
            </a:r>
            <a:r>
              <a:rPr lang="ru-RU" dirty="0"/>
              <a:t>, а з </a:t>
            </a:r>
            <a:r>
              <a:rPr lang="ru-RU" dirty="0" err="1"/>
              <a:t>іншого</a:t>
            </a:r>
            <a:r>
              <a:rPr lang="ru-RU" dirty="0"/>
              <a:t> боку – </a:t>
            </a:r>
            <a:r>
              <a:rPr lang="ru-RU" b="1" dirty="0" err="1"/>
              <a:t>іміджу</a:t>
            </a:r>
            <a:r>
              <a:rPr lang="ru-RU" b="1" dirty="0"/>
              <a:t> </a:t>
            </a:r>
            <a:r>
              <a:rPr lang="ru-RU" b="1" dirty="0" err="1"/>
              <a:t>політичного</a:t>
            </a:r>
            <a:r>
              <a:rPr lang="ru-RU" dirty="0"/>
              <a:t>, </a:t>
            </a:r>
            <a:r>
              <a:rPr lang="ru-RU" dirty="0" smtClean="0"/>
              <a:t>(</a:t>
            </a:r>
            <a:r>
              <a:rPr lang="uk-UA" dirty="0" smtClean="0"/>
              <a:t>поєднує </a:t>
            </a:r>
            <a:r>
              <a:rPr lang="ru-RU" dirty="0" err="1" smtClean="0"/>
              <a:t>властивості</a:t>
            </a:r>
            <a:r>
              <a:rPr lang="ru-RU" dirty="0" smtClean="0"/>
              <a:t> </a:t>
            </a:r>
            <a:r>
              <a:rPr lang="ru-RU" dirty="0" err="1"/>
              <a:t>особистості</a:t>
            </a:r>
            <a:r>
              <a:rPr lang="ru-RU" dirty="0"/>
              <a:t> як </a:t>
            </a:r>
            <a:r>
              <a:rPr lang="ru-RU" dirty="0" err="1"/>
              <a:t>представника</a:t>
            </a:r>
            <a:r>
              <a:rPr lang="ru-RU" dirty="0"/>
              <a:t> </a:t>
            </a:r>
            <a:r>
              <a:rPr lang="ru-RU" dirty="0" smtClean="0"/>
              <a:t>державного </a:t>
            </a:r>
            <a:r>
              <a:rPr lang="ru-RU" dirty="0" err="1"/>
              <a:t>управління</a:t>
            </a:r>
            <a:r>
              <a:rPr lang="ru-RU" dirty="0"/>
              <a:t>, так і характеристики </a:t>
            </a:r>
            <a:r>
              <a:rPr lang="ru-RU" dirty="0" err="1"/>
              <a:t>суб’єкта</a:t>
            </a:r>
            <a:r>
              <a:rPr lang="ru-RU" dirty="0"/>
              <a:t> </a:t>
            </a:r>
            <a:r>
              <a:rPr lang="ru-RU" dirty="0" err="1" smtClean="0"/>
              <a:t>політичного</a:t>
            </a:r>
            <a:r>
              <a:rPr lang="ru-RU" dirty="0" smtClean="0"/>
              <a:t>).</a:t>
            </a:r>
            <a:endParaRPr lang="ru-RU" dirty="0"/>
          </a:p>
          <a:p>
            <a:endParaRPr lang="ru-RU" dirty="0"/>
          </a:p>
        </p:txBody>
      </p:sp>
      <p:pic>
        <p:nvPicPr>
          <p:cNvPr id="2050" name="Picture 2" descr="ÐÐ°Ðº ÑÐ¾Ð·Ð´Ð°ÑÑ Ð¿Ð¾Ð»Ð¾Ð¶Ð¸ÑÐµÐ»ÑÐ½ÑÐ¹ Ð¸Ð¼Ð¸Ð´Ð¶ ÐºÐ¾Ð¼Ð¿Ð°Ð½Ð¸Ð¸ | Ð¡ÐºÐ»Ð°Ð´ÑÐ¸Ð½Ð° | ÐÐ»ÑÐ± Ð¡ÐºÐ»Ð°Ð´ÑÐ¸Ð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779" y="4397583"/>
            <a:ext cx="5895145" cy="235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412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7832" y="3630303"/>
            <a:ext cx="7886700" cy="3370998"/>
          </a:xfrm>
        </p:spPr>
        <p:txBody>
          <a:bodyPr/>
          <a:lstStyle/>
          <a:p>
            <a:r>
              <a:rPr lang="uk-UA" b="1" i="1" dirty="0" err="1" smtClean="0"/>
              <a:t>Габитарний</a:t>
            </a:r>
            <a:r>
              <a:rPr lang="uk-UA" b="1" i="1" dirty="0" smtClean="0"/>
              <a:t> компонент</a:t>
            </a:r>
            <a:r>
              <a:rPr lang="uk-UA" dirty="0" smtClean="0"/>
              <a:t> іміджу, тобто зовнішність, включає в себе статичні (конституція тіла), </a:t>
            </a:r>
            <a:r>
              <a:rPr lang="uk-UA" dirty="0" smtClean="0"/>
              <a:t>середньо динамічні </a:t>
            </a:r>
            <a:r>
              <a:rPr lang="uk-UA" dirty="0" smtClean="0"/>
              <a:t>(одяг, зачіска, аксесуари, запах) і експресивні компоненти (міміка, жести, погляди, хода, пози).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690" t="46068" r="7183" b="23689"/>
          <a:stretch/>
        </p:blipFill>
        <p:spPr>
          <a:xfrm>
            <a:off x="407406" y="452672"/>
            <a:ext cx="8401616" cy="229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43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5253" y="450376"/>
            <a:ext cx="7886700" cy="5658348"/>
          </a:xfrm>
        </p:spPr>
        <p:txBody>
          <a:bodyPr/>
          <a:lstStyle/>
          <a:p>
            <a:r>
              <a:rPr lang="uk-UA" b="1" i="1" dirty="0" smtClean="0"/>
              <a:t>Вербальний компонент</a:t>
            </a:r>
            <a:r>
              <a:rPr lang="uk-UA" dirty="0" smtClean="0"/>
              <a:t> іміджу характеризує те, що людина говорить і як говорить, що пише і як пише. </a:t>
            </a:r>
          </a:p>
          <a:p>
            <a:r>
              <a:rPr lang="uk-UA" dirty="0" smtClean="0"/>
              <a:t>Особливостями </a:t>
            </a:r>
            <a:r>
              <a:rPr lang="uk-UA" b="1" i="1" dirty="0" smtClean="0"/>
              <a:t>кінетичного компоненту</a:t>
            </a:r>
            <a:r>
              <a:rPr lang="uk-UA" dirty="0" smtClean="0"/>
              <a:t> іміджу є характерні типи руху (експресія м’яка, жорстка, в’язка) або положення в просторі частин тіла персони.</a:t>
            </a:r>
          </a:p>
          <a:p>
            <a:endParaRPr lang="ru-RU" dirty="0"/>
          </a:p>
        </p:txBody>
      </p:sp>
      <p:pic>
        <p:nvPicPr>
          <p:cNvPr id="3074" name="Picture 2" descr="ÐÑÐ¾Ð±Ð»ÐµÐ¼Ñ ÑÐ¾ÑÐ¼Ð¸ÑÐ¾Ð²Ð°Ð½Ð¸Ñ Ð¸Ð¼Ð¸Ð´Ð¶Ð°. ÐÐ°Ðº ÑÐ¾Ð·Ð´Ð°ÐµÑÑÑ Ð¸Ð¼Ð¸Ð´Ð¶ ÐºÐ¾Ð¼Ð¿Ð°Ð½Ð¸Ð¸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96" y="3477923"/>
            <a:ext cx="5976345" cy="312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648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7103" y="518614"/>
            <a:ext cx="7765577" cy="6086901"/>
          </a:xfrm>
        </p:spPr>
        <p:txBody>
          <a:bodyPr/>
          <a:lstStyle/>
          <a:p>
            <a:r>
              <a:rPr lang="ru-RU" b="1" i="1" dirty="0" err="1"/>
              <a:t>Середовищний</a:t>
            </a:r>
            <a:r>
              <a:rPr lang="ru-RU" b="1" i="1" dirty="0"/>
              <a:t> компонент</a:t>
            </a:r>
            <a:r>
              <a:rPr lang="ru-RU" dirty="0"/>
              <a:t> </a:t>
            </a:r>
            <a:r>
              <a:rPr lang="ru-RU" dirty="0" err="1"/>
              <a:t>іміджу</a:t>
            </a:r>
            <a:r>
              <a:rPr lang="ru-RU" dirty="0"/>
              <a:t> як </a:t>
            </a:r>
            <a:r>
              <a:rPr lang="ru-RU" dirty="0" err="1"/>
              <a:t>середовище</a:t>
            </a:r>
            <a:r>
              <a:rPr lang="ru-RU" dirty="0"/>
              <a:t> </a:t>
            </a:r>
            <a:r>
              <a:rPr lang="ru-RU" dirty="0" err="1"/>
              <a:t>проживання</a:t>
            </a:r>
            <a:r>
              <a:rPr lang="ru-RU" dirty="0"/>
              <a:t>, </a:t>
            </a:r>
            <a:r>
              <a:rPr lang="ru-RU" dirty="0" err="1"/>
              <a:t>дійсне</a:t>
            </a:r>
            <a:r>
              <a:rPr lang="ru-RU" dirty="0"/>
              <a:t> і </a:t>
            </a:r>
            <a:r>
              <a:rPr lang="ru-RU" dirty="0" err="1"/>
              <a:t>соціальне</a:t>
            </a:r>
            <a:r>
              <a:rPr lang="ru-RU" dirty="0"/>
              <a:t>, </a:t>
            </a:r>
            <a:r>
              <a:rPr lang="ru-RU" dirty="0" err="1"/>
              <a:t>включає</a:t>
            </a:r>
            <a:r>
              <a:rPr lang="ru-RU" dirty="0"/>
              <a:t> </a:t>
            </a:r>
            <a:r>
              <a:rPr lang="ru-RU" dirty="0" err="1"/>
              <a:t>житло</a:t>
            </a:r>
            <a:r>
              <a:rPr lang="ru-RU" dirty="0"/>
              <a:t>, </a:t>
            </a:r>
            <a:r>
              <a:rPr lang="ru-RU" dirty="0" err="1"/>
              <a:t>кабінет</a:t>
            </a:r>
            <a:r>
              <a:rPr lang="ru-RU" dirty="0"/>
              <a:t>, </a:t>
            </a:r>
            <a:r>
              <a:rPr lang="ru-RU" dirty="0" err="1"/>
              <a:t>автомобіль</a:t>
            </a:r>
            <a:r>
              <a:rPr lang="ru-RU" dirty="0"/>
              <a:t>, а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найближче</a:t>
            </a:r>
            <a:r>
              <a:rPr lang="ru-RU" dirty="0"/>
              <a:t> </a:t>
            </a:r>
            <a:r>
              <a:rPr lang="ru-RU" dirty="0" err="1"/>
              <a:t>оточення</a:t>
            </a:r>
            <a:r>
              <a:rPr lang="ru-RU" dirty="0"/>
              <a:t>, </a:t>
            </a:r>
            <a:r>
              <a:rPr lang="ru-RU" dirty="0" err="1"/>
              <a:t>сім’ю</a:t>
            </a:r>
            <a:r>
              <a:rPr lang="ru-RU" dirty="0"/>
              <a:t>, </a:t>
            </a:r>
            <a:r>
              <a:rPr lang="ru-RU" dirty="0" err="1"/>
              <a:t>колег</a:t>
            </a:r>
            <a:r>
              <a:rPr lang="ru-RU" dirty="0"/>
              <a:t>, </a:t>
            </a:r>
            <a:r>
              <a:rPr lang="ru-RU" dirty="0" err="1"/>
              <a:t>друзів</a:t>
            </a:r>
            <a:r>
              <a:rPr lang="ru-RU" dirty="0"/>
              <a:t>, </a:t>
            </a:r>
            <a:r>
              <a:rPr lang="ru-RU" dirty="0" err="1"/>
              <a:t>основні</a:t>
            </a:r>
            <a:r>
              <a:rPr lang="ru-RU" dirty="0"/>
              <a:t> канали </a:t>
            </a:r>
            <a:r>
              <a:rPr lang="ru-RU" dirty="0" err="1"/>
              <a:t>соціальних</a:t>
            </a:r>
            <a:r>
              <a:rPr lang="ru-RU" dirty="0"/>
              <a:t> </a:t>
            </a:r>
            <a:r>
              <a:rPr lang="ru-RU" dirty="0" err="1"/>
              <a:t>контактів</a:t>
            </a:r>
            <a:r>
              <a:rPr lang="ru-RU" dirty="0"/>
              <a:t> (членство в клубах, </a:t>
            </a:r>
            <a:r>
              <a:rPr lang="ru-RU" dirty="0" err="1"/>
              <a:t>професійних</a:t>
            </a:r>
            <a:r>
              <a:rPr lang="ru-RU" dirty="0"/>
              <a:t> </a:t>
            </a:r>
            <a:r>
              <a:rPr lang="ru-RU" dirty="0" err="1"/>
              <a:t>спільнотах</a:t>
            </a:r>
            <a:r>
              <a:rPr lang="ru-RU" dirty="0"/>
              <a:t>, </a:t>
            </a:r>
            <a:r>
              <a:rPr lang="ru-RU" dirty="0" err="1"/>
              <a:t>місце</a:t>
            </a:r>
            <a:r>
              <a:rPr lang="ru-RU" dirty="0"/>
              <a:t>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зустрічей</a:t>
            </a:r>
            <a:r>
              <a:rPr lang="ru-RU" dirty="0"/>
              <a:t>, </a:t>
            </a:r>
            <a:r>
              <a:rPr lang="ru-RU" dirty="0" err="1"/>
              <a:t>улюблені</a:t>
            </a:r>
            <a:r>
              <a:rPr lang="ru-RU" dirty="0"/>
              <a:t> </a:t>
            </a:r>
            <a:r>
              <a:rPr lang="ru-RU" dirty="0" err="1"/>
              <a:t>місця</a:t>
            </a:r>
            <a:r>
              <a:rPr lang="ru-RU" dirty="0"/>
              <a:t> </a:t>
            </a:r>
            <a:r>
              <a:rPr lang="ru-RU" dirty="0" err="1"/>
              <a:t>відпочинку</a:t>
            </a:r>
            <a:r>
              <a:rPr lang="ru-RU" dirty="0"/>
              <a:t>).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А до </a:t>
            </a:r>
            <a:r>
              <a:rPr lang="ru-RU" b="1" i="1" dirty="0" err="1"/>
              <a:t>уречевленого</a:t>
            </a:r>
            <a:r>
              <a:rPr lang="ru-RU" b="1" i="1" dirty="0"/>
              <a:t> компоненту</a:t>
            </a:r>
            <a:r>
              <a:rPr lang="ru-RU" dirty="0"/>
              <a:t> </a:t>
            </a:r>
            <a:r>
              <a:rPr lang="ru-RU" dirty="0" err="1"/>
              <a:t>іміджу</a:t>
            </a:r>
            <a:r>
              <a:rPr lang="ru-RU" dirty="0"/>
              <a:t> </a:t>
            </a:r>
            <a:r>
              <a:rPr lang="ru-RU" dirty="0" err="1"/>
              <a:t>відносять</a:t>
            </a:r>
            <a:r>
              <a:rPr lang="ru-RU" dirty="0"/>
              <a:t> </a:t>
            </a:r>
            <a:r>
              <a:rPr lang="ru-RU" dirty="0" err="1"/>
              <a:t>предмети</a:t>
            </a:r>
            <a:r>
              <a:rPr lang="ru-RU" dirty="0"/>
              <a:t> і </a:t>
            </a:r>
            <a:r>
              <a:rPr lang="ru-RU" dirty="0" err="1"/>
              <a:t>речі</a:t>
            </a:r>
            <a:r>
              <a:rPr lang="ru-RU" dirty="0"/>
              <a:t>, </a:t>
            </a:r>
            <a:r>
              <a:rPr lang="ru-RU" dirty="0" err="1"/>
              <a:t>створені</a:t>
            </a:r>
            <a:r>
              <a:rPr lang="ru-RU" dirty="0"/>
              <a:t> персоною (</a:t>
            </a:r>
            <a:r>
              <a:rPr lang="ru-RU" dirty="0" err="1"/>
              <a:t>візитка</a:t>
            </a:r>
            <a:r>
              <a:rPr lang="ru-RU" dirty="0"/>
              <a:t>, </a:t>
            </a:r>
            <a:r>
              <a:rPr lang="ru-RU" dirty="0" err="1"/>
              <a:t>діловий</a:t>
            </a:r>
            <a:r>
              <a:rPr lang="ru-RU" dirty="0"/>
              <a:t> лист, </a:t>
            </a:r>
            <a:r>
              <a:rPr lang="ru-RU" dirty="0" err="1"/>
              <a:t>стаття</a:t>
            </a:r>
            <a:r>
              <a:rPr lang="ru-RU" dirty="0"/>
              <a:t>, книга, </a:t>
            </a:r>
            <a:r>
              <a:rPr lang="ru-RU" dirty="0" err="1"/>
              <a:t>виступи</a:t>
            </a:r>
            <a:r>
              <a:rPr lang="ru-RU" dirty="0"/>
              <a:t> в </a:t>
            </a:r>
            <a:r>
              <a:rPr lang="ru-RU" dirty="0" err="1"/>
              <a:t>засобах</a:t>
            </a:r>
            <a:r>
              <a:rPr lang="ru-RU" dirty="0"/>
              <a:t> </a:t>
            </a:r>
            <a:r>
              <a:rPr lang="ru-RU" dirty="0" err="1"/>
              <a:t>масової</a:t>
            </a:r>
            <a:r>
              <a:rPr lang="ru-RU" dirty="0"/>
              <a:t> </a:t>
            </a:r>
            <a:r>
              <a:rPr lang="ru-RU" dirty="0" err="1"/>
              <a:t>інформації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1185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7103" y="368490"/>
            <a:ext cx="7751929" cy="6277970"/>
          </a:xfrm>
        </p:spPr>
        <p:txBody>
          <a:bodyPr/>
          <a:lstStyle/>
          <a:p>
            <a:r>
              <a:rPr lang="uk-UA" dirty="0" smtClean="0"/>
              <a:t>Виділяють два основні види іміджу державних службовців: </a:t>
            </a:r>
            <a:r>
              <a:rPr lang="uk-UA" b="1" i="1" dirty="0" smtClean="0"/>
              <a:t>базовий та ситуативний іміджі.</a:t>
            </a:r>
            <a:r>
              <a:rPr lang="uk-UA" dirty="0" smtClean="0"/>
              <a:t> </a:t>
            </a:r>
          </a:p>
          <a:p>
            <a:r>
              <a:rPr lang="uk-UA" dirty="0" smtClean="0"/>
              <a:t>Основою </a:t>
            </a:r>
            <a:r>
              <a:rPr lang="uk-UA" b="1" i="1" dirty="0" smtClean="0"/>
              <a:t>базового іміджу </a:t>
            </a:r>
            <a:r>
              <a:rPr lang="uk-UA" dirty="0" smtClean="0"/>
              <a:t>є сприйняття суспільства поступово. Цей вид, в основному є досить стійким та майже не піддається змінам, не враховуючи незапланованих відхилень. </a:t>
            </a:r>
          </a:p>
          <a:p>
            <a:endParaRPr lang="uk-UA" dirty="0" smtClean="0"/>
          </a:p>
          <a:p>
            <a:r>
              <a:rPr lang="uk-UA" b="1" i="1" dirty="0" smtClean="0"/>
              <a:t>Ситуативний імідж </a:t>
            </a:r>
            <a:r>
              <a:rPr lang="uk-UA" dirty="0" smtClean="0"/>
              <a:t>створюється завдяки певним подіям, критичним ситуаціям та непередбачуваним подіям. Тому суспільством краще сприймається ситуативна поведінка державного службовця і від цього формується ставлення до нього та його діяльності.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5148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87705"/>
            <a:ext cx="7886700" cy="931411"/>
          </a:xfrm>
        </p:spPr>
        <p:txBody>
          <a:bodyPr>
            <a:normAutofit/>
          </a:bodyPr>
          <a:lstStyle/>
          <a:p>
            <a:pPr algn="ctr"/>
            <a:r>
              <a:rPr lang="uk-UA" sz="4800" b="1" i="1" dirty="0" smtClean="0"/>
              <a:t>Зовнішній вигляд</a:t>
            </a:r>
            <a:endParaRPr lang="ru-RU" sz="48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69242"/>
            <a:ext cx="3943350" cy="4907721"/>
          </a:xfrm>
        </p:spPr>
        <p:txBody>
          <a:bodyPr/>
          <a:lstStyle/>
          <a:p>
            <a:r>
              <a:rPr lang="ru-RU" dirty="0" smtClean="0"/>
              <a:t>Психологи </a:t>
            </a:r>
            <a:r>
              <a:rPr lang="ru-RU" dirty="0" err="1"/>
              <a:t>стверджують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враження</a:t>
            </a:r>
            <a:r>
              <a:rPr lang="ru-RU" dirty="0"/>
              <a:t> про </a:t>
            </a:r>
            <a:r>
              <a:rPr lang="ru-RU" dirty="0" err="1"/>
              <a:t>людину</a:t>
            </a:r>
            <a:r>
              <a:rPr lang="ru-RU" dirty="0"/>
              <a:t> </a:t>
            </a:r>
            <a:r>
              <a:rPr lang="ru-RU" dirty="0" err="1"/>
              <a:t>формується</a:t>
            </a:r>
            <a:r>
              <a:rPr lang="ru-RU" dirty="0"/>
              <a:t> </a:t>
            </a:r>
            <a:r>
              <a:rPr lang="ru-RU" dirty="0" err="1"/>
              <a:t>протягом</a:t>
            </a:r>
            <a:r>
              <a:rPr lang="ru-RU" dirty="0"/>
              <a:t> перших 15 секунд </a:t>
            </a:r>
            <a:r>
              <a:rPr lang="ru-RU" dirty="0" err="1"/>
              <a:t>спілкування</a:t>
            </a:r>
            <a:r>
              <a:rPr lang="ru-RU" dirty="0"/>
              <a:t>. Тут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значення</a:t>
            </a:r>
            <a:r>
              <a:rPr lang="ru-RU" dirty="0"/>
              <a:t> </a:t>
            </a:r>
            <a:r>
              <a:rPr lang="ru-RU" dirty="0" err="1"/>
              <a:t>кожна</a:t>
            </a:r>
            <a:r>
              <a:rPr lang="ru-RU" dirty="0"/>
              <a:t> деталь: </a:t>
            </a:r>
            <a:r>
              <a:rPr lang="ru-RU" dirty="0" err="1"/>
              <a:t>офіційно-діловий</a:t>
            </a:r>
            <a:r>
              <a:rPr lang="ru-RU" dirty="0"/>
              <a:t> стиль </a:t>
            </a:r>
            <a:r>
              <a:rPr lang="ru-RU" dirty="0" err="1"/>
              <a:t>одягу</a:t>
            </a:r>
            <a:r>
              <a:rPr lang="ru-RU" dirty="0"/>
              <a:t>, </a:t>
            </a:r>
            <a:r>
              <a:rPr lang="ru-RU" dirty="0" err="1"/>
              <a:t>зачіска</a:t>
            </a:r>
            <a:r>
              <a:rPr lang="ru-RU" dirty="0"/>
              <a:t> і </a:t>
            </a:r>
            <a:r>
              <a:rPr lang="ru-RU" dirty="0" err="1"/>
              <a:t>макіяж</a:t>
            </a:r>
            <a:r>
              <a:rPr lang="ru-RU" dirty="0"/>
              <a:t>, жести й </a:t>
            </a:r>
            <a:r>
              <a:rPr lang="ru-RU" dirty="0" err="1"/>
              <a:t>міміка</a:t>
            </a:r>
            <a:r>
              <a:rPr lang="ru-RU" dirty="0"/>
              <a:t>, хода і постава, манера </a:t>
            </a:r>
            <a:r>
              <a:rPr lang="ru-RU" dirty="0" err="1"/>
              <a:t>тощо</a:t>
            </a:r>
            <a:r>
              <a:rPr lang="ru-RU" dirty="0"/>
              <a:t>.</a:t>
            </a:r>
          </a:p>
        </p:txBody>
      </p:sp>
      <p:pic>
        <p:nvPicPr>
          <p:cNvPr id="4098" name="Picture 2" descr="Ð¤Ð¾ÑÐ¼Ð¸ÑÐ¾Ð²Ð°Ð½Ð¸Ðµ Ð¸Ð¼Ð¸Ð´Ð¶Ð° - Ð·Ð°ÑÐµÐ¼ Ð¸ Ð¸Ð· ÑÐµÐ³Ð¾ Ð¾Ð½ ÑÐºÐ»Ð°Ð´ÑÐ²Ð°ÐµÑÑ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10" y="1473958"/>
            <a:ext cx="4414844" cy="416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685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</TotalTime>
  <Words>940</Words>
  <Application>Microsoft Office PowerPoint</Application>
  <PresentationFormat>Экран (4:3)</PresentationFormat>
  <Paragraphs>51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Професійний імідж посадовця: основні компоненти та функції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Зовнішній вигляд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Особливості формування позитивного іміджу державного службовця </vt:lpstr>
      <vt:lpstr>Загальні правила поведінки</vt:lpstr>
      <vt:lpstr>Чинники формування позитивного іміджу посадовця </vt:lpstr>
      <vt:lpstr>Презентация PowerPoint</vt:lpstr>
      <vt:lpstr>Складові позитивного іміджу посадовців: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1_Floor</cp:lastModifiedBy>
  <cp:revision>15</cp:revision>
  <dcterms:created xsi:type="dcterms:W3CDTF">2020-01-16T11:38:51Z</dcterms:created>
  <dcterms:modified xsi:type="dcterms:W3CDTF">2022-07-25T13:21:19Z</dcterms:modified>
</cp:coreProperties>
</file>