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C30FC725-7477-4CD3-BE55-1377C2C1970B}">
          <p14:sldIdLst>
            <p14:sldId id="256"/>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284" y="-6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433010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134917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1425019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3755978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258592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1484337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4006117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3477288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4097524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454805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188967-1E6E-4C30-9519-42C1FF020400}" type="datetimeFigureOut">
              <a:rPr lang="en-GB" smtClean="0"/>
              <a:pPr/>
              <a:t>25/07/2022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8A5CB38-A3BF-41B1-94C4-CF3DBE8C4303}" type="slidenum">
              <a:rPr lang="en-GB" smtClean="0"/>
              <a:pPr/>
              <a:t>‹#›</a:t>
            </a:fld>
            <a:endParaRPr lang="en-GB"/>
          </a:p>
        </p:txBody>
      </p:sp>
    </p:spTree>
    <p:extLst>
      <p:ext uri="{BB962C8B-B14F-4D97-AF65-F5344CB8AC3E}">
        <p14:creationId xmlns:p14="http://schemas.microsoft.com/office/powerpoint/2010/main" val="267197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0" y="-1"/>
            <a:ext cx="9144000" cy="6858001"/>
          </a:xfrm>
          <a:prstGeom prst="rect">
            <a:avLst/>
          </a:prstGeom>
          <a:gradFill flip="none" rotWithShape="1">
            <a:gsLst>
              <a:gs pos="79000">
                <a:schemeClr val="bg1">
                  <a:alpha val="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rotWithShape="1">
          <a:blip r:embed="rId13" cstate="print">
            <a:extLst>
              <a:ext uri="{28A0092B-C50C-407E-A947-70E740481C1C}">
                <a14:useLocalDpi xmlns:a14="http://schemas.microsoft.com/office/drawing/2010/main" val="0"/>
              </a:ext>
            </a:extLst>
          </a:blip>
          <a:srcRect b="81434"/>
          <a:stretch/>
        </p:blipFill>
        <p:spPr>
          <a:xfrm>
            <a:off x="0" y="-2"/>
            <a:ext cx="9144000" cy="1371601"/>
          </a:xfrm>
          <a:prstGeom prst="rect">
            <a:avLst/>
          </a:prstGeom>
          <a:noFill/>
          <a:ln>
            <a:noFill/>
          </a:ln>
          <a:effectLst>
            <a:outerShdw blurRad="50800" dist="38100" dir="5400000" algn="t" rotWithShape="0">
              <a:prstClr val="black">
                <a:alpha val="40000"/>
              </a:prstClr>
            </a:outerShdw>
          </a:effectLst>
        </p:spPr>
      </p:pic>
      <p:sp>
        <p:nvSpPr>
          <p:cNvPr id="2" name="Title Placeholder 1"/>
          <p:cNvSpPr>
            <a:spLocks noGrp="1"/>
          </p:cNvSpPr>
          <p:nvPr>
            <p:ph type="title"/>
          </p:nvPr>
        </p:nvSpPr>
        <p:spPr>
          <a:xfrm>
            <a:off x="457200" y="152400"/>
            <a:ext cx="8229600" cy="1033166"/>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188967-1E6E-4C30-9519-42C1FF020400}" type="datetimeFigureOut">
              <a:rPr lang="en-GB" smtClean="0"/>
              <a:pPr/>
              <a:t>25/07/2022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5CB38-A3BF-41B1-94C4-CF3DBE8C4303}" type="slidenum">
              <a:rPr lang="en-GB" smtClean="0"/>
              <a:pPr/>
              <a:t>‹#›</a:t>
            </a:fld>
            <a:endParaRPr lang="en-GB"/>
          </a:p>
        </p:txBody>
      </p:sp>
    </p:spTree>
    <p:extLst>
      <p:ext uri="{BB962C8B-B14F-4D97-AF65-F5344CB8AC3E}">
        <p14:creationId xmlns:p14="http://schemas.microsoft.com/office/powerpoint/2010/main" val="3020567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9143998" cy="6857999"/>
          </a:xfrm>
          <a:prstGeom prst="rect">
            <a:avLst/>
          </a:prstGeom>
        </p:spPr>
      </p:pic>
      <p:sp>
        <p:nvSpPr>
          <p:cNvPr id="11" name="Rectangle 10"/>
          <p:cNvSpPr/>
          <p:nvPr/>
        </p:nvSpPr>
        <p:spPr>
          <a:xfrm>
            <a:off x="0" y="-1"/>
            <a:ext cx="9144000" cy="6858001"/>
          </a:xfrm>
          <a:prstGeom prst="rect">
            <a:avLst/>
          </a:prstGeom>
          <a:gradFill flip="none" rotWithShape="1">
            <a:gsLst>
              <a:gs pos="79000">
                <a:schemeClr val="bg1">
                  <a:alpha val="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1676400" y="1752600"/>
            <a:ext cx="6324600" cy="2895600"/>
          </a:xfrm>
        </p:spPr>
        <p:txBody>
          <a:bodyPr>
            <a:noAutofit/>
          </a:bodyPr>
          <a:lstStyle/>
          <a:p>
            <a:r>
              <a:rPr lang="uk-UA" b="1" dirty="0"/>
              <a:t>Етичні стандарти поведінки в публічному управлінні</a:t>
            </a:r>
            <a:endParaRPr lang="en-GB" sz="54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4212632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514600"/>
            <a:ext cx="8229600" cy="4114800"/>
          </a:xfrm>
        </p:spPr>
        <p:txBody>
          <a:bodyPr>
            <a:normAutofit fontScale="85000" lnSpcReduction="20000"/>
          </a:bodyPr>
          <a:lstStyle/>
          <a:p>
            <a:r>
              <a:rPr lang="ru-RU" dirty="0"/>
              <a:t>В </a:t>
            </a:r>
            <a:r>
              <a:rPr lang="ru-RU" dirty="0" err="1"/>
              <a:t>Законі</a:t>
            </a:r>
            <a:r>
              <a:rPr lang="ru-RU" dirty="0"/>
              <a:t> </a:t>
            </a:r>
            <a:r>
              <a:rPr lang="ru-RU" dirty="0" err="1"/>
              <a:t>України</a:t>
            </a:r>
            <a:r>
              <a:rPr lang="ru-RU" dirty="0"/>
              <a:t> “Про правила </a:t>
            </a:r>
            <a:r>
              <a:rPr lang="ru-RU" dirty="0" err="1"/>
              <a:t>етичної</a:t>
            </a:r>
            <a:r>
              <a:rPr lang="ru-RU" dirty="0"/>
              <a:t> </a:t>
            </a:r>
            <a:r>
              <a:rPr lang="ru-RU" dirty="0" err="1"/>
              <a:t>поведінки</a:t>
            </a:r>
            <a:r>
              <a:rPr lang="ru-RU" dirty="0"/>
              <a:t>” </a:t>
            </a:r>
            <a:r>
              <a:rPr lang="ru-RU" dirty="0" err="1"/>
              <a:t>фіксуються</a:t>
            </a:r>
            <a:r>
              <a:rPr lang="ru-RU" dirty="0"/>
              <a:t> правила </a:t>
            </a:r>
            <a:r>
              <a:rPr lang="ru-RU" dirty="0" err="1"/>
              <a:t>поведінки</a:t>
            </a:r>
            <a:r>
              <a:rPr lang="ru-RU" dirty="0"/>
              <a:t> </a:t>
            </a:r>
            <a:r>
              <a:rPr lang="ru-RU" dirty="0" err="1"/>
              <a:t>представників</a:t>
            </a:r>
            <a:r>
              <a:rPr lang="ru-RU" dirty="0"/>
              <a:t> </a:t>
            </a:r>
            <a:r>
              <a:rPr lang="ru-RU" dirty="0" err="1"/>
              <a:t>державної</a:t>
            </a:r>
            <a:r>
              <a:rPr lang="ru-RU" dirty="0"/>
              <a:t> </a:t>
            </a:r>
            <a:r>
              <a:rPr lang="ru-RU" dirty="0" err="1"/>
              <a:t>влади</a:t>
            </a:r>
            <a:r>
              <a:rPr lang="ru-RU" dirty="0"/>
              <a:t> та </a:t>
            </a:r>
            <a:r>
              <a:rPr lang="ru-RU" dirty="0" err="1"/>
              <a:t>місцевого</a:t>
            </a:r>
            <a:r>
              <a:rPr lang="ru-RU" dirty="0"/>
              <a:t> </a:t>
            </a:r>
            <a:r>
              <a:rPr lang="ru-RU" dirty="0" err="1"/>
              <a:t>самоврядування</a:t>
            </a:r>
            <a:r>
              <a:rPr lang="ru-RU" dirty="0"/>
              <a:t> </a:t>
            </a:r>
            <a:r>
              <a:rPr lang="ru-RU" dirty="0" err="1"/>
              <a:t>щодо</a:t>
            </a:r>
            <a:r>
              <a:rPr lang="ru-RU" dirty="0"/>
              <a:t> </a:t>
            </a:r>
            <a:r>
              <a:rPr lang="ru-RU" dirty="0" err="1"/>
              <a:t>законності</a:t>
            </a:r>
            <a:r>
              <a:rPr lang="ru-RU" dirty="0"/>
              <a:t>, </a:t>
            </a:r>
            <a:r>
              <a:rPr lang="ru-RU" dirty="0" err="1"/>
              <a:t>пріоритету</a:t>
            </a:r>
            <a:r>
              <a:rPr lang="ru-RU" dirty="0"/>
              <a:t> </a:t>
            </a:r>
            <a:r>
              <a:rPr lang="ru-RU" dirty="0" err="1"/>
              <a:t>інтересів</a:t>
            </a:r>
            <a:r>
              <a:rPr lang="ru-RU" dirty="0"/>
              <a:t>, </a:t>
            </a:r>
            <a:r>
              <a:rPr lang="ru-RU" dirty="0" err="1"/>
              <a:t>політичної</a:t>
            </a:r>
            <a:r>
              <a:rPr lang="ru-RU" dirty="0"/>
              <a:t> </a:t>
            </a:r>
            <a:r>
              <a:rPr lang="ru-RU" dirty="0" err="1"/>
              <a:t>неупередженості</a:t>
            </a:r>
            <a:r>
              <a:rPr lang="ru-RU" dirty="0"/>
              <a:t>, </a:t>
            </a:r>
            <a:r>
              <a:rPr lang="ru-RU" dirty="0" err="1"/>
              <a:t>толерантності</a:t>
            </a:r>
            <a:r>
              <a:rPr lang="ru-RU" dirty="0"/>
              <a:t>, </a:t>
            </a:r>
            <a:r>
              <a:rPr lang="ru-RU" dirty="0" err="1"/>
              <a:t>об’єктивності</a:t>
            </a:r>
            <a:r>
              <a:rPr lang="ru-RU" dirty="0"/>
              <a:t>, </a:t>
            </a:r>
            <a:r>
              <a:rPr lang="ru-RU" dirty="0" err="1"/>
              <a:t>компетентності</a:t>
            </a:r>
            <a:r>
              <a:rPr lang="ru-RU" dirty="0"/>
              <a:t> і </a:t>
            </a:r>
            <a:r>
              <a:rPr lang="ru-RU" dirty="0" err="1"/>
              <a:t>ефективності</a:t>
            </a:r>
            <a:r>
              <a:rPr lang="ru-RU" dirty="0"/>
              <a:t>, </a:t>
            </a:r>
            <a:r>
              <a:rPr lang="ru-RU" dirty="0" err="1"/>
              <a:t>формування</a:t>
            </a:r>
            <a:r>
              <a:rPr lang="ru-RU" dirty="0"/>
              <a:t> </a:t>
            </a:r>
            <a:r>
              <a:rPr lang="ru-RU" dirty="0" err="1"/>
              <a:t>довіри</a:t>
            </a:r>
            <a:r>
              <a:rPr lang="ru-RU" dirty="0"/>
              <a:t> до </a:t>
            </a:r>
            <a:r>
              <a:rPr lang="ru-RU" dirty="0" err="1"/>
              <a:t>влади</a:t>
            </a:r>
            <a:r>
              <a:rPr lang="ru-RU" dirty="0"/>
              <a:t>, </a:t>
            </a:r>
            <a:r>
              <a:rPr lang="ru-RU" dirty="0" err="1"/>
              <a:t>конфіденційності</a:t>
            </a:r>
            <a:r>
              <a:rPr lang="ru-RU" dirty="0"/>
              <a:t>, </a:t>
            </a:r>
            <a:r>
              <a:rPr lang="ru-RU" dirty="0" err="1"/>
              <a:t>утримання</a:t>
            </a:r>
            <a:r>
              <a:rPr lang="ru-RU" dirty="0"/>
              <a:t> </a:t>
            </a:r>
            <a:r>
              <a:rPr lang="ru-RU" dirty="0" err="1"/>
              <a:t>від</a:t>
            </a:r>
            <a:r>
              <a:rPr lang="ru-RU" dirty="0"/>
              <a:t> </a:t>
            </a:r>
            <a:r>
              <a:rPr lang="ru-RU" dirty="0" err="1"/>
              <a:t>виконання</a:t>
            </a:r>
            <a:r>
              <a:rPr lang="ru-RU" dirty="0"/>
              <a:t> </a:t>
            </a:r>
            <a:r>
              <a:rPr lang="ru-RU" dirty="0" err="1"/>
              <a:t>незаконних</a:t>
            </a:r>
            <a:r>
              <a:rPr lang="ru-RU" dirty="0"/>
              <a:t> </a:t>
            </a:r>
            <a:r>
              <a:rPr lang="ru-RU" dirty="0" err="1"/>
              <a:t>рішень</a:t>
            </a:r>
            <a:r>
              <a:rPr lang="ru-RU" dirty="0"/>
              <a:t> </a:t>
            </a:r>
            <a:r>
              <a:rPr lang="ru-RU" dirty="0" err="1"/>
              <a:t>чи</a:t>
            </a:r>
            <a:r>
              <a:rPr lang="ru-RU" dirty="0"/>
              <a:t> </a:t>
            </a:r>
            <a:r>
              <a:rPr lang="ru-RU" dirty="0" err="1"/>
              <a:t>доручень</a:t>
            </a:r>
            <a:r>
              <a:rPr lang="ru-RU" dirty="0"/>
              <a:t>, </a:t>
            </a:r>
            <a:r>
              <a:rPr lang="ru-RU" dirty="0" err="1"/>
              <a:t>недопущення</a:t>
            </a:r>
            <a:r>
              <a:rPr lang="ru-RU" dirty="0"/>
              <a:t> </a:t>
            </a:r>
            <a:r>
              <a:rPr lang="ru-RU" dirty="0" err="1"/>
              <a:t>конфлікту</a:t>
            </a:r>
            <a:r>
              <a:rPr lang="ru-RU" dirty="0"/>
              <a:t> </a:t>
            </a:r>
            <a:r>
              <a:rPr lang="ru-RU" dirty="0" err="1"/>
              <a:t>інтересів</a:t>
            </a:r>
            <a:r>
              <a:rPr lang="ru-RU" dirty="0"/>
              <a:t>, </a:t>
            </a:r>
            <a:r>
              <a:rPr lang="ru-RU" dirty="0" err="1"/>
              <a:t>запобігання</a:t>
            </a:r>
            <a:r>
              <a:rPr lang="ru-RU" dirty="0"/>
              <a:t> </a:t>
            </a:r>
            <a:r>
              <a:rPr lang="ru-RU" dirty="0" err="1"/>
              <a:t>одержанню</a:t>
            </a:r>
            <a:r>
              <a:rPr lang="ru-RU" dirty="0"/>
              <a:t> </a:t>
            </a:r>
            <a:r>
              <a:rPr lang="ru-RU" dirty="0" err="1"/>
              <a:t>неправомірної</a:t>
            </a:r>
            <a:r>
              <a:rPr lang="ru-RU" dirty="0"/>
              <a:t> </a:t>
            </a:r>
            <a:r>
              <a:rPr lang="ru-RU" dirty="0" err="1"/>
              <a:t>вигоди</a:t>
            </a:r>
            <a:r>
              <a:rPr lang="ru-RU" dirty="0"/>
              <a:t> </a:t>
            </a:r>
            <a:r>
              <a:rPr lang="ru-RU" dirty="0" err="1"/>
              <a:t>або</a:t>
            </a:r>
            <a:r>
              <a:rPr lang="ru-RU" dirty="0"/>
              <a:t> </a:t>
            </a:r>
            <a:r>
              <a:rPr lang="ru-RU" dirty="0" err="1"/>
              <a:t>дарунка</a:t>
            </a:r>
            <a:r>
              <a:rPr lang="ru-RU" dirty="0"/>
              <a:t> (</a:t>
            </a:r>
            <a:r>
              <a:rPr lang="ru-RU" dirty="0" err="1"/>
              <a:t>пожертви</a:t>
            </a:r>
            <a:r>
              <a:rPr lang="ru-RU" dirty="0"/>
              <a:t>), </a:t>
            </a:r>
            <a:r>
              <a:rPr lang="ru-RU" dirty="0" err="1"/>
              <a:t>декларування</a:t>
            </a:r>
            <a:r>
              <a:rPr lang="ru-RU" dirty="0"/>
              <a:t> майна, </a:t>
            </a:r>
            <a:r>
              <a:rPr lang="ru-RU" dirty="0" err="1"/>
              <a:t>доходів</a:t>
            </a:r>
            <a:r>
              <a:rPr lang="ru-RU" dirty="0"/>
              <a:t>, </a:t>
            </a:r>
            <a:r>
              <a:rPr lang="ru-RU" dirty="0" err="1"/>
              <a:t>витрат</a:t>
            </a:r>
            <a:r>
              <a:rPr lang="ru-RU" dirty="0"/>
              <a:t> і </a:t>
            </a:r>
            <a:r>
              <a:rPr lang="ru-RU" dirty="0" err="1"/>
              <a:t>зобов’язань</a:t>
            </a:r>
            <a:r>
              <a:rPr lang="ru-RU" dirty="0"/>
              <a:t> </a:t>
            </a:r>
            <a:r>
              <a:rPr lang="ru-RU" dirty="0" err="1"/>
              <a:t>фінансового</a:t>
            </a:r>
            <a:r>
              <a:rPr lang="ru-RU" dirty="0"/>
              <a:t> характер). </a:t>
            </a:r>
          </a:p>
        </p:txBody>
      </p:sp>
      <p:pic>
        <p:nvPicPr>
          <p:cNvPr id="1026" name="Picture 2" descr="ÐÐ¾Ð±ÑÐ¾Ð¿ÑÐ»ÑÑÑÐºÐ° ÑÐ°Ð¹Ð¾Ð½Ð½Ð° ÑÐ°Ð´Ð°: ÐÐ ÐÐÐÐÐ ÐÐ¢ÐÐ§ÐÐÐ ÐÐÐÐÐÐÐÐÐ ÐÐÐ¡ÐÐÐÐÐ¦ÐÐ Ð¢Ð  Ð§ÐÐÐÐÐÐÐÐÐ, â ÐÐÐ'Ð¯Ð¢ÐÐ ÐÐÐ ÐÐÐ ÐÐÐ ÐÐ¦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43250" y="304800"/>
            <a:ext cx="2857500" cy="1905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87643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457200" y="1600200"/>
            <a:ext cx="8229600" cy="4876800"/>
          </a:xfrm>
        </p:spPr>
        <p:txBody>
          <a:bodyPr>
            <a:normAutofit/>
          </a:bodyPr>
          <a:lstStyle/>
          <a:p>
            <a:r>
              <a:rPr lang="ru-RU" sz="2400" i="1" dirty="0" err="1"/>
              <a:t>Складовою</a:t>
            </a:r>
            <a:r>
              <a:rPr lang="ru-RU" sz="2400" i="1" dirty="0"/>
              <a:t> </a:t>
            </a:r>
            <a:r>
              <a:rPr lang="ru-RU" sz="2400" i="1" dirty="0" err="1"/>
              <a:t>реалізації</a:t>
            </a:r>
            <a:r>
              <a:rPr lang="ru-RU" sz="2400" i="1" dirty="0"/>
              <a:t> </a:t>
            </a:r>
            <a:r>
              <a:rPr lang="ru-RU" sz="2400" i="1" dirty="0" err="1"/>
              <a:t>ідеї</a:t>
            </a:r>
            <a:r>
              <a:rPr lang="ru-RU" sz="2400" i="1" dirty="0"/>
              <a:t> </a:t>
            </a:r>
            <a:r>
              <a:rPr lang="ru-RU" sz="2400" i="1" dirty="0" err="1"/>
              <a:t>служіння</a:t>
            </a:r>
            <a:r>
              <a:rPr lang="ru-RU" sz="2400" i="1" dirty="0"/>
              <a:t> в державному </a:t>
            </a:r>
            <a:r>
              <a:rPr lang="ru-RU" sz="2400" i="1" dirty="0" err="1"/>
              <a:t>управлінні</a:t>
            </a:r>
            <a:r>
              <a:rPr lang="ru-RU" sz="2400" i="1" dirty="0"/>
              <a:t> є </a:t>
            </a:r>
            <a:r>
              <a:rPr lang="ru-RU" sz="2400" i="1" dirty="0" err="1"/>
              <a:t>повага</a:t>
            </a:r>
            <a:r>
              <a:rPr lang="ru-RU" sz="2400" i="1" dirty="0"/>
              <a:t> до </a:t>
            </a:r>
            <a:r>
              <a:rPr lang="ru-RU" sz="2400" i="1" dirty="0" err="1"/>
              <a:t>людини</a:t>
            </a:r>
            <a:r>
              <a:rPr lang="ru-RU" sz="2400" i="1" dirty="0"/>
              <a:t>. З </a:t>
            </a:r>
            <a:r>
              <a:rPr lang="ru-RU" sz="2400" i="1" dirty="0" err="1"/>
              <a:t>етичної</a:t>
            </a:r>
            <a:r>
              <a:rPr lang="ru-RU" sz="2400" i="1" dirty="0"/>
              <a:t> точки </a:t>
            </a:r>
            <a:r>
              <a:rPr lang="ru-RU" sz="2400" i="1" dirty="0" err="1"/>
              <a:t>зору</a:t>
            </a:r>
            <a:r>
              <a:rPr lang="ru-RU" sz="2400" i="1" dirty="0"/>
              <a:t> особи, з </a:t>
            </a:r>
            <a:r>
              <a:rPr lang="ru-RU" sz="2400" i="1" dirty="0" err="1"/>
              <a:t>якою</a:t>
            </a:r>
            <a:r>
              <a:rPr lang="ru-RU" sz="2400" i="1" dirty="0"/>
              <a:t> ми </a:t>
            </a:r>
            <a:r>
              <a:rPr lang="ru-RU" sz="2400" i="1" dirty="0" err="1"/>
              <a:t>вступаємо</a:t>
            </a:r>
            <a:r>
              <a:rPr lang="ru-RU" sz="2400" i="1" dirty="0"/>
              <a:t> у </a:t>
            </a:r>
            <a:r>
              <a:rPr lang="ru-RU" sz="2400" i="1" dirty="0" err="1"/>
              <a:t>процес</a:t>
            </a:r>
            <a:r>
              <a:rPr lang="ru-RU" sz="2400" i="1" dirty="0"/>
              <a:t> </a:t>
            </a:r>
            <a:r>
              <a:rPr lang="ru-RU" sz="2400" i="1" dirty="0" err="1"/>
              <a:t>взаємодії</a:t>
            </a:r>
            <a:r>
              <a:rPr lang="ru-RU" sz="2400" i="1" dirty="0"/>
              <a:t>, </a:t>
            </a:r>
            <a:r>
              <a:rPr lang="ru-RU" sz="2400" i="1" dirty="0" err="1"/>
              <a:t>визнаються</a:t>
            </a:r>
            <a:r>
              <a:rPr lang="ru-RU" sz="2400" i="1" dirty="0"/>
              <a:t> як </a:t>
            </a:r>
            <a:r>
              <a:rPr lang="ru-RU" sz="2400" i="1" dirty="0" err="1"/>
              <a:t>значимі</a:t>
            </a:r>
            <a:r>
              <a:rPr lang="ru-RU" sz="2400" i="1" dirty="0"/>
              <a:t>, </a:t>
            </a:r>
            <a:r>
              <a:rPr lang="ru-RU" sz="2400" i="1" dirty="0" err="1"/>
              <a:t>достойні</a:t>
            </a:r>
            <a:r>
              <a:rPr lang="ru-RU" sz="2400" i="1" dirty="0"/>
              <a:t> </a:t>
            </a:r>
            <a:r>
              <a:rPr lang="ru-RU" sz="2400" i="1" dirty="0" err="1"/>
              <a:t>поваги</a:t>
            </a:r>
            <a:r>
              <a:rPr lang="ru-RU" sz="2400" i="1" dirty="0"/>
              <a:t> та </a:t>
            </a:r>
            <a:r>
              <a:rPr lang="ru-RU" sz="2400" i="1" dirty="0" err="1"/>
              <a:t>гідного</a:t>
            </a:r>
            <a:r>
              <a:rPr lang="ru-RU" sz="2400" i="1" dirty="0"/>
              <a:t> </a:t>
            </a:r>
            <a:r>
              <a:rPr lang="ru-RU" sz="2400" i="1" dirty="0" err="1"/>
              <a:t>відношення</a:t>
            </a:r>
            <a:r>
              <a:rPr lang="ru-RU" sz="2400" i="1" dirty="0"/>
              <a:t>. </a:t>
            </a:r>
            <a:endParaRPr lang="ru-RU" sz="2400" i="1" dirty="0" smtClean="0"/>
          </a:p>
          <a:p>
            <a:endParaRPr lang="ru-RU" sz="2400" i="1" dirty="0" smtClean="0"/>
          </a:p>
          <a:p>
            <a:r>
              <a:rPr lang="ru-RU" b="1" i="1" dirty="0" err="1" smtClean="0"/>
              <a:t>Повага</a:t>
            </a:r>
            <a:r>
              <a:rPr lang="ru-RU" dirty="0" smtClean="0"/>
              <a:t> </a:t>
            </a:r>
            <a:r>
              <a:rPr lang="ru-RU" dirty="0"/>
              <a:t>– </a:t>
            </a:r>
            <a:r>
              <a:rPr lang="ru-RU" dirty="0" err="1"/>
              <a:t>таке</a:t>
            </a:r>
            <a:r>
              <a:rPr lang="ru-RU" dirty="0"/>
              <a:t> </a:t>
            </a:r>
            <a:r>
              <a:rPr lang="ru-RU" dirty="0" err="1"/>
              <a:t>ставлення</a:t>
            </a:r>
            <a:r>
              <a:rPr lang="ru-RU" dirty="0"/>
              <a:t> до </a:t>
            </a:r>
            <a:r>
              <a:rPr lang="ru-RU" dirty="0" err="1"/>
              <a:t>людини</a:t>
            </a:r>
            <a:r>
              <a:rPr lang="ru-RU" dirty="0"/>
              <a:t>, в </a:t>
            </a:r>
            <a:r>
              <a:rPr lang="ru-RU" dirty="0" err="1"/>
              <a:t>якому</a:t>
            </a:r>
            <a:r>
              <a:rPr lang="ru-RU" dirty="0"/>
              <a:t> практично </a:t>
            </a:r>
            <a:r>
              <a:rPr lang="ru-RU" dirty="0" err="1"/>
              <a:t>визнається</a:t>
            </a:r>
            <a:r>
              <a:rPr lang="ru-RU" dirty="0"/>
              <a:t> </a:t>
            </a:r>
            <a:r>
              <a:rPr lang="ru-RU" dirty="0" err="1"/>
              <a:t>цінність</a:t>
            </a:r>
            <a:r>
              <a:rPr lang="ru-RU" dirty="0"/>
              <a:t> та </a:t>
            </a:r>
            <a:r>
              <a:rPr lang="ru-RU" dirty="0" err="1"/>
              <a:t>гідність</a:t>
            </a:r>
            <a:r>
              <a:rPr lang="ru-RU" dirty="0"/>
              <a:t> особи.</a:t>
            </a:r>
          </a:p>
        </p:txBody>
      </p:sp>
      <p:sp>
        <p:nvSpPr>
          <p:cNvPr id="6" name="Заголовок 1"/>
          <p:cNvSpPr>
            <a:spLocks noGrp="1"/>
          </p:cNvSpPr>
          <p:nvPr>
            <p:ph type="title"/>
          </p:nvPr>
        </p:nvSpPr>
        <p:spPr>
          <a:xfrm>
            <a:off x="457200" y="152400"/>
            <a:ext cx="8229600" cy="1033166"/>
          </a:xfrm>
        </p:spPr>
        <p:txBody>
          <a:bodyPr/>
          <a:lstStyle/>
          <a:p>
            <a:r>
              <a:rPr lang="ru-RU" b="1" i="1" dirty="0" err="1" smtClean="0"/>
              <a:t>Повага</a:t>
            </a:r>
            <a:endParaRPr lang="ru-RU" b="1" i="1" dirty="0"/>
          </a:p>
        </p:txBody>
      </p:sp>
    </p:spTree>
    <p:extLst>
      <p:ext uri="{BB962C8B-B14F-4D97-AF65-F5344CB8AC3E}">
        <p14:creationId xmlns:p14="http://schemas.microsoft.com/office/powerpoint/2010/main" val="699288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ru-RU" b="1" i="1" dirty="0" err="1" smtClean="0"/>
              <a:t>Повага</a:t>
            </a:r>
            <a:endParaRPr lang="ru-RU" b="1" i="1" dirty="0"/>
          </a:p>
        </p:txBody>
      </p:sp>
      <p:sp>
        <p:nvSpPr>
          <p:cNvPr id="3" name="Объект 2"/>
          <p:cNvSpPr>
            <a:spLocks noGrp="1"/>
          </p:cNvSpPr>
          <p:nvPr>
            <p:ph idx="1"/>
          </p:nvPr>
        </p:nvSpPr>
        <p:spPr>
          <a:xfrm>
            <a:off x="457200" y="1600200"/>
            <a:ext cx="8229600" cy="5029200"/>
          </a:xfrm>
        </p:spPr>
        <p:txBody>
          <a:bodyPr>
            <a:normAutofit fontScale="77500" lnSpcReduction="20000"/>
          </a:bodyPr>
          <a:lstStyle/>
          <a:p>
            <a:pPr marL="0" indent="0">
              <a:buNone/>
            </a:pPr>
            <a:r>
              <a:rPr lang="ru-RU" dirty="0"/>
              <a:t>У </a:t>
            </a:r>
            <a:r>
              <a:rPr lang="ru-RU" dirty="0" err="1"/>
              <a:t>взаємодіях</a:t>
            </a:r>
            <a:r>
              <a:rPr lang="ru-RU" dirty="0"/>
              <a:t> </a:t>
            </a:r>
            <a:r>
              <a:rPr lang="ru-RU" dirty="0" err="1"/>
              <a:t>між</a:t>
            </a:r>
            <a:r>
              <a:rPr lang="ru-RU" dirty="0"/>
              <a:t> </a:t>
            </a:r>
            <a:r>
              <a:rPr lang="ru-RU" dirty="0" err="1"/>
              <a:t>державними</a:t>
            </a:r>
            <a:r>
              <a:rPr lang="ru-RU" dirty="0"/>
              <a:t> </a:t>
            </a:r>
            <a:r>
              <a:rPr lang="ru-RU" dirty="0" err="1"/>
              <a:t>службовцями</a:t>
            </a:r>
            <a:r>
              <a:rPr lang="ru-RU" dirty="0"/>
              <a:t> та </a:t>
            </a:r>
            <a:r>
              <a:rPr lang="ru-RU" dirty="0" err="1"/>
              <a:t>громадянами</a:t>
            </a:r>
            <a:r>
              <a:rPr lang="ru-RU" dirty="0"/>
              <a:t> </a:t>
            </a:r>
            <a:r>
              <a:rPr lang="ru-RU" dirty="0" err="1"/>
              <a:t>повага</a:t>
            </a:r>
            <a:r>
              <a:rPr lang="ru-RU" dirty="0"/>
              <a:t> </a:t>
            </a:r>
            <a:r>
              <a:rPr lang="ru-RU" dirty="0" err="1"/>
              <a:t>конкретизується</a:t>
            </a:r>
            <a:r>
              <a:rPr lang="ru-RU" dirty="0"/>
              <a:t> </a:t>
            </a:r>
            <a:r>
              <a:rPr lang="ru-RU" dirty="0" err="1"/>
              <a:t>зокрема</a:t>
            </a:r>
            <a:r>
              <a:rPr lang="ru-RU" dirty="0"/>
              <a:t>: </a:t>
            </a:r>
            <a:endParaRPr lang="ru-RU" dirty="0" smtClean="0"/>
          </a:p>
          <a:p>
            <a:r>
              <a:rPr lang="ru-RU" dirty="0" smtClean="0"/>
              <a:t>у </a:t>
            </a:r>
            <a:r>
              <a:rPr lang="ru-RU" dirty="0" err="1"/>
              <a:t>доброзичливості</a:t>
            </a:r>
            <a:r>
              <a:rPr lang="ru-RU" dirty="0"/>
              <a:t>, </a:t>
            </a:r>
            <a:r>
              <a:rPr lang="ru-RU" dirty="0" err="1"/>
              <a:t>готовність</a:t>
            </a:r>
            <a:r>
              <a:rPr lang="ru-RU" dirty="0"/>
              <a:t> </a:t>
            </a:r>
            <a:r>
              <a:rPr lang="ru-RU" dirty="0" err="1"/>
              <a:t>взяти</a:t>
            </a:r>
            <a:r>
              <a:rPr lang="ru-RU" dirty="0"/>
              <a:t> участь у </a:t>
            </a:r>
            <a:r>
              <a:rPr lang="ru-RU" dirty="0" err="1"/>
              <a:t>вирішенні</a:t>
            </a:r>
            <a:r>
              <a:rPr lang="ru-RU" dirty="0"/>
              <a:t> справ </a:t>
            </a:r>
            <a:r>
              <a:rPr lang="ru-RU" dirty="0" err="1"/>
              <a:t>громадянина</a:t>
            </a:r>
            <a:r>
              <a:rPr lang="ru-RU" dirty="0"/>
              <a:t>, </a:t>
            </a:r>
            <a:r>
              <a:rPr lang="ru-RU" dirty="0" err="1"/>
              <a:t>схильності</a:t>
            </a:r>
            <a:r>
              <a:rPr lang="ru-RU" dirty="0"/>
              <a:t> до </a:t>
            </a:r>
            <a:r>
              <a:rPr lang="ru-RU" dirty="0" err="1"/>
              <a:t>взаємодопомоги</a:t>
            </a:r>
            <a:r>
              <a:rPr lang="ru-RU" dirty="0"/>
              <a:t> та </a:t>
            </a:r>
            <a:r>
              <a:rPr lang="ru-RU" dirty="0" err="1"/>
              <a:t>співробітництва</a:t>
            </a:r>
            <a:r>
              <a:rPr lang="ru-RU" dirty="0"/>
              <a:t>; </a:t>
            </a:r>
            <a:endParaRPr lang="ru-RU" dirty="0" smtClean="0"/>
          </a:p>
          <a:p>
            <a:r>
              <a:rPr lang="ru-RU" dirty="0" smtClean="0"/>
              <a:t>у </a:t>
            </a:r>
            <a:r>
              <a:rPr lang="ru-RU" dirty="0" err="1"/>
              <a:t>ввічливості</a:t>
            </a:r>
            <a:r>
              <a:rPr lang="ru-RU" dirty="0"/>
              <a:t> та </a:t>
            </a:r>
            <a:r>
              <a:rPr lang="ru-RU" dirty="0" err="1"/>
              <a:t>коректності</a:t>
            </a:r>
            <a:r>
              <a:rPr lang="ru-RU" dirty="0"/>
              <a:t> у </a:t>
            </a:r>
            <a:r>
              <a:rPr lang="ru-RU" dirty="0" err="1"/>
              <a:t>ставленні</a:t>
            </a:r>
            <a:r>
              <a:rPr lang="ru-RU" dirty="0"/>
              <a:t> до </a:t>
            </a:r>
            <a:r>
              <a:rPr lang="ru-RU" dirty="0" err="1"/>
              <a:t>людини</a:t>
            </a:r>
            <a:r>
              <a:rPr lang="ru-RU" dirty="0"/>
              <a:t> (</a:t>
            </a:r>
            <a:r>
              <a:rPr lang="ru-RU" dirty="0" err="1"/>
              <a:t>відсутності</a:t>
            </a:r>
            <a:r>
              <a:rPr lang="ru-RU" dirty="0"/>
              <a:t> </a:t>
            </a:r>
            <a:r>
              <a:rPr lang="ru-RU" dirty="0" err="1"/>
              <a:t>демонстрації</a:t>
            </a:r>
            <a:r>
              <a:rPr lang="ru-RU" dirty="0"/>
              <a:t> </a:t>
            </a:r>
            <a:r>
              <a:rPr lang="ru-RU" dirty="0" err="1"/>
              <a:t>надмірної</a:t>
            </a:r>
            <a:r>
              <a:rPr lang="ru-RU" dirty="0"/>
              <a:t> </a:t>
            </a:r>
            <a:r>
              <a:rPr lang="ru-RU" dirty="0" err="1"/>
              <a:t>зайнятості</a:t>
            </a:r>
            <a:r>
              <a:rPr lang="ru-RU" dirty="0"/>
              <a:t>; </a:t>
            </a:r>
            <a:r>
              <a:rPr lang="ru-RU" dirty="0" err="1"/>
              <a:t>уважному</a:t>
            </a:r>
            <a:r>
              <a:rPr lang="ru-RU" dirty="0"/>
              <a:t> </a:t>
            </a:r>
            <a:r>
              <a:rPr lang="ru-RU" dirty="0" err="1"/>
              <a:t>слуханні</a:t>
            </a:r>
            <a:r>
              <a:rPr lang="ru-RU" dirty="0"/>
              <a:t> та </a:t>
            </a:r>
            <a:r>
              <a:rPr lang="ru-RU" dirty="0" err="1"/>
              <a:t>вмінні</a:t>
            </a:r>
            <a:r>
              <a:rPr lang="ru-RU" dirty="0"/>
              <a:t> </a:t>
            </a:r>
            <a:r>
              <a:rPr lang="ru-RU" dirty="0" err="1"/>
              <a:t>почути</a:t>
            </a:r>
            <a:r>
              <a:rPr lang="ru-RU" dirty="0"/>
              <a:t>; </a:t>
            </a:r>
            <a:r>
              <a:rPr lang="ru-RU" dirty="0" err="1"/>
              <a:t>наданні</a:t>
            </a:r>
            <a:r>
              <a:rPr lang="ru-RU" dirty="0"/>
              <a:t> </a:t>
            </a:r>
            <a:r>
              <a:rPr lang="ru-RU" dirty="0" err="1"/>
              <a:t>людині</a:t>
            </a:r>
            <a:r>
              <a:rPr lang="ru-RU" dirty="0"/>
              <a:t> </a:t>
            </a:r>
            <a:r>
              <a:rPr lang="ru-RU" dirty="0" err="1"/>
              <a:t>можливості</a:t>
            </a:r>
            <a:r>
              <a:rPr lang="ru-RU" dirty="0"/>
              <a:t> </a:t>
            </a:r>
            <a:r>
              <a:rPr lang="ru-RU" dirty="0" err="1"/>
              <a:t>висловити</a:t>
            </a:r>
            <a:r>
              <a:rPr lang="ru-RU" dirty="0"/>
              <a:t> свою точку </a:t>
            </a:r>
            <a:r>
              <a:rPr lang="ru-RU" dirty="0" err="1"/>
              <a:t>зору</a:t>
            </a:r>
            <a:r>
              <a:rPr lang="ru-RU" dirty="0"/>
              <a:t>; </a:t>
            </a:r>
            <a:r>
              <a:rPr lang="ru-RU" dirty="0" err="1"/>
              <a:t>чіткому</a:t>
            </a:r>
            <a:r>
              <a:rPr lang="ru-RU" dirty="0"/>
              <a:t>, короткому, </a:t>
            </a:r>
            <a:r>
              <a:rPr lang="ru-RU" dirty="0" err="1"/>
              <a:t>послідовному</a:t>
            </a:r>
            <a:r>
              <a:rPr lang="ru-RU" dirty="0"/>
              <a:t>, </a:t>
            </a:r>
            <a:r>
              <a:rPr lang="ru-RU" dirty="0" err="1"/>
              <a:t>коректному</a:t>
            </a:r>
            <a:r>
              <a:rPr lang="ru-RU" dirty="0"/>
              <a:t> </a:t>
            </a:r>
            <a:r>
              <a:rPr lang="ru-RU" dirty="0" err="1"/>
              <a:t>викладенні</a:t>
            </a:r>
            <a:r>
              <a:rPr lang="ru-RU" dirty="0"/>
              <a:t> </a:t>
            </a:r>
            <a:r>
              <a:rPr lang="ru-RU" dirty="0" err="1"/>
              <a:t>інформації</a:t>
            </a:r>
            <a:r>
              <a:rPr lang="ru-RU" dirty="0"/>
              <a:t>; </a:t>
            </a:r>
            <a:r>
              <a:rPr lang="ru-RU" dirty="0" err="1"/>
              <a:t>аргументації</a:t>
            </a:r>
            <a:r>
              <a:rPr lang="ru-RU" dirty="0"/>
              <a:t>, </a:t>
            </a:r>
            <a:r>
              <a:rPr lang="ru-RU" dirty="0" err="1"/>
              <a:t>що</a:t>
            </a:r>
            <a:r>
              <a:rPr lang="ru-RU" dirty="0"/>
              <a:t> </a:t>
            </a:r>
            <a:r>
              <a:rPr lang="ru-RU" dirty="0" err="1"/>
              <a:t>орієнтована</a:t>
            </a:r>
            <a:r>
              <a:rPr lang="ru-RU" dirty="0"/>
              <a:t> на </a:t>
            </a:r>
            <a:r>
              <a:rPr lang="ru-RU" dirty="0" err="1"/>
              <a:t>особливості</a:t>
            </a:r>
            <a:r>
              <a:rPr lang="ru-RU" dirty="0"/>
              <a:t> </a:t>
            </a:r>
            <a:r>
              <a:rPr lang="ru-RU" dirty="0" err="1"/>
              <a:t>сприйняття</a:t>
            </a:r>
            <a:r>
              <a:rPr lang="ru-RU" dirty="0"/>
              <a:t> </a:t>
            </a:r>
            <a:r>
              <a:rPr lang="ru-RU" dirty="0" err="1"/>
              <a:t>людини</a:t>
            </a:r>
            <a:r>
              <a:rPr lang="ru-RU" dirty="0"/>
              <a:t>); </a:t>
            </a:r>
            <a:endParaRPr lang="ru-RU" dirty="0" smtClean="0"/>
          </a:p>
          <a:p>
            <a:r>
              <a:rPr lang="ru-RU" dirty="0" smtClean="0"/>
              <a:t>у </a:t>
            </a:r>
            <a:r>
              <a:rPr lang="ru-RU" dirty="0" err="1"/>
              <a:t>точності</a:t>
            </a:r>
            <a:r>
              <a:rPr lang="ru-RU" dirty="0"/>
              <a:t> (</a:t>
            </a:r>
            <a:r>
              <a:rPr lang="ru-RU" dirty="0" err="1"/>
              <a:t>пунктуальності</a:t>
            </a:r>
            <a:r>
              <a:rPr lang="ru-RU" dirty="0"/>
              <a:t>, </a:t>
            </a:r>
            <a:r>
              <a:rPr lang="ru-RU" dirty="0" err="1"/>
              <a:t>точних</a:t>
            </a:r>
            <a:r>
              <a:rPr lang="ru-RU" dirty="0"/>
              <a:t> </a:t>
            </a:r>
            <a:r>
              <a:rPr lang="ru-RU" dirty="0" err="1"/>
              <a:t>формулюваннях</a:t>
            </a:r>
            <a:r>
              <a:rPr lang="ru-RU" dirty="0"/>
              <a:t>, </a:t>
            </a:r>
            <a:r>
              <a:rPr lang="ru-RU" dirty="0" err="1"/>
              <a:t>вчасності</a:t>
            </a:r>
            <a:r>
              <a:rPr lang="ru-RU" dirty="0"/>
              <a:t> </a:t>
            </a:r>
            <a:r>
              <a:rPr lang="ru-RU" dirty="0" err="1"/>
              <a:t>надання</a:t>
            </a:r>
            <a:r>
              <a:rPr lang="ru-RU" dirty="0"/>
              <a:t> </a:t>
            </a:r>
            <a:r>
              <a:rPr lang="ru-RU" dirty="0" err="1"/>
              <a:t>відповідей</a:t>
            </a:r>
            <a:r>
              <a:rPr lang="ru-RU" dirty="0"/>
              <a:t> та </a:t>
            </a:r>
            <a:r>
              <a:rPr lang="ru-RU" dirty="0" err="1"/>
              <a:t>послуг</a:t>
            </a:r>
            <a:r>
              <a:rPr lang="ru-RU" dirty="0"/>
              <a:t>, </a:t>
            </a:r>
            <a:r>
              <a:rPr lang="ru-RU" dirty="0" err="1"/>
              <a:t>виконанні</a:t>
            </a:r>
            <a:r>
              <a:rPr lang="ru-RU" dirty="0"/>
              <a:t> </a:t>
            </a:r>
            <a:r>
              <a:rPr lang="ru-RU" dirty="0" err="1"/>
              <a:t>рішення</a:t>
            </a:r>
            <a:r>
              <a:rPr lang="ru-RU" dirty="0"/>
              <a:t> у строки, </a:t>
            </a:r>
            <a:r>
              <a:rPr lang="ru-RU" dirty="0" err="1"/>
              <a:t>дотриманні</a:t>
            </a:r>
            <a:r>
              <a:rPr lang="ru-RU" dirty="0"/>
              <a:t> слова) </a:t>
            </a:r>
            <a:r>
              <a:rPr lang="ru-RU" dirty="0" err="1"/>
              <a:t>тощо</a:t>
            </a:r>
            <a:r>
              <a:rPr lang="ru-RU" dirty="0"/>
              <a:t>. </a:t>
            </a:r>
          </a:p>
        </p:txBody>
      </p:sp>
    </p:spTree>
    <p:extLst>
      <p:ext uri="{BB962C8B-B14F-4D97-AF65-F5344CB8AC3E}">
        <p14:creationId xmlns:p14="http://schemas.microsoft.com/office/powerpoint/2010/main" val="3391231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err="1" smtClean="0"/>
              <a:t>Толерантність</a:t>
            </a:r>
            <a:endParaRPr lang="ru-RU" b="1" i="1" dirty="0"/>
          </a:p>
        </p:txBody>
      </p:sp>
      <p:sp>
        <p:nvSpPr>
          <p:cNvPr id="3" name="Объект 2"/>
          <p:cNvSpPr>
            <a:spLocks noGrp="1"/>
          </p:cNvSpPr>
          <p:nvPr>
            <p:ph idx="1"/>
          </p:nvPr>
        </p:nvSpPr>
        <p:spPr>
          <a:xfrm>
            <a:off x="453571" y="1447800"/>
            <a:ext cx="8229600" cy="4068763"/>
          </a:xfrm>
        </p:spPr>
        <p:txBody>
          <a:bodyPr/>
          <a:lstStyle/>
          <a:p>
            <a:r>
              <a:rPr lang="ru-RU" b="1" i="1" dirty="0" err="1"/>
              <a:t>Толерантність</a:t>
            </a:r>
            <a:r>
              <a:rPr lang="ru-RU" dirty="0"/>
              <a:t> – морально-</a:t>
            </a:r>
            <a:r>
              <a:rPr lang="ru-RU" dirty="0" err="1"/>
              <a:t>психологічна</a:t>
            </a:r>
            <a:r>
              <a:rPr lang="ru-RU" dirty="0"/>
              <a:t> установка особи </a:t>
            </a:r>
            <a:r>
              <a:rPr lang="ru-RU" dirty="0" smtClean="0"/>
              <a:t>на </a:t>
            </a:r>
            <a:r>
              <a:rPr lang="ru-RU" dirty="0" err="1" smtClean="0"/>
              <a:t>сприйняття</a:t>
            </a:r>
            <a:r>
              <a:rPr lang="ru-RU" dirty="0" smtClean="0"/>
              <a:t> </a:t>
            </a:r>
            <a:r>
              <a:rPr lang="ru-RU" dirty="0" err="1"/>
              <a:t>іншої</a:t>
            </a:r>
            <a:r>
              <a:rPr lang="ru-RU" dirty="0"/>
              <a:t> </a:t>
            </a:r>
            <a:r>
              <a:rPr lang="ru-RU" dirty="0" err="1"/>
              <a:t>людини</a:t>
            </a:r>
            <a:r>
              <a:rPr lang="ru-RU" dirty="0"/>
              <a:t> в </a:t>
            </a:r>
            <a:r>
              <a:rPr lang="ru-RU" dirty="0" err="1"/>
              <a:t>її</a:t>
            </a:r>
            <a:r>
              <a:rPr lang="ru-RU" dirty="0"/>
              <a:t> </a:t>
            </a:r>
            <a:r>
              <a:rPr lang="ru-RU" dirty="0" err="1"/>
              <a:t>інакшості</a:t>
            </a:r>
            <a:r>
              <a:rPr lang="ru-RU" dirty="0"/>
              <a:t>, </a:t>
            </a:r>
            <a:r>
              <a:rPr lang="ru-RU" dirty="0" err="1"/>
              <a:t>визнання</a:t>
            </a:r>
            <a:r>
              <a:rPr lang="ru-RU" dirty="0"/>
              <a:t> за </a:t>
            </a:r>
            <a:r>
              <a:rPr lang="ru-RU" dirty="0" err="1"/>
              <a:t>цією</a:t>
            </a:r>
            <a:r>
              <a:rPr lang="ru-RU" dirty="0"/>
              <a:t> </a:t>
            </a:r>
            <a:r>
              <a:rPr lang="ru-RU" dirty="0" err="1"/>
              <a:t>людиною</a:t>
            </a:r>
            <a:r>
              <a:rPr lang="ru-RU" dirty="0"/>
              <a:t> права </a:t>
            </a:r>
            <a:r>
              <a:rPr lang="ru-RU" dirty="0" smtClean="0"/>
              <a:t>на </a:t>
            </a:r>
            <a:r>
              <a:rPr lang="ru-RU" dirty="0" err="1" smtClean="0"/>
              <a:t>самобутнє</a:t>
            </a:r>
            <a:r>
              <a:rPr lang="ru-RU" dirty="0" smtClean="0"/>
              <a:t> </a:t>
            </a:r>
            <a:r>
              <a:rPr lang="ru-RU" dirty="0" err="1"/>
              <a:t>існування</a:t>
            </a:r>
            <a:r>
              <a:rPr lang="ru-RU" dirty="0"/>
              <a:t>; </a:t>
            </a:r>
            <a:r>
              <a:rPr lang="ru-RU" dirty="0" err="1"/>
              <a:t>утримання</a:t>
            </a:r>
            <a:r>
              <a:rPr lang="ru-RU" dirty="0"/>
              <a:t> </a:t>
            </a:r>
            <a:r>
              <a:rPr lang="ru-RU" dirty="0" err="1"/>
              <a:t>від</a:t>
            </a:r>
            <a:r>
              <a:rPr lang="ru-RU" dirty="0"/>
              <a:t> </a:t>
            </a:r>
            <a:r>
              <a:rPr lang="ru-RU" dirty="0" err="1"/>
              <a:t>агресії</a:t>
            </a:r>
            <a:r>
              <a:rPr lang="ru-RU" dirty="0"/>
              <a:t> та </a:t>
            </a:r>
            <a:r>
              <a:rPr lang="ru-RU" dirty="0" err="1"/>
              <a:t>терпимість</a:t>
            </a:r>
            <a:r>
              <a:rPr lang="ru-RU" dirty="0"/>
              <a:t> до </a:t>
            </a:r>
            <a:r>
              <a:rPr lang="ru-RU" dirty="0" err="1"/>
              <a:t>ідей</a:t>
            </a:r>
            <a:r>
              <a:rPr lang="ru-RU" dirty="0"/>
              <a:t>, </a:t>
            </a:r>
            <a:r>
              <a:rPr lang="ru-RU" dirty="0" err="1"/>
              <a:t>звичок</a:t>
            </a:r>
            <a:r>
              <a:rPr lang="ru-RU" dirty="0" smtClean="0"/>
              <a:t>, норм </a:t>
            </a:r>
            <a:r>
              <a:rPr lang="ru-RU" dirty="0" err="1"/>
              <a:t>поведінки</a:t>
            </a:r>
            <a:r>
              <a:rPr lang="ru-RU" dirty="0"/>
              <a:t>, </a:t>
            </a:r>
            <a:r>
              <a:rPr lang="ru-RU" dirty="0" err="1"/>
              <a:t>які</a:t>
            </a:r>
            <a:r>
              <a:rPr lang="ru-RU" dirty="0"/>
              <a:t> не </a:t>
            </a:r>
            <a:r>
              <a:rPr lang="ru-RU" dirty="0" err="1"/>
              <a:t>подобаються</a:t>
            </a:r>
            <a:r>
              <a:rPr lang="ru-RU" dirty="0"/>
              <a:t> </a:t>
            </a:r>
            <a:r>
              <a:rPr lang="ru-RU" dirty="0" err="1"/>
              <a:t>або</a:t>
            </a:r>
            <a:r>
              <a:rPr lang="ru-RU" dirty="0"/>
              <a:t> </a:t>
            </a:r>
            <a:r>
              <a:rPr lang="ru-RU" dirty="0" err="1"/>
              <a:t>викликають</a:t>
            </a:r>
            <a:r>
              <a:rPr lang="ru-RU" dirty="0"/>
              <a:t> неприязнь. </a:t>
            </a:r>
          </a:p>
        </p:txBody>
      </p:sp>
      <p:pic>
        <p:nvPicPr>
          <p:cNvPr id="3074" name="Picture 2" descr="16 Ð»Ð¸ÑÑÐ¾Ð¿Ð°Ð´Ð° - ÐÑÐ¶Ð½Ð°ÑÐ¾Ð´Ð½Ð¸Ð¹ Ð´ÐµÐ½Ñ ÑÐ¾Ð»ÐµÑÐ°Ð½ÑÐ½Ð¾ÑÑÑ (ÑÐµÑÐ¿Ð¸Ð¼Ð¾ÑÑÑ). | Ð¯ÐÐÐ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2300" y="4945743"/>
            <a:ext cx="59817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504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i="1" dirty="0" smtClean="0"/>
              <a:t>Професійна честь</a:t>
            </a:r>
            <a:endParaRPr lang="ru-RU" b="1" i="1" dirty="0"/>
          </a:p>
        </p:txBody>
      </p:sp>
      <p:sp>
        <p:nvSpPr>
          <p:cNvPr id="3" name="Объект 2"/>
          <p:cNvSpPr>
            <a:spLocks noGrp="1"/>
          </p:cNvSpPr>
          <p:nvPr>
            <p:ph idx="1"/>
          </p:nvPr>
        </p:nvSpPr>
        <p:spPr/>
        <p:txBody>
          <a:bodyPr/>
          <a:lstStyle/>
          <a:p>
            <a:r>
              <a:rPr lang="uk-UA" b="1" i="1" dirty="0"/>
              <a:t>Професійна честь</a:t>
            </a:r>
            <a:r>
              <a:rPr lang="uk-UA" dirty="0"/>
              <a:t> – оцінка значимості, зовнішнє суспільне визнання дій та здобутків людини як представника професії, що виявляється в суспільному авторитеті.</a:t>
            </a:r>
            <a:endParaRPr lang="ru-RU" dirty="0"/>
          </a:p>
          <a:p>
            <a:pPr marL="0" indent="0">
              <a:buNone/>
            </a:pP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016" y="3505200"/>
            <a:ext cx="7385071" cy="3352800"/>
          </a:xfrm>
          <a:prstGeom prst="rect">
            <a:avLst/>
          </a:prstGeom>
        </p:spPr>
      </p:pic>
    </p:spTree>
    <p:extLst>
      <p:ext uri="{BB962C8B-B14F-4D97-AF65-F5344CB8AC3E}">
        <p14:creationId xmlns:p14="http://schemas.microsoft.com/office/powerpoint/2010/main" val="9193429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i="1" dirty="0" smtClean="0"/>
              <a:t>Професійна гідність</a:t>
            </a:r>
            <a:endParaRPr lang="ru-RU" b="1" i="1" dirty="0"/>
          </a:p>
        </p:txBody>
      </p:sp>
      <p:sp>
        <p:nvSpPr>
          <p:cNvPr id="3" name="Объект 2"/>
          <p:cNvSpPr>
            <a:spLocks noGrp="1"/>
          </p:cNvSpPr>
          <p:nvPr>
            <p:ph idx="1"/>
          </p:nvPr>
        </p:nvSpPr>
        <p:spPr/>
        <p:txBody>
          <a:bodyPr/>
          <a:lstStyle/>
          <a:p>
            <a:r>
              <a:rPr lang="uk-UA" b="1" i="1" dirty="0"/>
              <a:t>Професійна гідність</a:t>
            </a:r>
            <a:r>
              <a:rPr lang="uk-UA" dirty="0"/>
              <a:t> – самооцінка індивідом своєї професійної діяльності, внутрішня впевненість в власній цінності як професіонала, почуття самоповаги до власних професійних надбань.</a:t>
            </a:r>
            <a:endParaRPr lang="ru-RU" dirty="0"/>
          </a:p>
          <a:p>
            <a:pPr marL="0" indent="0">
              <a:buNone/>
            </a:pP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4001792"/>
            <a:ext cx="7620000" cy="2626367"/>
          </a:xfrm>
          <a:prstGeom prst="rect">
            <a:avLst/>
          </a:prstGeom>
        </p:spPr>
      </p:pic>
    </p:spTree>
    <p:extLst>
      <p:ext uri="{BB962C8B-B14F-4D97-AF65-F5344CB8AC3E}">
        <p14:creationId xmlns:p14="http://schemas.microsoft.com/office/powerpoint/2010/main" val="3587825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52400"/>
            <a:ext cx="9144000" cy="1033166"/>
          </a:xfrm>
        </p:spPr>
        <p:txBody>
          <a:bodyPr>
            <a:normAutofit fontScale="90000"/>
          </a:bodyPr>
          <a:lstStyle/>
          <a:p>
            <a:r>
              <a:rPr lang="ru-RU" b="1" i="1" dirty="0"/>
              <a:t>ЕТИЧНІ ЗАСАДИ ВІДНОСИН ДЕРЖАВНИХ СЛУЖБОВЦІВ І ГРОМАДЯН</a:t>
            </a:r>
          </a:p>
        </p:txBody>
      </p:sp>
      <p:sp>
        <p:nvSpPr>
          <p:cNvPr id="3" name="Объект 2"/>
          <p:cNvSpPr>
            <a:spLocks noGrp="1"/>
          </p:cNvSpPr>
          <p:nvPr>
            <p:ph idx="1"/>
          </p:nvPr>
        </p:nvSpPr>
        <p:spPr>
          <a:xfrm>
            <a:off x="152400" y="1600200"/>
            <a:ext cx="8991600" cy="4525963"/>
          </a:xfrm>
        </p:spPr>
        <p:txBody>
          <a:bodyPr/>
          <a:lstStyle/>
          <a:p>
            <a:r>
              <a:rPr lang="uk-UA" b="1" i="1" dirty="0"/>
              <a:t>Принципи гуманізму та пріоритету прав і свобод людини і громадянина</a:t>
            </a:r>
            <a:r>
              <a:rPr lang="uk-UA" dirty="0"/>
              <a:t> – пріоритетні принципи державного управління, в основі яких лежить визнання людини найвищою соціальною цінністю суспільства, визнається особиста гідність людини та необхідність поваги до неї.</a:t>
            </a:r>
            <a:endParaRPr lang="ru-RU" dirty="0"/>
          </a:p>
          <a:p>
            <a:endParaRPr lang="ru-RU" dirty="0"/>
          </a:p>
        </p:txBody>
      </p:sp>
      <p:pic>
        <p:nvPicPr>
          <p:cNvPr id="4098" name="Picture 2" descr="Ð ÑÑÐ½Ð¸Ð¹ Ð¿Ð»Ð°Ð½ ÑÐ¾Ð±Ð¾ÑÐ¸ ÑÐ¾ÑÑÐ°Ð»ÑÐ½Ð¾Ð³Ð¾ Ð¿ÐµÐ´Ð°Ð³Ð¾Ð³Ð° Ð½Ð°Ð²ÑÐ°Ð»ÑÐ½Ð¾-Ð²Ð¸ÑÐ¾Ð²Ð½Ð¾Ð³Ð¾ ÐºÐ¾Ð¼Ð¿Ð»ÐµÐºÑÑ"/>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6428" y="4501344"/>
            <a:ext cx="3446686" cy="2371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0036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i="1" dirty="0" smtClean="0"/>
              <a:t>Культура спілкування</a:t>
            </a:r>
            <a:endParaRPr lang="ru-RU" b="1" i="1" dirty="0"/>
          </a:p>
        </p:txBody>
      </p:sp>
      <p:sp>
        <p:nvSpPr>
          <p:cNvPr id="3" name="Объект 2"/>
          <p:cNvSpPr>
            <a:spLocks noGrp="1"/>
          </p:cNvSpPr>
          <p:nvPr>
            <p:ph idx="1"/>
          </p:nvPr>
        </p:nvSpPr>
        <p:spPr>
          <a:xfrm>
            <a:off x="304800" y="1600200"/>
            <a:ext cx="8686800" cy="5105400"/>
          </a:xfrm>
        </p:spPr>
        <p:txBody>
          <a:bodyPr>
            <a:normAutofit/>
          </a:bodyPr>
          <a:lstStyle/>
          <a:p>
            <a:r>
              <a:rPr lang="uk-UA" i="1" dirty="0"/>
              <a:t>Культура спілкування</a:t>
            </a:r>
            <a:r>
              <a:rPr lang="uk-UA" dirty="0"/>
              <a:t> охоплює етичні та психологічні компоненти, відповідні знання, необхідні для взаємодії, вміння застосовувати їх у конкретних ситуаціях. Складовою культури спілкування є моральна культура спілкування.</a:t>
            </a:r>
            <a:endParaRPr lang="ru-RU" dirty="0"/>
          </a:p>
          <a:p>
            <a:r>
              <a:rPr lang="uk-UA" b="1" i="1" dirty="0"/>
              <a:t>Моральна культура спілкування</a:t>
            </a:r>
            <a:r>
              <a:rPr lang="uk-UA" dirty="0"/>
              <a:t> – співвіднесення людської свідомості, поведінки, відносин з моральними цінностями, установками, нормами, принципами.</a:t>
            </a:r>
            <a:endParaRPr lang="ru-RU" dirty="0"/>
          </a:p>
          <a:p>
            <a:endParaRPr lang="ru-RU" dirty="0"/>
          </a:p>
        </p:txBody>
      </p:sp>
    </p:spTree>
    <p:extLst>
      <p:ext uri="{BB962C8B-B14F-4D97-AF65-F5344CB8AC3E}">
        <p14:creationId xmlns:p14="http://schemas.microsoft.com/office/powerpoint/2010/main" val="2236192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28600" y="2514600"/>
            <a:ext cx="8686800" cy="4525963"/>
          </a:xfrm>
        </p:spPr>
        <p:txBody>
          <a:bodyPr/>
          <a:lstStyle/>
          <a:p>
            <a:r>
              <a:rPr lang="uk-UA" dirty="0"/>
              <a:t>Будь-яке спілкування між державними службовцями та громадянами має </a:t>
            </a:r>
            <a:r>
              <a:rPr lang="uk-UA" i="1" dirty="0"/>
              <a:t>сприяти встановленню контакту, взаємодії, бути націленим на продуктивний діалог</a:t>
            </a:r>
            <a:r>
              <a:rPr lang="uk-UA" dirty="0" smtClean="0"/>
              <a:t>.</a:t>
            </a:r>
          </a:p>
          <a:p>
            <a:endParaRPr lang="uk-UA" dirty="0"/>
          </a:p>
          <a:p>
            <a:r>
              <a:rPr lang="uk-UA" dirty="0"/>
              <a:t>Комунікабельність, вміння спілкуватися, стає суттєвим </a:t>
            </a:r>
            <a:r>
              <a:rPr lang="uk-UA" i="1" dirty="0"/>
              <a:t>виміром професійності державного службовця</a:t>
            </a:r>
            <a:r>
              <a:rPr lang="uk-UA" dirty="0" smtClean="0"/>
              <a:t>.</a:t>
            </a:r>
            <a:endParaRPr lang="ru-RU" dirty="0"/>
          </a:p>
          <a:p>
            <a:endParaRPr lang="ru-RU" dirty="0"/>
          </a:p>
        </p:txBody>
      </p:sp>
      <p:pic>
        <p:nvPicPr>
          <p:cNvPr id="5122" name="Picture 2" descr="ÐÑÐ»Ð¾Ð²Ðµ ÑÐ¿ÑÐ»ÐºÑÐ²Ð°Ð½Ð½Ñ - ÑÐµ ÐÑÐ¸ÐºÐ°, Ð¿ÑÐ¸ÑÐ¾Ð»Ð¾Ð³ÑÑ, ÐºÑÐ»ÑÑÑÑÐ° Ð´ÑÐ»Ð¾Ð²Ð¾Ð³Ð¾ ÑÐ¿ÑÐ»ÐºÑÐ²Ð°Ð½Ð½Ñ"/>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80839" y="0"/>
            <a:ext cx="4263161"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3681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uk-UA" dirty="0"/>
              <a:t>Основними принципами спілкування державних службовців з громадянами є відкритість, пластичність, повага, толерантність, турбота.</a:t>
            </a:r>
            <a:endParaRPr lang="ru-RU" dirty="0"/>
          </a:p>
          <a:p>
            <a:r>
              <a:rPr lang="uk-UA" b="1" i="1" dirty="0"/>
              <a:t>Відкритість у спілкуванні</a:t>
            </a:r>
            <a:r>
              <a:rPr lang="uk-UA" dirty="0"/>
              <a:t> – здатність до спілкування, прийняття інших, їх унікальності.</a:t>
            </a:r>
            <a:endParaRPr lang="ru-RU" dirty="0"/>
          </a:p>
          <a:p>
            <a:endParaRPr lang="ru-RU" dirty="0"/>
          </a:p>
        </p:txBody>
      </p:sp>
      <p:pic>
        <p:nvPicPr>
          <p:cNvPr id="6146" name="Picture 2" descr="ÐÐµÑÑÐ´Ð° Ð½Ð° ÐºÐ°ÑÐµÐ´ÑÑ Ð²Ð¸ÑÐ¾Ñ ÑÐ° Ð¿ÑÐ¸ÐºÐ»Ð°Ð´Ð½Ð¾Ñ Ð¼Ð°ÑÐµÐ¼Ð°ÑÐ¸ÐºÐ¸ Ð½Ð° ÑÐµÐ¼Ñ Â«ÐÐ°ÑÐºÐ¾Ð²Ð° ÐµÑÐ¸ÐºÐ°Â» |  ÐÐ´ÐµÑÑÐºÐ¸Ð¹ Ð´ÐµÑÐ¶Ð°Ð²Ð½Ð¸Ð¹ ÐµÐºÐ¾Ð»Ð¾Ð³ÑÑÐ½Ð¸Ð¹ ÑÐ½ÑÐ²ÐµÑÑÐ¸ÑÐµÑ"/>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4646820"/>
            <a:ext cx="2819400" cy="219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605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dirty="0" smtClean="0"/>
              <a:t>Етика як комплексне явище</a:t>
            </a:r>
            <a:endParaRPr lang="ru-RU" b="1" dirty="0"/>
          </a:p>
        </p:txBody>
      </p:sp>
      <p:sp>
        <p:nvSpPr>
          <p:cNvPr id="3" name="Объект 2"/>
          <p:cNvSpPr>
            <a:spLocks noGrp="1"/>
          </p:cNvSpPr>
          <p:nvPr>
            <p:ph idx="1"/>
          </p:nvPr>
        </p:nvSpPr>
        <p:spPr>
          <a:xfrm>
            <a:off x="381000" y="1752600"/>
            <a:ext cx="4724400" cy="5105400"/>
          </a:xfrm>
        </p:spPr>
        <p:txBody>
          <a:bodyPr/>
          <a:lstStyle/>
          <a:p>
            <a:pPr marL="0" indent="0" algn="just">
              <a:buNone/>
            </a:pPr>
            <a:r>
              <a:rPr lang="ru-RU" dirty="0" smtClean="0"/>
              <a:t>	</a:t>
            </a:r>
            <a:r>
              <a:rPr lang="ru-RU" spc="-10" dirty="0" err="1" smtClean="0"/>
              <a:t>Являючи</a:t>
            </a:r>
            <a:r>
              <a:rPr lang="ru-RU" spc="-10" dirty="0" smtClean="0"/>
              <a:t> </a:t>
            </a:r>
            <a:r>
              <a:rPr lang="ru-RU" spc="-10" dirty="0"/>
              <a:t>собою науку про мораль, </a:t>
            </a:r>
            <a:r>
              <a:rPr lang="ru-RU" spc="-10" dirty="0" err="1"/>
              <a:t>тобто</a:t>
            </a:r>
            <a:r>
              <a:rPr lang="ru-RU" spc="-10" dirty="0"/>
              <a:t> </a:t>
            </a:r>
            <a:r>
              <a:rPr lang="ru-RU" spc="-10" dirty="0" err="1"/>
              <a:t>сукупність</a:t>
            </a:r>
            <a:r>
              <a:rPr lang="ru-RU" spc="-10" dirty="0"/>
              <a:t> норм </a:t>
            </a:r>
            <a:r>
              <a:rPr lang="ru-RU" spc="-10" dirty="0" err="1"/>
              <a:t>поведінки</a:t>
            </a:r>
            <a:r>
              <a:rPr lang="ru-RU" spc="-10" dirty="0"/>
              <a:t>, </a:t>
            </a:r>
            <a:r>
              <a:rPr lang="ru-RU" spc="-10" dirty="0" err="1"/>
              <a:t>сформованих</a:t>
            </a:r>
            <a:r>
              <a:rPr lang="ru-RU" spc="-10" dirty="0"/>
              <a:t> </a:t>
            </a:r>
            <a:r>
              <a:rPr lang="ru-RU" spc="-10" dirty="0" err="1"/>
              <a:t>переконаннями</a:t>
            </a:r>
            <a:r>
              <a:rPr lang="ru-RU" spc="-10" dirty="0"/>
              <a:t> </a:t>
            </a:r>
            <a:r>
              <a:rPr lang="ru-RU" spc="-10" dirty="0" err="1"/>
              <a:t>людини</a:t>
            </a:r>
            <a:r>
              <a:rPr lang="ru-RU" spc="-10" dirty="0"/>
              <a:t>, </a:t>
            </a:r>
            <a:r>
              <a:rPr lang="ru-RU" spc="-10" dirty="0" err="1"/>
              <a:t>її</a:t>
            </a:r>
            <a:r>
              <a:rPr lang="ru-RU" spc="-10" dirty="0"/>
              <a:t> </a:t>
            </a:r>
            <a:r>
              <a:rPr lang="ru-RU" spc="-10" dirty="0" err="1"/>
              <a:t>вихованням</a:t>
            </a:r>
            <a:r>
              <a:rPr lang="ru-RU" spc="-10" dirty="0"/>
              <a:t>, </a:t>
            </a:r>
            <a:r>
              <a:rPr lang="ru-RU" spc="-10" dirty="0" err="1"/>
              <a:t>соціальним</a:t>
            </a:r>
            <a:r>
              <a:rPr lang="ru-RU" spc="-10" dirty="0"/>
              <a:t> </a:t>
            </a:r>
            <a:r>
              <a:rPr lang="ru-RU" spc="-10" dirty="0" err="1"/>
              <a:t>оточенням</a:t>
            </a:r>
            <a:r>
              <a:rPr lang="ru-RU" spc="-10" dirty="0" smtClean="0"/>
              <a:t>, </a:t>
            </a:r>
            <a:r>
              <a:rPr lang="ru-RU" spc="-10" dirty="0" err="1" smtClean="0"/>
              <a:t>етика</a:t>
            </a:r>
            <a:r>
              <a:rPr lang="ru-RU" spc="-10" dirty="0" smtClean="0"/>
              <a:t> </a:t>
            </a:r>
            <a:r>
              <a:rPr lang="ru-RU" spc="-10" dirty="0"/>
              <a:t>далеко не </a:t>
            </a:r>
            <a:r>
              <a:rPr lang="ru-RU" spc="-10" dirty="0" err="1"/>
              <a:t>останню</a:t>
            </a:r>
            <a:r>
              <a:rPr lang="ru-RU" spc="-10" dirty="0"/>
              <a:t> роль </a:t>
            </a:r>
            <a:r>
              <a:rPr lang="ru-RU" spc="-10" dirty="0" err="1"/>
              <a:t>відіграє</a:t>
            </a:r>
            <a:r>
              <a:rPr lang="ru-RU" spc="-10" dirty="0"/>
              <a:t> </a:t>
            </a:r>
            <a:r>
              <a:rPr lang="ru-RU" spc="-10" dirty="0" smtClean="0"/>
              <a:t>в </a:t>
            </a:r>
            <a:r>
              <a:rPr lang="ru-RU" spc="-10" dirty="0"/>
              <a:t>державному </a:t>
            </a:r>
            <a:r>
              <a:rPr lang="ru-RU" spc="-10" dirty="0" err="1" smtClean="0"/>
              <a:t>управлінні</a:t>
            </a:r>
            <a:endParaRPr lang="ru-RU" spc="-10" dirty="0"/>
          </a:p>
          <a:p>
            <a:endParaRPr lang="ru-RU" dirty="0"/>
          </a:p>
        </p:txBody>
      </p:sp>
      <p:pic>
        <p:nvPicPr>
          <p:cNvPr id="1028" name="Picture 4" descr="ÐÐµÐ»Ð¾Ð²Ð°Ñ ÑÑÐ¸Ðº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0" y="2286000"/>
            <a:ext cx="3429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6361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52400" y="1600200"/>
            <a:ext cx="8839200" cy="5105400"/>
          </a:xfrm>
        </p:spPr>
        <p:txBody>
          <a:bodyPr>
            <a:normAutofit fontScale="92500" lnSpcReduction="20000"/>
          </a:bodyPr>
          <a:lstStyle/>
          <a:p>
            <a:r>
              <a:rPr lang="uk-UA" b="1" i="1" dirty="0"/>
              <a:t>Пластичність у спілкуванні</a:t>
            </a:r>
            <a:r>
              <a:rPr lang="uk-UA" dirty="0"/>
              <a:t> – здатність сприймати проблеми інших, залишаючись самим собою.</a:t>
            </a:r>
            <a:endParaRPr lang="ru-RU" dirty="0"/>
          </a:p>
          <a:p>
            <a:r>
              <a:rPr lang="uk-UA" dirty="0"/>
              <a:t>У спілкуванні між державними службовцями та громадянами пластичність виявляється, у гнучкості (вмінні враховувати ситуацію та знанні психологічного стану співрозмовника, здатності застосовувати різні існуючі стратегічні та тактичні прийоми спілкування), оперативності (швидкості реагування на ситуацію), творчому стилі роботи (використанні нових нестандартних підходів для вирішення проблем).</a:t>
            </a:r>
            <a:endParaRPr lang="ru-RU" dirty="0"/>
          </a:p>
          <a:p>
            <a:pPr marL="0" indent="0">
              <a:buNone/>
            </a:pPr>
            <a:endParaRPr lang="ru-RU" dirty="0"/>
          </a:p>
        </p:txBody>
      </p:sp>
    </p:spTree>
    <p:extLst>
      <p:ext uri="{BB962C8B-B14F-4D97-AF65-F5344CB8AC3E}">
        <p14:creationId xmlns:p14="http://schemas.microsoft.com/office/powerpoint/2010/main" val="19064841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52400" y="1600200"/>
            <a:ext cx="8839200" cy="4953000"/>
          </a:xfrm>
        </p:spPr>
        <p:txBody>
          <a:bodyPr>
            <a:normAutofit/>
          </a:bodyPr>
          <a:lstStyle/>
          <a:p>
            <a:r>
              <a:rPr lang="uk-UA" b="1" i="1" dirty="0"/>
              <a:t>Турбота</a:t>
            </a:r>
            <a:r>
              <a:rPr lang="uk-UA" dirty="0"/>
              <a:t> – співчуття, піклування про когось.</a:t>
            </a:r>
            <a:endParaRPr lang="ru-RU" dirty="0"/>
          </a:p>
          <a:p>
            <a:r>
              <a:rPr lang="uk-UA" dirty="0"/>
              <a:t>В державному управлінні принцип турботи є спірним принципом, оскільки турбота може призвести до патерналізму й до придушення свободи, до гноблення. Тому турбота має поєднуватися з справедливістю й реалізуватися у відповідальності перед кожним громадянином і суспільством в цілому. </a:t>
            </a:r>
            <a:endParaRPr lang="ru-RU" dirty="0"/>
          </a:p>
        </p:txBody>
      </p:sp>
    </p:spTree>
    <p:extLst>
      <p:ext uri="{BB962C8B-B14F-4D97-AF65-F5344CB8AC3E}">
        <p14:creationId xmlns:p14="http://schemas.microsoft.com/office/powerpoint/2010/main" val="36009668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cstate="print"/>
          <a:srcRect l="27746" t="37500" r="28917" b="11458"/>
          <a:stretch/>
        </p:blipFill>
        <p:spPr>
          <a:xfrm>
            <a:off x="762000" y="1447799"/>
            <a:ext cx="8016552" cy="5308257"/>
          </a:xfrm>
          <a:prstGeom prst="rect">
            <a:avLst/>
          </a:prstGeom>
        </p:spPr>
      </p:pic>
    </p:spTree>
    <p:extLst>
      <p:ext uri="{BB962C8B-B14F-4D97-AF65-F5344CB8AC3E}">
        <p14:creationId xmlns:p14="http://schemas.microsoft.com/office/powerpoint/2010/main" val="3699945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1219200"/>
          </a:xfrm>
        </p:spPr>
        <p:txBody>
          <a:bodyPr>
            <a:normAutofit/>
          </a:bodyPr>
          <a:lstStyle/>
          <a:p>
            <a:r>
              <a:rPr lang="ru-RU" sz="3600" b="1" i="1" dirty="0"/>
              <a:t>ІНСТИТУЦІЙНІ МЕХАНІЗМИ ПІДТРИМКИ ЕТИКИ ДЕРЖАВНОГО СЛУЖБОВЦЯ</a:t>
            </a:r>
          </a:p>
        </p:txBody>
      </p:sp>
      <p:sp>
        <p:nvSpPr>
          <p:cNvPr id="3" name="Объект 2"/>
          <p:cNvSpPr>
            <a:spLocks noGrp="1"/>
          </p:cNvSpPr>
          <p:nvPr>
            <p:ph idx="1"/>
          </p:nvPr>
        </p:nvSpPr>
        <p:spPr>
          <a:xfrm>
            <a:off x="228600" y="1600200"/>
            <a:ext cx="8686800" cy="4953000"/>
          </a:xfrm>
        </p:spPr>
        <p:txBody>
          <a:bodyPr>
            <a:normAutofit lnSpcReduction="10000"/>
          </a:bodyPr>
          <a:lstStyle/>
          <a:p>
            <a:r>
              <a:rPr lang="uk-UA" dirty="0"/>
              <a:t>Для налагодження сприятливого для продуктивної професійної діяльності етичного клімату, для посилення етичної чутливості державних службовців державне управління в Україні вимагає створення дієвих механізмів підтримки професійної етики.</a:t>
            </a:r>
            <a:endParaRPr lang="ru-RU" dirty="0"/>
          </a:p>
          <a:p>
            <a:r>
              <a:rPr lang="uk-UA" b="1" i="1" dirty="0"/>
              <a:t>Етична інфраструктура державної служби</a:t>
            </a:r>
            <a:r>
              <a:rPr lang="uk-UA" dirty="0"/>
              <a:t> – сукупність засобів, що використовуються для регулювання неналежної і заохочення належної поведінки державних службовців.</a:t>
            </a:r>
            <a:endParaRPr lang="ru-RU" dirty="0"/>
          </a:p>
          <a:p>
            <a:endParaRPr lang="ru-RU" dirty="0"/>
          </a:p>
        </p:txBody>
      </p:sp>
    </p:spTree>
    <p:extLst>
      <p:ext uri="{BB962C8B-B14F-4D97-AF65-F5344CB8AC3E}">
        <p14:creationId xmlns:p14="http://schemas.microsoft.com/office/powerpoint/2010/main" val="10119174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i="1" dirty="0" smtClean="0"/>
              <a:t>Елементи етичної інфраструктури:</a:t>
            </a:r>
            <a:endParaRPr lang="ru-RU" b="1" i="1" dirty="0"/>
          </a:p>
        </p:txBody>
      </p:sp>
      <p:sp>
        <p:nvSpPr>
          <p:cNvPr id="3" name="Объект 2"/>
          <p:cNvSpPr>
            <a:spLocks noGrp="1"/>
          </p:cNvSpPr>
          <p:nvPr>
            <p:ph idx="1"/>
          </p:nvPr>
        </p:nvSpPr>
        <p:spPr>
          <a:xfrm>
            <a:off x="228600" y="1600200"/>
            <a:ext cx="8763000" cy="5029200"/>
          </a:xfrm>
        </p:spPr>
        <p:txBody>
          <a:bodyPr>
            <a:normAutofit fontScale="92500"/>
          </a:bodyPr>
          <a:lstStyle/>
          <a:p>
            <a:r>
              <a:rPr lang="uk-UA" b="1" dirty="0"/>
              <a:t>політична воля</a:t>
            </a:r>
            <a:r>
              <a:rPr lang="uk-UA" dirty="0"/>
              <a:t> </a:t>
            </a:r>
            <a:r>
              <a:rPr lang="uk-UA" dirty="0" smtClean="0"/>
              <a:t>– жодна </a:t>
            </a:r>
            <a:r>
              <a:rPr lang="uk-UA" dirty="0"/>
              <a:t>ініціатива в сфері етики державної служби не буде успішною, якщо за нею не стоять воля і бажання керівництва </a:t>
            </a:r>
            <a:r>
              <a:rPr lang="uk-UA" dirty="0" smtClean="0"/>
              <a:t>країни;</a:t>
            </a:r>
          </a:p>
          <a:p>
            <a:r>
              <a:rPr lang="uk-UA" b="1" dirty="0"/>
              <a:t>законодавство</a:t>
            </a:r>
            <a:r>
              <a:rPr lang="uk-UA" dirty="0"/>
              <a:t> - певний набір законів, більш менш однаковий для більшості країн, що фіксує критерії поведінки для державних </a:t>
            </a:r>
            <a:r>
              <a:rPr lang="uk-UA" dirty="0" smtClean="0"/>
              <a:t>службовців;</a:t>
            </a:r>
          </a:p>
          <a:p>
            <a:pPr lvl="0"/>
            <a:r>
              <a:rPr lang="uk-UA" b="1" dirty="0"/>
              <a:t>кодекси поведінки</a:t>
            </a:r>
            <a:r>
              <a:rPr lang="uk-UA" dirty="0"/>
              <a:t> – нормативні акти, в яких визначаються стандарти поведінки для держслужби в цілому або для окремих органів влади; </a:t>
            </a:r>
            <a:endParaRPr lang="ru-RU" dirty="0"/>
          </a:p>
        </p:txBody>
      </p:sp>
    </p:spTree>
    <p:extLst>
      <p:ext uri="{BB962C8B-B14F-4D97-AF65-F5344CB8AC3E}">
        <p14:creationId xmlns:p14="http://schemas.microsoft.com/office/powerpoint/2010/main" val="12991078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28600" y="1600200"/>
            <a:ext cx="8686800" cy="5029200"/>
          </a:xfrm>
        </p:spPr>
        <p:txBody>
          <a:bodyPr>
            <a:normAutofit lnSpcReduction="10000"/>
          </a:bodyPr>
          <a:lstStyle/>
          <a:p>
            <a:r>
              <a:rPr lang="uk-UA" dirty="0"/>
              <a:t>певні </a:t>
            </a:r>
            <a:r>
              <a:rPr lang="uk-UA" b="1" dirty="0"/>
              <a:t>умови</a:t>
            </a:r>
            <a:r>
              <a:rPr lang="uk-UA" dirty="0"/>
              <a:t> підтримки державної служби – достатньо великий набір факторів, які впливають на поведінку працівників: рівне ставлення до всіх службовців незалежно від посади та оплати праці, механізми захисту державних службовців від свавілля керівництва і т. д</a:t>
            </a:r>
            <a:r>
              <a:rPr lang="uk-UA" dirty="0" smtClean="0"/>
              <a:t>.;</a:t>
            </a:r>
          </a:p>
          <a:p>
            <a:pPr lvl="0"/>
            <a:r>
              <a:rPr lang="uk-UA" b="1" dirty="0"/>
              <a:t>координуючі органи</a:t>
            </a:r>
            <a:r>
              <a:rPr lang="uk-UA" dirty="0"/>
              <a:t> – органи державної влади, які відповідають за проведення етичної реформи держслужби і за управління адміністративною етикою;</a:t>
            </a:r>
            <a:endParaRPr lang="ru-RU" dirty="0"/>
          </a:p>
          <a:p>
            <a:pPr marL="0" indent="0">
              <a:buNone/>
            </a:pPr>
            <a:endParaRPr lang="ru-RU" dirty="0"/>
          </a:p>
        </p:txBody>
      </p:sp>
    </p:spTree>
    <p:extLst>
      <p:ext uri="{BB962C8B-B14F-4D97-AF65-F5344CB8AC3E}">
        <p14:creationId xmlns:p14="http://schemas.microsoft.com/office/powerpoint/2010/main" val="8842438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381000" y="1600200"/>
            <a:ext cx="8534400" cy="5029200"/>
          </a:xfrm>
        </p:spPr>
        <p:txBody>
          <a:bodyPr>
            <a:normAutofit fontScale="92500" lnSpcReduction="10000"/>
          </a:bodyPr>
          <a:lstStyle/>
          <a:p>
            <a:r>
              <a:rPr lang="uk-UA" b="1" dirty="0"/>
              <a:t>механізми звітності та нагляду</a:t>
            </a:r>
            <a:r>
              <a:rPr lang="uk-UA" dirty="0"/>
              <a:t> – процедури звітності, проведення внутрішнього та зовнішнього аудиту діяльності державних органів, парламентського нагляду і т. д. та органи, що здійснюють </a:t>
            </a:r>
            <a:r>
              <a:rPr lang="uk-UA" dirty="0" smtClean="0"/>
              <a:t>нагляд;</a:t>
            </a:r>
          </a:p>
          <a:p>
            <a:pPr lvl="0"/>
            <a:r>
              <a:rPr lang="uk-UA" b="1" dirty="0"/>
              <a:t>механізми професійної соціалізації</a:t>
            </a:r>
            <a:r>
              <a:rPr lang="uk-UA" dirty="0"/>
              <a:t> – процедури, методи, програми навчання державних службовців стандартам поведінки;</a:t>
            </a:r>
            <a:endParaRPr lang="ru-RU" dirty="0"/>
          </a:p>
          <a:p>
            <a:r>
              <a:rPr lang="uk-UA" b="1" dirty="0"/>
              <a:t>суспільний нагляд</a:t>
            </a:r>
            <a:r>
              <a:rPr lang="uk-UA" dirty="0"/>
              <a:t> за діяльністю державних службовців – процедури, що забезпечують доступ громадян до </a:t>
            </a:r>
            <a:r>
              <a:rPr lang="uk-UA" dirty="0" smtClean="0"/>
              <a:t>інформації.</a:t>
            </a:r>
            <a:endParaRPr lang="ru-RU" dirty="0"/>
          </a:p>
        </p:txBody>
      </p:sp>
    </p:spTree>
    <p:extLst>
      <p:ext uri="{BB962C8B-B14F-4D97-AF65-F5344CB8AC3E}">
        <p14:creationId xmlns:p14="http://schemas.microsoft.com/office/powerpoint/2010/main" val="40401731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uk-UA" b="1" i="1" dirty="0" smtClean="0"/>
              <a:t>Етичний кодекс</a:t>
            </a:r>
            <a:endParaRPr lang="ru-RU" b="1" i="1" dirty="0"/>
          </a:p>
        </p:txBody>
      </p:sp>
      <p:sp>
        <p:nvSpPr>
          <p:cNvPr id="3" name="Объект 2"/>
          <p:cNvSpPr>
            <a:spLocks noGrp="1"/>
          </p:cNvSpPr>
          <p:nvPr>
            <p:ph idx="1"/>
          </p:nvPr>
        </p:nvSpPr>
        <p:spPr>
          <a:xfrm>
            <a:off x="457200" y="2590800"/>
            <a:ext cx="8229600" cy="4953000"/>
          </a:xfrm>
        </p:spPr>
        <p:txBody>
          <a:bodyPr/>
          <a:lstStyle/>
          <a:p>
            <a:r>
              <a:rPr lang="uk-UA" b="1" i="1" dirty="0"/>
              <a:t>Кодекс етичний (моральний)</a:t>
            </a:r>
            <a:r>
              <a:rPr lang="uk-UA" dirty="0"/>
              <a:t> – в пер. з лат. – “книжка” – сукупність моральних правил, вимог, норм, що приписуються до виконання. </a:t>
            </a:r>
            <a:endParaRPr lang="uk-UA" dirty="0" smtClean="0"/>
          </a:p>
          <a:p>
            <a:r>
              <a:rPr lang="uk-UA" b="1" i="1" dirty="0" smtClean="0"/>
              <a:t>Кодекс етичний </a:t>
            </a:r>
            <a:r>
              <a:rPr lang="uk-UA" dirty="0" smtClean="0"/>
              <a:t>в системі держаної служби – сукупність професійно-етичних цінностей, принципів, норм, вимог до державного службовця, що приписуються до виконання</a:t>
            </a:r>
            <a:endParaRPr lang="uk-UA" dirty="0"/>
          </a:p>
        </p:txBody>
      </p:sp>
      <p:pic>
        <p:nvPicPr>
          <p:cNvPr id="7170" name="Picture 2" descr="Ð§ÐµÑÐ½ÑÐ²ÑÑ Ð±ÐµÐ· Ð¼ÐµÑÐ°, ÑÐ¾Ð¼Ñ Ð¹ ÐÐ¾Ð´ÐµÐºÑÑ ÐµÑÐ¸ÑÐ½Ð¾Ñ Ð¿Ð¾Ð²ÐµÐ´ÑÐ½ÐºÐ¸ Ð¿ÑÐ´ ÑÐ°Ñ Ð¼ÑÑÑÐµÐ²Ð¸Ñ  Ð²Ð¸Ð±Ð¾ÑÑÐ² Ð½Ðµ Ð±ÑÐ´Ðµ | ÐÐ¾Ð²Ð¸Ð½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56470"/>
            <a:ext cx="3810000" cy="2534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8290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b="1" i="1" dirty="0" err="1"/>
              <a:t>Етика</a:t>
            </a:r>
            <a:r>
              <a:rPr lang="ru-RU" dirty="0"/>
              <a:t> – наука про мораль, </a:t>
            </a:r>
            <a:r>
              <a:rPr lang="ru-RU" dirty="0" err="1"/>
              <a:t>її</a:t>
            </a:r>
            <a:r>
              <a:rPr lang="ru-RU" dirty="0"/>
              <a:t> </a:t>
            </a:r>
            <a:r>
              <a:rPr lang="ru-RU" dirty="0" err="1"/>
              <a:t>розвиток</a:t>
            </a:r>
            <a:r>
              <a:rPr lang="ru-RU" dirty="0"/>
              <a:t>, </a:t>
            </a:r>
            <a:r>
              <a:rPr lang="ru-RU" dirty="0" err="1"/>
              <a:t>принципи</a:t>
            </a:r>
            <a:r>
              <a:rPr lang="ru-RU" dirty="0"/>
              <a:t>, </a:t>
            </a:r>
            <a:r>
              <a:rPr lang="ru-RU" dirty="0" err="1"/>
              <a:t>норми</a:t>
            </a:r>
            <a:r>
              <a:rPr lang="ru-RU" dirty="0"/>
              <a:t> й роль у </a:t>
            </a:r>
            <a:r>
              <a:rPr lang="ru-RU" dirty="0" err="1"/>
              <a:t>суспільстві</a:t>
            </a:r>
            <a:r>
              <a:rPr lang="ru-RU" dirty="0"/>
              <a:t>; </a:t>
            </a:r>
            <a:r>
              <a:rPr lang="ru-RU" dirty="0" err="1"/>
              <a:t>сукупність</a:t>
            </a:r>
            <a:r>
              <a:rPr lang="ru-RU" dirty="0"/>
              <a:t> </a:t>
            </a:r>
            <a:r>
              <a:rPr lang="ru-RU" dirty="0" err="1"/>
              <a:t>принципів</a:t>
            </a:r>
            <a:r>
              <a:rPr lang="ru-RU" dirty="0"/>
              <a:t> </a:t>
            </a:r>
            <a:r>
              <a:rPr lang="ru-RU" dirty="0" err="1"/>
              <a:t>моралі</a:t>
            </a:r>
            <a:r>
              <a:rPr lang="ru-RU" dirty="0"/>
              <a:t> та </a:t>
            </a:r>
            <a:r>
              <a:rPr lang="ru-RU" dirty="0" err="1"/>
              <a:t>цінностей</a:t>
            </a:r>
            <a:r>
              <a:rPr lang="ru-RU" dirty="0"/>
              <a:t>, </a:t>
            </a:r>
            <a:r>
              <a:rPr lang="ru-RU" dirty="0" err="1"/>
              <a:t>якими</a:t>
            </a:r>
            <a:r>
              <a:rPr lang="ru-RU" dirty="0"/>
              <a:t> </a:t>
            </a:r>
            <a:r>
              <a:rPr lang="ru-RU" dirty="0" err="1"/>
              <a:t>керуються</a:t>
            </a:r>
            <a:r>
              <a:rPr lang="ru-RU" dirty="0"/>
              <a:t> у </a:t>
            </a:r>
            <a:r>
              <a:rPr lang="ru-RU" dirty="0" err="1"/>
              <a:t>своїй</a:t>
            </a:r>
            <a:r>
              <a:rPr lang="ru-RU" dirty="0"/>
              <a:t> </a:t>
            </a:r>
            <a:r>
              <a:rPr lang="ru-RU" dirty="0" err="1"/>
              <a:t>поведінці</a:t>
            </a:r>
            <a:r>
              <a:rPr lang="ru-RU" dirty="0"/>
              <a:t> особи </a:t>
            </a:r>
            <a:r>
              <a:rPr lang="ru-RU" dirty="0" err="1"/>
              <a:t>чи</a:t>
            </a:r>
            <a:r>
              <a:rPr lang="ru-RU" dirty="0"/>
              <a:t> </a:t>
            </a:r>
            <a:r>
              <a:rPr lang="ru-RU" dirty="0" err="1"/>
              <a:t>група</a:t>
            </a:r>
            <a:r>
              <a:rPr lang="ru-RU" dirty="0"/>
              <a:t> </a:t>
            </a:r>
            <a:r>
              <a:rPr lang="ru-RU" dirty="0" err="1"/>
              <a:t>осіб</a:t>
            </a:r>
            <a:r>
              <a:rPr lang="ru-RU" dirty="0"/>
              <a:t>.</a:t>
            </a:r>
          </a:p>
          <a:p>
            <a:r>
              <a:rPr lang="ru-RU" b="1" i="1" dirty="0"/>
              <a:t>Мораль</a:t>
            </a:r>
            <a:r>
              <a:rPr lang="ru-RU" dirty="0"/>
              <a:t> </a:t>
            </a:r>
            <a:r>
              <a:rPr lang="uk-UA" dirty="0"/>
              <a:t>є</a:t>
            </a:r>
            <a:r>
              <a:rPr lang="ru-RU" dirty="0"/>
              <a:t> формою </a:t>
            </a:r>
            <a:r>
              <a:rPr lang="ru-RU" dirty="0" err="1"/>
              <a:t>суспільної</a:t>
            </a:r>
            <a:r>
              <a:rPr lang="ru-RU" dirty="0"/>
              <a:t> </a:t>
            </a:r>
            <a:r>
              <a:rPr lang="ru-RU" dirty="0" err="1"/>
              <a:t>свідомості</a:t>
            </a:r>
            <a:r>
              <a:rPr lang="ru-RU" dirty="0"/>
              <a:t>, </a:t>
            </a:r>
            <a:r>
              <a:rPr lang="ru-RU" dirty="0" err="1"/>
              <a:t>спрямованою</a:t>
            </a:r>
            <a:r>
              <a:rPr lang="ru-RU" dirty="0"/>
              <a:t> на </a:t>
            </a:r>
            <a:r>
              <a:rPr lang="ru-RU" dirty="0" err="1"/>
              <a:t>ствердження</a:t>
            </a:r>
            <a:r>
              <a:rPr lang="ru-RU" dirty="0"/>
              <a:t> </a:t>
            </a:r>
            <a:r>
              <a:rPr lang="ru-RU" dirty="0" err="1"/>
              <a:t>самоцінності</a:t>
            </a:r>
            <a:r>
              <a:rPr lang="ru-RU" dirty="0"/>
              <a:t> </a:t>
            </a:r>
            <a:r>
              <a:rPr lang="ru-RU" dirty="0" err="1"/>
              <a:t>людини</a:t>
            </a:r>
            <a:r>
              <a:rPr lang="ru-RU" dirty="0"/>
              <a:t>, </a:t>
            </a:r>
            <a:r>
              <a:rPr lang="ru-RU" dirty="0" err="1"/>
              <a:t>її</a:t>
            </a:r>
            <a:r>
              <a:rPr lang="ru-RU" dirty="0"/>
              <a:t> прав на </a:t>
            </a:r>
            <a:r>
              <a:rPr lang="ru-RU" dirty="0" err="1"/>
              <a:t>гідне</a:t>
            </a:r>
            <a:r>
              <a:rPr lang="ru-RU" dirty="0"/>
              <a:t> і </a:t>
            </a:r>
            <a:r>
              <a:rPr lang="ru-RU" dirty="0" err="1"/>
              <a:t>щасливе</a:t>
            </a:r>
            <a:r>
              <a:rPr lang="ru-RU" dirty="0"/>
              <a:t> </a:t>
            </a:r>
            <a:r>
              <a:rPr lang="ru-RU" dirty="0" err="1"/>
              <a:t>життя</a:t>
            </a:r>
            <a:r>
              <a:rPr lang="ru-RU" dirty="0"/>
              <a:t>.</a:t>
            </a:r>
          </a:p>
          <a:p>
            <a:endParaRPr lang="ru-RU" dirty="0"/>
          </a:p>
        </p:txBody>
      </p:sp>
    </p:spTree>
    <p:extLst>
      <p:ext uri="{BB962C8B-B14F-4D97-AF65-F5344CB8AC3E}">
        <p14:creationId xmlns:p14="http://schemas.microsoft.com/office/powerpoint/2010/main" val="1554244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4800" y="1600200"/>
            <a:ext cx="8610600" cy="4525963"/>
          </a:xfrm>
        </p:spPr>
        <p:txBody>
          <a:bodyPr>
            <a:normAutofit/>
          </a:bodyPr>
          <a:lstStyle/>
          <a:p>
            <a:r>
              <a:rPr lang="uk-UA" b="1" i="1" dirty="0" smtClean="0"/>
              <a:t>Професійна етика</a:t>
            </a:r>
            <a:r>
              <a:rPr lang="uk-UA" dirty="0" smtClean="0"/>
              <a:t> – кодекси поведінки людей при виконанні ними своєї професійної діяльності. </a:t>
            </a:r>
          </a:p>
        </p:txBody>
      </p:sp>
      <p:pic>
        <p:nvPicPr>
          <p:cNvPr id="2050" name="Picture 2" descr="Etika Profesi Akuntans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3428" y="3276600"/>
            <a:ext cx="6473344" cy="2849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119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a:bodyPr>
          <a:lstStyle/>
          <a:p>
            <a:r>
              <a:rPr lang="uk-UA" b="1" i="1" dirty="0"/>
              <a:t>Професійна мораль</a:t>
            </a:r>
            <a:r>
              <a:rPr lang="uk-UA" dirty="0"/>
              <a:t> – це те, що конкретизує загальнолюдські моральні цінності (норми, принципи, поняття) у конкретних професіях.</a:t>
            </a:r>
            <a:endParaRPr lang="ru-RU" dirty="0"/>
          </a:p>
          <a:p>
            <a:r>
              <a:rPr lang="uk-UA" i="1" dirty="0"/>
              <a:t>Центральним поняттям професійної моралі </a:t>
            </a:r>
            <a:r>
              <a:rPr lang="uk-UA" dirty="0"/>
              <a:t>є поняття професійного обов’язку, яке поєднується з поняттям відповідальності. Вона пересікається з такими поняттями як професійна честь, професійна гідність, професійна справедливість.</a:t>
            </a:r>
            <a:endParaRPr lang="ru-RU" dirty="0"/>
          </a:p>
          <a:p>
            <a:endParaRPr lang="ru-RU" dirty="0"/>
          </a:p>
        </p:txBody>
      </p:sp>
    </p:spTree>
    <p:extLst>
      <p:ext uri="{BB962C8B-B14F-4D97-AF65-F5344CB8AC3E}">
        <p14:creationId xmlns:p14="http://schemas.microsoft.com/office/powerpoint/2010/main" val="3560477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dirty="0" smtClean="0"/>
              <a:t>Етика ділового спілкування</a:t>
            </a:r>
            <a:endParaRPr lang="ru-RU" b="1" dirty="0"/>
          </a:p>
        </p:txBody>
      </p:sp>
      <p:sp>
        <p:nvSpPr>
          <p:cNvPr id="3" name="Объект 2"/>
          <p:cNvSpPr>
            <a:spLocks noGrp="1"/>
          </p:cNvSpPr>
          <p:nvPr>
            <p:ph idx="1"/>
          </p:nvPr>
        </p:nvSpPr>
        <p:spPr>
          <a:xfrm>
            <a:off x="354693" y="3815060"/>
            <a:ext cx="6400800" cy="2590800"/>
          </a:xfrm>
        </p:spPr>
        <p:txBody>
          <a:bodyPr>
            <a:normAutofit fontScale="92500" lnSpcReduction="10000"/>
          </a:bodyPr>
          <a:lstStyle/>
          <a:p>
            <a:r>
              <a:rPr lang="uk-UA" b="1" dirty="0" smtClean="0"/>
              <a:t>Культура спілкування </a:t>
            </a:r>
            <a:r>
              <a:rPr lang="uk-UA" dirty="0" smtClean="0"/>
              <a:t>– це сума набутих людиною знань, вмінь та навичок спілкуватися, які створені, прийняті та реалізуються в конкретному суспільстві на певному етапі його розвитку.</a:t>
            </a:r>
            <a:endParaRPr lang="uk-UA" dirty="0"/>
          </a:p>
        </p:txBody>
      </p:sp>
      <p:pic>
        <p:nvPicPr>
          <p:cNvPr id="3074" name="Picture 2" descr="ÐÐ  &amp; Ð¿ÑÐ¾ÑÐµÑÐ¸Ð¾Ð½Ð°Ð»Ð½Ð° ÐµÑÐ¸ÐºÐ° â ÐµÐ´Ð½Ð° Ð¾ÑÐ°ÐºÐ²Ð°Ð½Ð¾ Ð´Ð¾Ð±ÑÐ° ÐºÐ¾Ð¼Ð±Ð¸Ð½Ð°ÑÐ¸Ñ!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84676" y="1524000"/>
            <a:ext cx="3359324" cy="2291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6539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b="1" i="1" dirty="0"/>
              <a:t>Культура </a:t>
            </a:r>
            <a:r>
              <a:rPr lang="ru-RU" b="1" i="1" dirty="0" err="1"/>
              <a:t>спілкування</a:t>
            </a:r>
            <a:r>
              <a:rPr lang="ru-RU" b="1" i="1" dirty="0"/>
              <a:t> </a:t>
            </a:r>
            <a:r>
              <a:rPr lang="ru-RU" dirty="0"/>
              <a:t>(в широкому </a:t>
            </a:r>
            <a:r>
              <a:rPr lang="ru-RU" dirty="0" err="1"/>
              <a:t>розумінні</a:t>
            </a:r>
            <a:r>
              <a:rPr lang="ru-RU" dirty="0"/>
              <a:t>) = </a:t>
            </a:r>
            <a:r>
              <a:rPr lang="ru-RU" dirty="0" err="1"/>
              <a:t>комунікативні</a:t>
            </a:r>
            <a:r>
              <a:rPr lang="ru-RU" dirty="0"/>
              <a:t> </a:t>
            </a:r>
            <a:r>
              <a:rPr lang="ru-RU" dirty="0" smtClean="0"/>
              <a:t>установки + </a:t>
            </a:r>
            <a:r>
              <a:rPr lang="ru-RU" dirty="0" err="1"/>
              <a:t>знання</a:t>
            </a:r>
            <a:r>
              <a:rPr lang="ru-RU" dirty="0"/>
              <a:t> </a:t>
            </a:r>
            <a:r>
              <a:rPr lang="ru-RU" dirty="0" err="1"/>
              <a:t>етики</a:t>
            </a:r>
            <a:r>
              <a:rPr lang="ru-RU" dirty="0"/>
              <a:t> та </a:t>
            </a:r>
            <a:r>
              <a:rPr lang="ru-RU" dirty="0" err="1"/>
              <a:t>психології</a:t>
            </a:r>
            <a:r>
              <a:rPr lang="ru-RU" dirty="0"/>
              <a:t> </a:t>
            </a:r>
            <a:r>
              <a:rPr lang="ru-RU" dirty="0" err="1"/>
              <a:t>спілкування</a:t>
            </a:r>
            <a:r>
              <a:rPr lang="ru-RU" dirty="0"/>
              <a:t> + </a:t>
            </a:r>
            <a:r>
              <a:rPr lang="ru-RU" dirty="0" err="1"/>
              <a:t>вміння</a:t>
            </a:r>
            <a:r>
              <a:rPr lang="ru-RU" dirty="0"/>
              <a:t> </a:t>
            </a:r>
            <a:r>
              <a:rPr lang="ru-RU" dirty="0" err="1"/>
              <a:t>застосовувати</a:t>
            </a:r>
            <a:r>
              <a:rPr lang="ru-RU" dirty="0"/>
              <a:t> </a:t>
            </a:r>
            <a:r>
              <a:rPr lang="ru-RU" dirty="0" err="1"/>
              <a:t>ці</a:t>
            </a:r>
            <a:r>
              <a:rPr lang="ru-RU" dirty="0"/>
              <a:t> </a:t>
            </a:r>
            <a:r>
              <a:rPr lang="ru-RU" dirty="0" err="1"/>
              <a:t>знання</a:t>
            </a:r>
            <a:r>
              <a:rPr lang="ru-RU" dirty="0"/>
              <a:t> </a:t>
            </a:r>
            <a:r>
              <a:rPr lang="ru-RU" dirty="0" smtClean="0"/>
              <a:t>на </a:t>
            </a:r>
            <a:r>
              <a:rPr lang="ru-RU" dirty="0" err="1" smtClean="0"/>
              <a:t>практиці</a:t>
            </a:r>
            <a:r>
              <a:rPr lang="ru-RU" dirty="0" smtClean="0"/>
              <a:t>.</a:t>
            </a:r>
          </a:p>
          <a:p>
            <a:endParaRPr lang="uk-UA" dirty="0"/>
          </a:p>
          <a:p>
            <a:r>
              <a:rPr lang="ru-RU" b="1" dirty="0" err="1" smtClean="0"/>
              <a:t>Ділове</a:t>
            </a:r>
            <a:r>
              <a:rPr lang="ru-RU" b="1" dirty="0" smtClean="0"/>
              <a:t> </a:t>
            </a:r>
            <a:r>
              <a:rPr lang="ru-RU" b="1" dirty="0" err="1"/>
              <a:t>спілкування</a:t>
            </a:r>
            <a:r>
              <a:rPr lang="ru-RU" b="1" dirty="0"/>
              <a:t> </a:t>
            </a:r>
            <a:r>
              <a:rPr lang="ru-RU" dirty="0"/>
              <a:t>– </a:t>
            </a:r>
            <a:r>
              <a:rPr lang="ru-RU" dirty="0" err="1"/>
              <a:t>це</a:t>
            </a:r>
            <a:r>
              <a:rPr lang="ru-RU" dirty="0"/>
              <a:t> 80% </a:t>
            </a:r>
            <a:r>
              <a:rPr lang="ru-RU" dirty="0" err="1"/>
              <a:t>робочого</a:t>
            </a:r>
            <a:r>
              <a:rPr lang="ru-RU" dirty="0"/>
              <a:t> </a:t>
            </a:r>
            <a:r>
              <a:rPr lang="ru-RU" dirty="0" smtClean="0"/>
              <a:t>часу </a:t>
            </a:r>
            <a:r>
              <a:rPr lang="ru-RU" dirty="0" err="1" smtClean="0"/>
              <a:t>керівників</a:t>
            </a:r>
            <a:r>
              <a:rPr lang="ru-RU" dirty="0" smtClean="0"/>
              <a:t> </a:t>
            </a:r>
            <a:r>
              <a:rPr lang="ru-RU" dirty="0" err="1"/>
              <a:t>всіх</a:t>
            </a:r>
            <a:r>
              <a:rPr lang="ru-RU" dirty="0"/>
              <a:t> </a:t>
            </a:r>
            <a:r>
              <a:rPr lang="ru-RU" dirty="0" err="1"/>
              <a:t>рівнів</a:t>
            </a:r>
            <a:r>
              <a:rPr lang="ru-RU" dirty="0"/>
              <a:t>.</a:t>
            </a:r>
          </a:p>
        </p:txBody>
      </p:sp>
    </p:spTree>
    <p:extLst>
      <p:ext uri="{BB962C8B-B14F-4D97-AF65-F5344CB8AC3E}">
        <p14:creationId xmlns:p14="http://schemas.microsoft.com/office/powerpoint/2010/main" val="3643274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0" y="1600200"/>
            <a:ext cx="8707391" cy="5039317"/>
          </a:xfrm>
        </p:spPr>
      </p:pic>
    </p:spTree>
    <p:extLst>
      <p:ext uri="{BB962C8B-B14F-4D97-AF65-F5344CB8AC3E}">
        <p14:creationId xmlns:p14="http://schemas.microsoft.com/office/powerpoint/2010/main" val="2499176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600200"/>
            <a:ext cx="8229600" cy="5105400"/>
          </a:xfrm>
        </p:spPr>
        <p:txBody>
          <a:bodyPr>
            <a:normAutofit fontScale="85000" lnSpcReduction="20000"/>
          </a:bodyPr>
          <a:lstStyle/>
          <a:p>
            <a:r>
              <a:rPr lang="uk-UA" b="1" i="1" dirty="0"/>
              <a:t>Цінностями</a:t>
            </a:r>
            <a:r>
              <a:rPr lang="uk-UA" dirty="0"/>
              <a:t> демократично орієнтованої державної служби є солідарність, справедливість, життя та гідність людини, повага до неї тощо. </a:t>
            </a:r>
            <a:endParaRPr lang="ru-RU" dirty="0"/>
          </a:p>
          <a:p>
            <a:r>
              <a:rPr lang="uk-UA" b="1" i="1" dirty="0"/>
              <a:t>Принципами</a:t>
            </a:r>
            <a:r>
              <a:rPr lang="uk-UA" dirty="0"/>
              <a:t> діяльності державного службовця в країнах демократії стає пріоритет суспільного блага, верховенство права, чесність, повага, цінування загальновизнаних норм моралі, безпристрасність та неупередженість, відповідальність, відкритість, прозорість, ефективність, результативність тощо.</a:t>
            </a:r>
            <a:endParaRPr lang="ru-RU" dirty="0"/>
          </a:p>
          <a:p>
            <a:r>
              <a:rPr lang="uk-UA" b="1" i="1" dirty="0"/>
              <a:t>Норми, стандарти поведінки державних службовців</a:t>
            </a:r>
            <a:r>
              <a:rPr lang="uk-UA" dirty="0"/>
              <a:t> – це конкретні вказівки щодо того, як мають діяти представники державної служби, щоб їх поведінка відповідала їх суспільно-правовому статусу</a:t>
            </a:r>
            <a:r>
              <a:rPr lang="uk-UA" dirty="0" smtClean="0"/>
              <a:t>.</a:t>
            </a:r>
            <a:endParaRPr lang="ru-RU" dirty="0"/>
          </a:p>
        </p:txBody>
      </p:sp>
    </p:spTree>
    <p:extLst>
      <p:ext uri="{BB962C8B-B14F-4D97-AF65-F5344CB8AC3E}">
        <p14:creationId xmlns:p14="http://schemas.microsoft.com/office/powerpoint/2010/main" val="2066094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TotalTime>
  <Words>1182</Words>
  <Application>Microsoft Office PowerPoint</Application>
  <PresentationFormat>Экран (4:3)</PresentationFormat>
  <Paragraphs>61</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Office Theme</vt:lpstr>
      <vt:lpstr>Етичні стандарти поведінки в публічному управлінні</vt:lpstr>
      <vt:lpstr>Етика як комплексне явище</vt:lpstr>
      <vt:lpstr>Презентация PowerPoint</vt:lpstr>
      <vt:lpstr>Презентация PowerPoint</vt:lpstr>
      <vt:lpstr>Презентация PowerPoint</vt:lpstr>
      <vt:lpstr>Етика ділового спілкування</vt:lpstr>
      <vt:lpstr>Презентация PowerPoint</vt:lpstr>
      <vt:lpstr>Презентация PowerPoint</vt:lpstr>
      <vt:lpstr>Презентация PowerPoint</vt:lpstr>
      <vt:lpstr>Презентация PowerPoint</vt:lpstr>
      <vt:lpstr>Повага</vt:lpstr>
      <vt:lpstr>Повага</vt:lpstr>
      <vt:lpstr>Толерантність</vt:lpstr>
      <vt:lpstr>Професійна честь</vt:lpstr>
      <vt:lpstr>Професійна гідність</vt:lpstr>
      <vt:lpstr>ЕТИЧНІ ЗАСАДИ ВІДНОСИН ДЕРЖАВНИХ СЛУЖБОВЦІВ І ГРОМАДЯН</vt:lpstr>
      <vt:lpstr>Культура спілкування</vt:lpstr>
      <vt:lpstr>Презентация PowerPoint</vt:lpstr>
      <vt:lpstr>Презентация PowerPoint</vt:lpstr>
      <vt:lpstr>Презентация PowerPoint</vt:lpstr>
      <vt:lpstr>Презентация PowerPoint</vt:lpstr>
      <vt:lpstr>Презентация PowerPoint</vt:lpstr>
      <vt:lpstr>ІНСТИТУЦІЙНІ МЕХАНІЗМИ ПІДТРИМКИ ЕТИКИ ДЕРЖАВНОГО СЛУЖБОВЦЯ</vt:lpstr>
      <vt:lpstr>Елементи етичної інфраструктури:</vt:lpstr>
      <vt:lpstr>Презентация PowerPoint</vt:lpstr>
      <vt:lpstr>Презентация PowerPoint</vt:lpstr>
      <vt:lpstr>Етичний кодекс</vt:lpstr>
    </vt:vector>
  </TitlesOfParts>
  <Company>HYATT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IS</dc:creator>
  <cp:lastModifiedBy>1_Floor</cp:lastModifiedBy>
  <cp:revision>37</cp:revision>
  <dcterms:created xsi:type="dcterms:W3CDTF">2015-12-09T15:59:37Z</dcterms:created>
  <dcterms:modified xsi:type="dcterms:W3CDTF">2022-07-25T13:18:24Z</dcterms:modified>
</cp:coreProperties>
</file>