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5" r:id="rId6"/>
    <p:sldId id="266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6" y="-3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01647C-6CCA-4D27-A31A-1D7678AFC9BF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AB244-A954-4CDD-A367-66073FC9A0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257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AB244-A954-4CDD-A367-66073FC9A03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662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91D7702-EB1D-45ED-AF42-0E645664C4F7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D297045-CE29-4C83-9562-F438F4BDF4C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rosvita.nazk.gov.ua/category/zrozumilo-pro-konflikt-interesiv/pochytaty-konflikt-interesiv" TargetMode="External"/><Relationship Id="rId2" Type="http://schemas.openxmlformats.org/officeDocument/2006/relationships/hyperlink" Target="https://prosvita.nazk.gov.ua/category/deklaruisya-pravylno/pochytaty/deklaruyusya-vpershe#post587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nazk.gov.ua/category/konflikt-interesiv/9-obmezhennya-shhodo-sumisnytstva-ta-sumishhennya-z-inshymy-vydamy-diyalnosti/?fbclid=IwAR1TpURdyW2sXCODP38-LVNGTXkMZw8c8WBpu-VVJdBLeP6p62TO8TICBvE" TargetMode="External"/><Relationship Id="rId2" Type="http://schemas.openxmlformats.org/officeDocument/2006/relationships/hyperlink" Target="https://zakon.rada.gov.ua/laws/show/1700-18?find=1&amp;text=%D0%BF%D0%BE%D0%B4%D0%B0%D1%80%D1%83%D0%BD#w1_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96752"/>
            <a:ext cx="8299648" cy="3168352"/>
          </a:xfrm>
        </p:spPr>
        <p:txBody>
          <a:bodyPr>
            <a:normAutofit/>
          </a:bodyPr>
          <a:lstStyle/>
          <a:p>
            <a:r>
              <a:rPr lang="uk-UA" dirty="0"/>
              <a:t>Доброчесність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як </a:t>
            </a:r>
            <a:r>
              <a:rPr lang="uk-UA" dirty="0"/>
              <a:t>необхідна морально-етична складова діяльності державного </a:t>
            </a:r>
            <a:r>
              <a:rPr lang="uk-UA" dirty="0" smtClean="0"/>
              <a:t>службовця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205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ДОБРОЧЕСНІСТЬ </a:t>
            </a:r>
            <a:r>
              <a:rPr lang="ru-RU" dirty="0"/>
              <a:t>ДЕРЖСЛУЖБОВЦІВ </a:t>
            </a:r>
            <a:r>
              <a:rPr lang="ru-RU" dirty="0" smtClean="0"/>
              <a:t>як </a:t>
            </a:r>
            <a:r>
              <a:rPr lang="ru-RU" dirty="0" err="1" smtClean="0"/>
              <a:t>інструмент</a:t>
            </a:r>
            <a:r>
              <a:rPr lang="ru-RU" dirty="0" smtClean="0"/>
              <a:t> </a:t>
            </a:r>
            <a:r>
              <a:rPr lang="ru-RU" dirty="0" err="1"/>
              <a:t>запобігання</a:t>
            </a:r>
            <a:r>
              <a:rPr lang="ru-RU" dirty="0"/>
              <a:t> </a:t>
            </a:r>
            <a:r>
              <a:rPr lang="ru-RU" dirty="0" err="1" smtClean="0"/>
              <a:t>корупції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916832"/>
            <a:ext cx="8369424" cy="4608512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ru-RU" sz="3300" dirty="0" smtClean="0"/>
              <a:t>1. </a:t>
            </a:r>
            <a:r>
              <a:rPr lang="ru-RU" sz="3300" dirty="0" err="1" smtClean="0"/>
              <a:t>Публічні</a:t>
            </a:r>
            <a:r>
              <a:rPr lang="ru-RU" sz="3300" dirty="0" smtClean="0"/>
              <a:t> </a:t>
            </a:r>
            <a:r>
              <a:rPr lang="ru-RU" sz="3300" dirty="0" err="1"/>
              <a:t>службовці</a:t>
            </a:r>
            <a:r>
              <a:rPr lang="ru-RU" sz="3300" dirty="0"/>
              <a:t> </a:t>
            </a:r>
            <a:r>
              <a:rPr lang="ru-RU" sz="3300" dirty="0" err="1"/>
              <a:t>зобов’язані</a:t>
            </a:r>
            <a:r>
              <a:rPr lang="ru-RU" sz="3300" dirty="0"/>
              <a:t> </a:t>
            </a:r>
            <a:r>
              <a:rPr lang="ru-RU" sz="3300" dirty="0" err="1"/>
              <a:t>подавати</a:t>
            </a:r>
            <a:r>
              <a:rPr lang="ru-RU" sz="3300" dirty="0"/>
              <a:t> </a:t>
            </a:r>
            <a:r>
              <a:rPr lang="ru-RU" sz="3300" b="1" dirty="0" err="1">
                <a:hlinkClick r:id="rId2"/>
              </a:rPr>
              <a:t>декларації</a:t>
            </a:r>
            <a:r>
              <a:rPr lang="ru-RU" sz="3300" dirty="0"/>
              <a:t> </a:t>
            </a:r>
            <a:r>
              <a:rPr lang="ru-RU" sz="3300" dirty="0" err="1"/>
              <a:t>із</a:t>
            </a:r>
            <a:r>
              <a:rPr lang="ru-RU" sz="3300" dirty="0"/>
              <a:t> </a:t>
            </a:r>
            <a:r>
              <a:rPr lang="ru-RU" sz="3300" dirty="0" err="1"/>
              <a:t>зазначенням</a:t>
            </a:r>
            <a:r>
              <a:rPr lang="ru-RU" sz="3300" dirty="0"/>
              <a:t> майна, </a:t>
            </a:r>
            <a:r>
              <a:rPr lang="ru-RU" sz="3300" dirty="0" err="1"/>
              <a:t>доходів</a:t>
            </a:r>
            <a:r>
              <a:rPr lang="ru-RU" sz="3300" dirty="0"/>
              <a:t>, </a:t>
            </a:r>
            <a:r>
              <a:rPr lang="ru-RU" sz="3300" dirty="0" err="1"/>
              <a:t>витрат</a:t>
            </a:r>
            <a:r>
              <a:rPr lang="ru-RU" sz="3300" dirty="0"/>
              <a:t> та </a:t>
            </a:r>
            <a:r>
              <a:rPr lang="ru-RU" sz="3300" dirty="0" err="1"/>
              <a:t>зобов’язань</a:t>
            </a:r>
            <a:r>
              <a:rPr lang="ru-RU" sz="3300" dirty="0"/>
              <a:t> </a:t>
            </a:r>
            <a:r>
              <a:rPr lang="ru-RU" sz="3300" dirty="0" err="1"/>
              <a:t>фінансового</a:t>
            </a:r>
            <a:r>
              <a:rPr lang="ru-RU" sz="3300" dirty="0"/>
              <a:t> характеру</a:t>
            </a:r>
            <a:r>
              <a:rPr lang="ru-RU" sz="3300" dirty="0" smtClean="0"/>
              <a:t>.</a:t>
            </a:r>
          </a:p>
          <a:p>
            <a:pPr marL="0" lvl="0" indent="0">
              <a:buNone/>
            </a:pPr>
            <a:endParaRPr lang="ru-RU" sz="3300" dirty="0" smtClean="0"/>
          </a:p>
          <a:p>
            <a:pPr marL="0" lvl="0" indent="0">
              <a:buNone/>
            </a:pPr>
            <a:r>
              <a:rPr lang="ru-RU" sz="3300" dirty="0" smtClean="0"/>
              <a:t>2. </a:t>
            </a:r>
            <a:r>
              <a:rPr lang="ru-RU" sz="3300" dirty="0" err="1" smtClean="0"/>
              <a:t>Публічні</a:t>
            </a:r>
            <a:r>
              <a:rPr lang="ru-RU" sz="3300" dirty="0" smtClean="0"/>
              <a:t> </a:t>
            </a:r>
            <a:r>
              <a:rPr lang="ru-RU" sz="3300" dirty="0" err="1"/>
              <a:t>службовці</a:t>
            </a:r>
            <a:r>
              <a:rPr lang="ru-RU" sz="3300" dirty="0"/>
              <a:t> </a:t>
            </a:r>
            <a:r>
              <a:rPr lang="ru-RU" sz="3300" dirty="0" err="1"/>
              <a:t>мають</a:t>
            </a:r>
            <a:r>
              <a:rPr lang="ru-RU" sz="3300" dirty="0"/>
              <a:t> знати, </a:t>
            </a:r>
            <a:r>
              <a:rPr lang="ru-RU" sz="3300" dirty="0" err="1"/>
              <a:t>що</a:t>
            </a:r>
            <a:r>
              <a:rPr lang="ru-RU" sz="3300" dirty="0"/>
              <a:t> </a:t>
            </a:r>
            <a:r>
              <a:rPr lang="ru-RU" sz="3300" dirty="0" err="1"/>
              <a:t>таке</a:t>
            </a:r>
            <a:r>
              <a:rPr lang="ru-RU" sz="3300" dirty="0"/>
              <a:t> </a:t>
            </a:r>
            <a:r>
              <a:rPr lang="ru-RU" sz="3300" b="1" dirty="0" err="1">
                <a:hlinkClick r:id="rId3"/>
              </a:rPr>
              <a:t>конфлікт</a:t>
            </a:r>
            <a:r>
              <a:rPr lang="ru-RU" sz="3300" b="1" dirty="0">
                <a:hlinkClick r:id="rId3"/>
              </a:rPr>
              <a:t> </a:t>
            </a:r>
            <a:r>
              <a:rPr lang="ru-RU" sz="3300" b="1" dirty="0" err="1">
                <a:hlinkClick r:id="rId3"/>
              </a:rPr>
              <a:t>інтересів</a:t>
            </a:r>
            <a:r>
              <a:rPr lang="ru-RU" sz="3300" dirty="0"/>
              <a:t>, на кого </a:t>
            </a:r>
            <a:r>
              <a:rPr lang="ru-RU" sz="3300" dirty="0" err="1"/>
              <a:t>розповсюджується</a:t>
            </a:r>
            <a:r>
              <a:rPr lang="ru-RU" sz="3300" dirty="0"/>
              <a:t> </a:t>
            </a:r>
            <a:r>
              <a:rPr lang="ru-RU" sz="3300" dirty="0" err="1"/>
              <a:t>регулювання</a:t>
            </a:r>
            <a:r>
              <a:rPr lang="ru-RU" sz="3300" dirty="0"/>
              <a:t> в </a:t>
            </a:r>
            <a:r>
              <a:rPr lang="ru-RU" sz="3300" dirty="0" err="1"/>
              <a:t>цій</a:t>
            </a:r>
            <a:r>
              <a:rPr lang="ru-RU" sz="3300" dirty="0"/>
              <a:t> </a:t>
            </a:r>
            <a:r>
              <a:rPr lang="ru-RU" sz="3300" dirty="0" err="1"/>
              <a:t>сфері</a:t>
            </a:r>
            <a:r>
              <a:rPr lang="ru-RU" sz="3300" dirty="0"/>
              <a:t>, як </a:t>
            </a:r>
            <a:r>
              <a:rPr lang="ru-RU" sz="3300" dirty="0" err="1"/>
              <a:t>запобігти</a:t>
            </a:r>
            <a:r>
              <a:rPr lang="ru-RU" sz="3300" dirty="0"/>
              <a:t> </a:t>
            </a:r>
            <a:r>
              <a:rPr lang="ru-RU" sz="3300" dirty="0" err="1"/>
              <a:t>його</a:t>
            </a:r>
            <a:r>
              <a:rPr lang="ru-RU" sz="3300" dirty="0"/>
              <a:t> </a:t>
            </a:r>
            <a:r>
              <a:rPr lang="ru-RU" sz="3300" dirty="0" err="1"/>
              <a:t>виникненню</a:t>
            </a:r>
            <a:r>
              <a:rPr lang="ru-RU" sz="3300" dirty="0"/>
              <a:t> </a:t>
            </a:r>
            <a:r>
              <a:rPr lang="ru-RU" sz="3300" dirty="0" err="1"/>
              <a:t>або</a:t>
            </a:r>
            <a:r>
              <a:rPr lang="ru-RU" sz="3300" dirty="0"/>
              <a:t> </a:t>
            </a:r>
            <a:r>
              <a:rPr lang="ru-RU" sz="3300" dirty="0" err="1"/>
              <a:t>врегулювати</a:t>
            </a:r>
            <a:r>
              <a:rPr lang="ru-RU" sz="3300" dirty="0"/>
              <a:t>, а </a:t>
            </a:r>
            <a:r>
              <a:rPr lang="ru-RU" sz="3300" dirty="0" err="1"/>
              <a:t>також</a:t>
            </a:r>
            <a:r>
              <a:rPr lang="ru-RU" sz="3300" dirty="0"/>
              <a:t> </a:t>
            </a:r>
            <a:r>
              <a:rPr lang="ru-RU" sz="3300" dirty="0" err="1"/>
              <a:t>якими</a:t>
            </a:r>
            <a:r>
              <a:rPr lang="ru-RU" sz="3300" dirty="0"/>
              <a:t> є </a:t>
            </a:r>
            <a:r>
              <a:rPr lang="ru-RU" sz="3300" dirty="0" err="1"/>
              <a:t>наслідки</a:t>
            </a:r>
            <a:r>
              <a:rPr lang="ru-RU" sz="3300" dirty="0"/>
              <a:t> за </a:t>
            </a:r>
            <a:r>
              <a:rPr lang="ru-RU" sz="3300" dirty="0" err="1"/>
              <a:t>порушення</a:t>
            </a:r>
            <a:r>
              <a:rPr lang="ru-RU" sz="3300" dirty="0"/>
              <a:t> </a:t>
            </a:r>
            <a:r>
              <a:rPr lang="ru-RU" sz="3300" dirty="0" err="1"/>
              <a:t>вимог</a:t>
            </a:r>
            <a:r>
              <a:rPr lang="ru-RU" sz="3300" dirty="0"/>
              <a:t> </a:t>
            </a:r>
            <a:r>
              <a:rPr lang="ru-RU" sz="3300" dirty="0" err="1"/>
              <a:t>законодавства</a:t>
            </a:r>
            <a:r>
              <a:rPr lang="ru-RU" sz="3300" dirty="0"/>
              <a:t>. </a:t>
            </a:r>
            <a:r>
              <a:rPr lang="ru-RU" sz="3300" dirty="0" err="1"/>
              <a:t>Також</a:t>
            </a:r>
            <a:r>
              <a:rPr lang="ru-RU" sz="3300" dirty="0"/>
              <a:t> </a:t>
            </a:r>
            <a:r>
              <a:rPr lang="ru-RU" sz="3300" dirty="0" err="1"/>
              <a:t>необхідно</a:t>
            </a:r>
            <a:r>
              <a:rPr lang="ru-RU" sz="3300" dirty="0"/>
              <a:t> </a:t>
            </a:r>
            <a:r>
              <a:rPr lang="ru-RU" sz="3300" dirty="0" err="1"/>
              <a:t>пам’ятати</a:t>
            </a:r>
            <a:r>
              <a:rPr lang="ru-RU" sz="3300" dirty="0"/>
              <a:t> про заходи </a:t>
            </a:r>
            <a:r>
              <a:rPr lang="ru-RU" sz="3300" dirty="0" err="1"/>
              <a:t>врегулювання</a:t>
            </a:r>
            <a:r>
              <a:rPr lang="ru-RU" sz="3300" dirty="0"/>
              <a:t> </a:t>
            </a:r>
            <a:r>
              <a:rPr lang="ru-RU" sz="3300" dirty="0" err="1"/>
              <a:t>конфлікту</a:t>
            </a:r>
            <a:r>
              <a:rPr lang="ru-RU" sz="3300" dirty="0"/>
              <a:t> </a:t>
            </a:r>
            <a:r>
              <a:rPr lang="ru-RU" sz="3300" dirty="0" err="1"/>
              <a:t>інтересів</a:t>
            </a:r>
            <a:r>
              <a:rPr lang="ru-RU" sz="3300" dirty="0"/>
              <a:t>. </a:t>
            </a:r>
            <a:r>
              <a:rPr lang="ru-RU" sz="3300" dirty="0" err="1"/>
              <a:t>Зокрема</a:t>
            </a:r>
            <a:r>
              <a:rPr lang="ru-RU" sz="3300" dirty="0"/>
              <a:t> </a:t>
            </a:r>
            <a:r>
              <a:rPr lang="ru-RU" sz="3300" dirty="0" err="1"/>
              <a:t>обов’язок</a:t>
            </a:r>
            <a:r>
              <a:rPr lang="ru-RU" sz="3300" dirty="0"/>
              <a:t> </a:t>
            </a:r>
            <a:r>
              <a:rPr lang="ru-RU" sz="3300" dirty="0" err="1"/>
              <a:t>інформувати</a:t>
            </a:r>
            <a:r>
              <a:rPr lang="ru-RU" sz="3300" dirty="0"/>
              <a:t> </a:t>
            </a:r>
            <a:r>
              <a:rPr lang="ru-RU" sz="3300" dirty="0" err="1"/>
              <a:t>керівника</a:t>
            </a:r>
            <a:r>
              <a:rPr lang="ru-RU" sz="3300" dirty="0"/>
              <a:t> про </a:t>
            </a:r>
            <a:r>
              <a:rPr lang="ru-RU" sz="3300" dirty="0" err="1"/>
              <a:t>конфлікт</a:t>
            </a:r>
            <a:r>
              <a:rPr lang="ru-RU" sz="3300" dirty="0"/>
              <a:t> </a:t>
            </a:r>
            <a:r>
              <a:rPr lang="ru-RU" sz="3300" dirty="0" err="1"/>
              <a:t>інтересів</a:t>
            </a:r>
            <a:r>
              <a:rPr lang="ru-RU" sz="3300" dirty="0"/>
              <a:t>, не </a:t>
            </a:r>
            <a:r>
              <a:rPr lang="ru-RU" sz="3300" dirty="0" err="1"/>
              <a:t>ухвалювати</a:t>
            </a:r>
            <a:r>
              <a:rPr lang="ru-RU" sz="3300" dirty="0"/>
              <a:t> </a:t>
            </a:r>
            <a:r>
              <a:rPr lang="ru-RU" sz="3300" dirty="0" err="1"/>
              <a:t>рішення</a:t>
            </a:r>
            <a:r>
              <a:rPr lang="ru-RU" sz="3300" dirty="0"/>
              <a:t> </a:t>
            </a:r>
            <a:r>
              <a:rPr lang="ru-RU" sz="3300" dirty="0" err="1"/>
              <a:t>чи</a:t>
            </a:r>
            <a:r>
              <a:rPr lang="ru-RU" sz="3300" dirty="0"/>
              <a:t> не </a:t>
            </a:r>
            <a:r>
              <a:rPr lang="ru-RU" sz="3300" dirty="0" err="1"/>
              <a:t>вчиняти</a:t>
            </a:r>
            <a:r>
              <a:rPr lang="ru-RU" sz="3300" dirty="0"/>
              <a:t> </a:t>
            </a:r>
            <a:r>
              <a:rPr lang="ru-RU" sz="3300" dirty="0" err="1"/>
              <a:t>дії</a:t>
            </a:r>
            <a:r>
              <a:rPr lang="ru-RU" sz="3300" dirty="0"/>
              <a:t> в </a:t>
            </a:r>
            <a:r>
              <a:rPr lang="ru-RU" sz="3300" dirty="0" err="1"/>
              <a:t>умовах</a:t>
            </a:r>
            <a:r>
              <a:rPr lang="ru-RU" sz="3300" dirty="0"/>
              <a:t> </a:t>
            </a:r>
            <a:r>
              <a:rPr lang="ru-RU" sz="3300" dirty="0" err="1"/>
              <a:t>конфлікту</a:t>
            </a:r>
            <a:r>
              <a:rPr lang="ru-RU" sz="3300" dirty="0"/>
              <a:t> </a:t>
            </a:r>
            <a:r>
              <a:rPr lang="ru-RU" sz="3300" dirty="0" err="1"/>
              <a:t>інтересів</a:t>
            </a:r>
            <a:r>
              <a:rPr lang="ru-RU" sz="3300" dirty="0"/>
              <a:t> </a:t>
            </a:r>
            <a:r>
              <a:rPr lang="ru-RU" sz="3300" dirty="0" err="1"/>
              <a:t>тощо</a:t>
            </a:r>
            <a:r>
              <a:rPr lang="ru-RU" sz="3300" dirty="0" smtClean="0"/>
              <a:t>.</a:t>
            </a:r>
          </a:p>
          <a:p>
            <a:pPr marL="0" lv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817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ДОБРОЧЕСНІСТЬ ДЕРЖСЛУЖБОВЦІВ як </a:t>
            </a:r>
            <a:r>
              <a:rPr lang="ru-RU" dirty="0" err="1"/>
              <a:t>інструмент</a:t>
            </a:r>
            <a:r>
              <a:rPr lang="ru-RU" dirty="0"/>
              <a:t> </a:t>
            </a:r>
            <a:r>
              <a:rPr lang="ru-RU" dirty="0" err="1"/>
              <a:t>запобігання</a:t>
            </a:r>
            <a:r>
              <a:rPr lang="ru-RU" dirty="0"/>
              <a:t> </a:t>
            </a:r>
            <a:r>
              <a:rPr lang="ru-RU" dirty="0" err="1"/>
              <a:t>корупці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568952" cy="504056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dirty="0" smtClean="0"/>
              <a:t>3. За</a:t>
            </a:r>
            <a:r>
              <a:rPr lang="ru-RU" dirty="0"/>
              <a:t> </a:t>
            </a:r>
            <a:r>
              <a:rPr lang="ru-RU" dirty="0">
                <a:hlinkClick r:id="rId2"/>
              </a:rPr>
              <a:t>Законом</a:t>
            </a:r>
            <a:r>
              <a:rPr lang="ru-RU" dirty="0"/>
              <a:t> «Про </a:t>
            </a:r>
            <a:r>
              <a:rPr lang="ru-RU" dirty="0" err="1"/>
              <a:t>запобігання</a:t>
            </a:r>
            <a:r>
              <a:rPr lang="ru-RU" dirty="0"/>
              <a:t> </a:t>
            </a:r>
            <a:r>
              <a:rPr lang="ru-RU" dirty="0" err="1"/>
              <a:t>корупції</a:t>
            </a:r>
            <a:r>
              <a:rPr lang="ru-RU" dirty="0"/>
              <a:t>» </a:t>
            </a:r>
            <a:r>
              <a:rPr lang="ru-RU" dirty="0" err="1"/>
              <a:t>керівникам</a:t>
            </a:r>
            <a:r>
              <a:rPr lang="ru-RU" dirty="0"/>
              <a:t> </a:t>
            </a:r>
            <a:r>
              <a:rPr lang="ru-RU" dirty="0" err="1"/>
              <a:t>установ</a:t>
            </a:r>
            <a:r>
              <a:rPr lang="ru-RU" dirty="0"/>
              <a:t> </a:t>
            </a:r>
            <a:r>
              <a:rPr lang="ru-RU" b="1" dirty="0" err="1"/>
              <a:t>забороняється</a:t>
            </a:r>
            <a:r>
              <a:rPr lang="ru-RU" b="1" dirty="0"/>
              <a:t> </a:t>
            </a:r>
            <a:r>
              <a:rPr lang="ru-RU" b="1" dirty="0" err="1"/>
              <a:t>отримувати</a:t>
            </a:r>
            <a:r>
              <a:rPr lang="ru-RU" b="1" dirty="0"/>
              <a:t> </a:t>
            </a:r>
            <a:r>
              <a:rPr lang="ru-RU" b="1" dirty="0" err="1"/>
              <a:t>подарунки</a:t>
            </a:r>
            <a:r>
              <a:rPr lang="ru-RU" dirty="0"/>
              <a:t> 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своїх</a:t>
            </a:r>
            <a:r>
              <a:rPr lang="ru-RU" dirty="0"/>
              <a:t> </a:t>
            </a:r>
            <a:r>
              <a:rPr lang="ru-RU" dirty="0" err="1"/>
              <a:t>підлеглих</a:t>
            </a:r>
            <a:r>
              <a:rPr lang="ru-RU" dirty="0"/>
              <a:t>, а депутатам, головам </a:t>
            </a:r>
            <a:r>
              <a:rPr lang="ru-RU" dirty="0" err="1"/>
              <a:t>міст</a:t>
            </a:r>
            <a:r>
              <a:rPr lang="ru-RU" dirty="0"/>
              <a:t>, </a:t>
            </a:r>
            <a:r>
              <a:rPr lang="ru-RU" dirty="0" err="1"/>
              <a:t>сіл</a:t>
            </a:r>
            <a:r>
              <a:rPr lang="ru-RU" dirty="0"/>
              <a:t> та селищ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своїх</a:t>
            </a:r>
            <a:r>
              <a:rPr lang="ru-RU" dirty="0"/>
              <a:t> </a:t>
            </a:r>
            <a:r>
              <a:rPr lang="ru-RU" dirty="0" err="1"/>
              <a:t>обов’язків</a:t>
            </a:r>
            <a:r>
              <a:rPr lang="ru-RU" dirty="0"/>
              <a:t> —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виборців</a:t>
            </a:r>
            <a:r>
              <a:rPr lang="ru-RU" dirty="0" smtClean="0"/>
              <a:t>.</a:t>
            </a:r>
          </a:p>
          <a:p>
            <a:pPr marL="0" lvl="0" indent="0">
              <a:buNone/>
            </a:pPr>
            <a:endParaRPr lang="ru-RU" dirty="0"/>
          </a:p>
          <a:p>
            <a:pPr marL="0" lvl="0" indent="0">
              <a:buNone/>
            </a:pPr>
            <a:r>
              <a:rPr lang="ru-RU" dirty="0" smtClean="0"/>
              <a:t>4. </a:t>
            </a:r>
            <a:r>
              <a:rPr lang="ru-RU" dirty="0" err="1" smtClean="0"/>
              <a:t>Існують</a:t>
            </a:r>
            <a:r>
              <a:rPr lang="ru-RU" dirty="0" smtClean="0"/>
              <a:t> </a:t>
            </a:r>
            <a:r>
              <a:rPr lang="ru-RU" dirty="0" err="1"/>
              <a:t>чітко</a:t>
            </a:r>
            <a:r>
              <a:rPr lang="ru-RU" dirty="0"/>
              <a:t> </a:t>
            </a:r>
            <a:r>
              <a:rPr lang="ru-RU" dirty="0" err="1"/>
              <a:t>визначені</a:t>
            </a:r>
            <a:r>
              <a:rPr lang="ru-RU" dirty="0"/>
              <a:t> </a:t>
            </a:r>
            <a:r>
              <a:rPr lang="ru-RU" b="1" dirty="0" err="1">
                <a:hlinkClick r:id="rId3"/>
              </a:rPr>
              <a:t>обмеження</a:t>
            </a:r>
            <a:r>
              <a:rPr lang="ru-RU" b="1" dirty="0"/>
              <a:t> </a:t>
            </a:r>
            <a:r>
              <a:rPr lang="ru-RU" b="1" dirty="0" err="1"/>
              <a:t>щодо</a:t>
            </a:r>
            <a:r>
              <a:rPr lang="ru-RU" b="1" dirty="0"/>
              <a:t> </a:t>
            </a:r>
            <a:r>
              <a:rPr lang="ru-RU" b="1" dirty="0" err="1"/>
              <a:t>суміщення</a:t>
            </a:r>
            <a:r>
              <a:rPr lang="ru-RU" b="1" dirty="0"/>
              <a:t> та </a:t>
            </a:r>
            <a:r>
              <a:rPr lang="ru-RU" b="1" dirty="0" err="1"/>
              <a:t>сумісництва</a:t>
            </a:r>
            <a:r>
              <a:rPr lang="ru-RU" dirty="0"/>
              <a:t> з </a:t>
            </a:r>
            <a:r>
              <a:rPr lang="ru-RU" dirty="0" err="1"/>
              <a:t>іншими</a:t>
            </a:r>
            <a:r>
              <a:rPr lang="ru-RU" dirty="0"/>
              <a:t> видами </a:t>
            </a:r>
            <a:r>
              <a:rPr lang="ru-RU" dirty="0" err="1"/>
              <a:t>діяльності</a:t>
            </a:r>
            <a:r>
              <a:rPr lang="ru-RU" dirty="0"/>
              <a:t>. Вони </a:t>
            </a:r>
            <a:r>
              <a:rPr lang="ru-RU" dirty="0" err="1"/>
              <a:t>передбачені</a:t>
            </a:r>
            <a:r>
              <a:rPr lang="ru-RU" dirty="0"/>
              <a:t> </a:t>
            </a:r>
            <a:r>
              <a:rPr lang="ru-RU" dirty="0" err="1"/>
              <a:t>статтею</a:t>
            </a:r>
            <a:r>
              <a:rPr lang="ru-RU" dirty="0"/>
              <a:t> 25 Закону «Про </a:t>
            </a:r>
            <a:r>
              <a:rPr lang="ru-RU" dirty="0" err="1"/>
              <a:t>запобігання</a:t>
            </a:r>
            <a:r>
              <a:rPr lang="ru-RU" dirty="0"/>
              <a:t> </a:t>
            </a:r>
            <a:r>
              <a:rPr lang="ru-RU" dirty="0" err="1"/>
              <a:t>корупції</a:t>
            </a:r>
            <a:r>
              <a:rPr lang="ru-RU" dirty="0"/>
              <a:t>». Так, </a:t>
            </a:r>
            <a:r>
              <a:rPr lang="ru-RU" dirty="0" err="1"/>
              <a:t>публічним</a:t>
            </a:r>
            <a:r>
              <a:rPr lang="ru-RU" dirty="0"/>
              <a:t> </a:t>
            </a:r>
            <a:r>
              <a:rPr lang="ru-RU" dirty="0" err="1"/>
              <a:t>службовцям</a:t>
            </a:r>
            <a:r>
              <a:rPr lang="ru-RU" dirty="0"/>
              <a:t> </a:t>
            </a:r>
            <a:r>
              <a:rPr lang="ru-RU" dirty="0" err="1"/>
              <a:t>забороняється</a:t>
            </a:r>
            <a:r>
              <a:rPr lang="ru-RU" dirty="0"/>
              <a:t> </a:t>
            </a:r>
            <a:r>
              <a:rPr lang="ru-RU" dirty="0" err="1"/>
              <a:t>займатися</a:t>
            </a:r>
            <a:r>
              <a:rPr lang="ru-RU" dirty="0"/>
              <a:t> </a:t>
            </a:r>
            <a:r>
              <a:rPr lang="ru-RU" dirty="0" err="1"/>
              <a:t>іншою</a:t>
            </a:r>
            <a:r>
              <a:rPr lang="ru-RU" dirty="0"/>
              <a:t> </a:t>
            </a:r>
            <a:r>
              <a:rPr lang="ru-RU" dirty="0" err="1"/>
              <a:t>оплачуваною</a:t>
            </a:r>
            <a:r>
              <a:rPr lang="ru-RU" dirty="0"/>
              <a:t> (</a:t>
            </a:r>
            <a:r>
              <a:rPr lang="ru-RU" dirty="0" err="1"/>
              <a:t>крім</a:t>
            </a:r>
            <a:r>
              <a:rPr lang="ru-RU" dirty="0"/>
              <a:t> </a:t>
            </a:r>
            <a:r>
              <a:rPr lang="ru-RU" dirty="0" err="1"/>
              <a:t>викладацької</a:t>
            </a:r>
            <a:r>
              <a:rPr lang="ru-RU" dirty="0"/>
              <a:t>, </a:t>
            </a:r>
            <a:r>
              <a:rPr lang="ru-RU" dirty="0" err="1"/>
              <a:t>наукової</a:t>
            </a:r>
            <a:r>
              <a:rPr lang="ru-RU" dirty="0"/>
              <a:t> і </a:t>
            </a:r>
            <a:r>
              <a:rPr lang="ru-RU" dirty="0" err="1"/>
              <a:t>творчої</a:t>
            </a:r>
            <a:r>
              <a:rPr lang="ru-RU" dirty="0"/>
              <a:t> </a:t>
            </a:r>
            <a:r>
              <a:rPr lang="ru-RU" dirty="0" err="1"/>
              <a:t>діяльності</a:t>
            </a:r>
            <a:r>
              <a:rPr lang="ru-RU" dirty="0"/>
              <a:t>, </a:t>
            </a:r>
            <a:r>
              <a:rPr lang="ru-RU" dirty="0" err="1"/>
              <a:t>медичної</a:t>
            </a:r>
            <a:r>
              <a:rPr lang="ru-RU" dirty="0"/>
              <a:t> практики, </a:t>
            </a:r>
            <a:r>
              <a:rPr lang="ru-RU" dirty="0" err="1"/>
              <a:t>інструкторської</a:t>
            </a:r>
            <a:r>
              <a:rPr lang="ru-RU" dirty="0"/>
              <a:t> та </a:t>
            </a:r>
            <a:r>
              <a:rPr lang="ru-RU" dirty="0" err="1"/>
              <a:t>суддівської</a:t>
            </a:r>
            <a:r>
              <a:rPr lang="ru-RU" dirty="0"/>
              <a:t> практики </a:t>
            </a:r>
            <a:r>
              <a:rPr lang="ru-RU" dirty="0" err="1"/>
              <a:t>зі</a:t>
            </a:r>
            <a:r>
              <a:rPr lang="ru-RU" dirty="0"/>
              <a:t> спорту)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підприємницькою</a:t>
            </a:r>
            <a:r>
              <a:rPr lang="ru-RU" dirty="0"/>
              <a:t> </a:t>
            </a:r>
            <a:r>
              <a:rPr lang="ru-RU" dirty="0" err="1"/>
              <a:t>діяльністю</a:t>
            </a:r>
            <a:r>
              <a:rPr lang="ru-RU" dirty="0"/>
              <a:t>, </a:t>
            </a:r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інше</a:t>
            </a:r>
            <a:r>
              <a:rPr lang="ru-RU" dirty="0"/>
              <a:t> не </a:t>
            </a:r>
            <a:r>
              <a:rPr lang="ru-RU" dirty="0" err="1"/>
              <a:t>передбачено</a:t>
            </a:r>
            <a:r>
              <a:rPr lang="ru-RU" dirty="0"/>
              <a:t> </a:t>
            </a:r>
            <a:r>
              <a:rPr lang="ru-RU" dirty="0" err="1"/>
              <a:t>Конституцією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законами </a:t>
            </a:r>
            <a:r>
              <a:rPr lang="ru-RU" dirty="0" err="1"/>
              <a:t>України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6997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ДОБРОЧЕСНІСТЬ</a:t>
            </a:r>
            <a:endParaRPr lang="ru-RU" dirty="0"/>
          </a:p>
        </p:txBody>
      </p:sp>
      <p:pic>
        <p:nvPicPr>
          <p:cNvPr id="4" name="object 5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2143125" cy="21431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71800" y="1628800"/>
            <a:ext cx="59766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100" dirty="0" err="1" smtClean="0">
                <a:latin typeface="+mj-lt"/>
              </a:rPr>
              <a:t>Частиною</a:t>
            </a:r>
            <a:r>
              <a:rPr lang="ru-RU" sz="2400" kern="100" dirty="0" smtClean="0">
                <a:latin typeface="+mj-lt"/>
              </a:rPr>
              <a:t> правового статусу державного  </a:t>
            </a:r>
            <a:r>
              <a:rPr lang="ru-RU" sz="2400" kern="100" dirty="0" err="1" smtClean="0">
                <a:latin typeface="+mj-lt"/>
              </a:rPr>
              <a:t>службовця</a:t>
            </a:r>
            <a:r>
              <a:rPr lang="ru-RU" sz="2400" kern="100" dirty="0" smtClean="0">
                <a:latin typeface="+mj-lt"/>
              </a:rPr>
              <a:t> є </a:t>
            </a:r>
            <a:r>
              <a:rPr lang="ru-RU" sz="2400" kern="100" dirty="0" err="1" smtClean="0">
                <a:latin typeface="+mj-lt"/>
              </a:rPr>
              <a:t>зобов’язання</a:t>
            </a:r>
            <a:r>
              <a:rPr lang="ru-RU" sz="2400" kern="100" dirty="0" smtClean="0">
                <a:latin typeface="+mj-lt"/>
              </a:rPr>
              <a:t> </a:t>
            </a:r>
            <a:r>
              <a:rPr lang="ru-RU" sz="2400" kern="100" dirty="0" err="1" smtClean="0">
                <a:latin typeface="+mj-lt"/>
              </a:rPr>
              <a:t>дотримуватися</a:t>
            </a:r>
            <a:r>
              <a:rPr lang="ru-RU" sz="2400" kern="100" dirty="0" smtClean="0">
                <a:latin typeface="+mj-lt"/>
              </a:rPr>
              <a:t> </a:t>
            </a:r>
            <a:r>
              <a:rPr lang="ru-RU" sz="2400" kern="100" dirty="0" err="1" smtClean="0">
                <a:latin typeface="+mj-lt"/>
              </a:rPr>
              <a:t>принципів</a:t>
            </a:r>
            <a:r>
              <a:rPr lang="ru-RU" sz="2400" kern="100" dirty="0" smtClean="0">
                <a:latin typeface="+mj-lt"/>
              </a:rPr>
              <a:t>  </a:t>
            </a:r>
            <a:r>
              <a:rPr lang="ru-RU" sz="2400" kern="100" dirty="0" err="1" smtClean="0">
                <a:latin typeface="+mj-lt"/>
              </a:rPr>
              <a:t>державної</a:t>
            </a:r>
            <a:r>
              <a:rPr lang="ru-RU" sz="2400" kern="100" dirty="0" smtClean="0">
                <a:latin typeface="+mj-lt"/>
              </a:rPr>
              <a:t> </a:t>
            </a:r>
            <a:r>
              <a:rPr lang="ru-RU" sz="2400" kern="100" dirty="0" err="1" smtClean="0">
                <a:latin typeface="+mj-lt"/>
              </a:rPr>
              <a:t>служби</a:t>
            </a:r>
            <a:r>
              <a:rPr lang="ru-RU" sz="2400" kern="100" dirty="0" smtClean="0">
                <a:latin typeface="+mj-lt"/>
              </a:rPr>
              <a:t> та правил </a:t>
            </a:r>
            <a:r>
              <a:rPr lang="ru-RU" sz="2400" kern="100" dirty="0" err="1" smtClean="0">
                <a:latin typeface="+mj-lt"/>
              </a:rPr>
              <a:t>етичної</a:t>
            </a:r>
            <a:r>
              <a:rPr lang="ru-RU" sz="2400" kern="100" dirty="0" smtClean="0">
                <a:latin typeface="+mj-lt"/>
              </a:rPr>
              <a:t> </a:t>
            </a:r>
            <a:r>
              <a:rPr lang="ru-RU" sz="2400" kern="100" dirty="0" err="1" smtClean="0">
                <a:latin typeface="+mj-lt"/>
              </a:rPr>
              <a:t>поведінки</a:t>
            </a:r>
            <a:r>
              <a:rPr lang="ru-RU" sz="2400" kern="100" dirty="0" smtClean="0">
                <a:latin typeface="+mj-lt"/>
              </a:rPr>
              <a:t>.</a:t>
            </a:r>
            <a:endParaRPr lang="ru-RU" sz="2400" kern="100" dirty="0"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717031"/>
            <a:ext cx="8712968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lvl="0" indent="358140" algn="just">
              <a:lnSpc>
                <a:spcPct val="120000"/>
              </a:lnSpc>
              <a:spcBef>
                <a:spcPts val="100"/>
              </a:spcBef>
            </a:pPr>
            <a:r>
              <a:rPr lang="ru-RU" sz="2400" kern="100" dirty="0">
                <a:latin typeface="Microsoft Sans Serif"/>
                <a:cs typeface="Microsoft Sans Serif"/>
              </a:rPr>
              <a:t>Одним    </a:t>
            </a:r>
            <a:r>
              <a:rPr lang="ru-RU" sz="2400" kern="100" dirty="0" err="1">
                <a:latin typeface="Microsoft Sans Serif"/>
                <a:cs typeface="Microsoft Sans Serif"/>
              </a:rPr>
              <a:t>із</a:t>
            </a:r>
            <a:r>
              <a:rPr lang="ru-RU" sz="2400" kern="100" dirty="0">
                <a:latin typeface="Microsoft Sans Serif"/>
                <a:cs typeface="Microsoft Sans Serif"/>
              </a:rPr>
              <a:t>   </a:t>
            </a:r>
            <a:r>
              <a:rPr lang="ru-RU" sz="2400" kern="100" dirty="0" err="1">
                <a:latin typeface="Microsoft Sans Serif"/>
                <a:cs typeface="Microsoft Sans Serif"/>
              </a:rPr>
              <a:t>компонентів</a:t>
            </a:r>
            <a:r>
              <a:rPr lang="ru-RU" sz="2400" kern="100" dirty="0">
                <a:latin typeface="Microsoft Sans Serif"/>
                <a:cs typeface="Microsoft Sans Serif"/>
              </a:rPr>
              <a:t>   </a:t>
            </a:r>
            <a:r>
              <a:rPr lang="ru-RU" sz="2400" kern="100" dirty="0" err="1">
                <a:latin typeface="Microsoft Sans Serif"/>
                <a:cs typeface="Microsoft Sans Serif"/>
              </a:rPr>
              <a:t>проходження</a:t>
            </a:r>
            <a:r>
              <a:rPr lang="ru-RU" sz="2400" kern="100" dirty="0">
                <a:latin typeface="Microsoft Sans Serif"/>
                <a:cs typeface="Microsoft Sans Serif"/>
              </a:rPr>
              <a:t>   </a:t>
            </a:r>
            <a:r>
              <a:rPr lang="ru-RU" sz="2400" kern="100" dirty="0" err="1">
                <a:latin typeface="Microsoft Sans Serif"/>
                <a:cs typeface="Microsoft Sans Serif"/>
              </a:rPr>
              <a:t>державної</a:t>
            </a:r>
            <a:r>
              <a:rPr lang="ru-RU" sz="2400" kern="100" dirty="0">
                <a:latin typeface="Microsoft Sans Serif"/>
                <a:cs typeface="Microsoft Sans Serif"/>
              </a:rPr>
              <a:t>   </a:t>
            </a:r>
            <a:r>
              <a:rPr lang="ru-RU" sz="2400" kern="100" dirty="0" err="1">
                <a:latin typeface="Microsoft Sans Serif"/>
                <a:cs typeface="Microsoft Sans Serif"/>
              </a:rPr>
              <a:t>служби</a:t>
            </a:r>
            <a:r>
              <a:rPr lang="ru-RU" sz="2400" kern="100" dirty="0">
                <a:latin typeface="Microsoft Sans Serif"/>
                <a:cs typeface="Microsoft Sans Serif"/>
              </a:rPr>
              <a:t>  є </a:t>
            </a:r>
            <a:r>
              <a:rPr lang="ru-RU" sz="2400" b="1" kern="100" dirty="0" err="1">
                <a:latin typeface="Arial"/>
                <a:cs typeface="Arial"/>
              </a:rPr>
              <a:t>доброчесність</a:t>
            </a:r>
            <a:r>
              <a:rPr lang="ru-RU" sz="2400" b="1" kern="100" dirty="0">
                <a:latin typeface="Arial"/>
                <a:cs typeface="Arial"/>
              </a:rPr>
              <a:t>. </a:t>
            </a:r>
            <a:r>
              <a:rPr lang="ru-RU" sz="2400" kern="100" dirty="0" err="1">
                <a:latin typeface="Microsoft Sans Serif"/>
                <a:cs typeface="Microsoft Sans Serif"/>
              </a:rPr>
              <a:t>Відповідно</a:t>
            </a:r>
            <a:r>
              <a:rPr lang="ru-RU" sz="2400" kern="100" dirty="0">
                <a:latin typeface="Microsoft Sans Serif"/>
                <a:cs typeface="Microsoft Sans Serif"/>
              </a:rPr>
              <a:t> до Закону </a:t>
            </a:r>
            <a:r>
              <a:rPr lang="ru-RU" sz="2400" kern="100" dirty="0" err="1">
                <a:latin typeface="Microsoft Sans Serif"/>
                <a:cs typeface="Microsoft Sans Serif"/>
              </a:rPr>
              <a:t>України</a:t>
            </a:r>
            <a:r>
              <a:rPr lang="ru-RU" sz="2400" kern="100" dirty="0">
                <a:latin typeface="Microsoft Sans Serif"/>
                <a:cs typeface="Microsoft Sans Serif"/>
              </a:rPr>
              <a:t> «Про </a:t>
            </a:r>
            <a:r>
              <a:rPr lang="ru-RU" sz="2400" kern="100" dirty="0" err="1">
                <a:latin typeface="Microsoft Sans Serif"/>
                <a:cs typeface="Microsoft Sans Serif"/>
              </a:rPr>
              <a:t>державну</a:t>
            </a:r>
            <a:r>
              <a:rPr lang="ru-RU" sz="2400" kern="100" dirty="0">
                <a:latin typeface="Microsoft Sans Serif"/>
                <a:cs typeface="Microsoft Sans Serif"/>
              </a:rPr>
              <a:t>  службу», </a:t>
            </a:r>
            <a:r>
              <a:rPr lang="ru-RU" sz="2400" b="1" kern="100" dirty="0" err="1">
                <a:latin typeface="Arial"/>
                <a:cs typeface="Arial"/>
              </a:rPr>
              <a:t>доброчесність</a:t>
            </a:r>
            <a:r>
              <a:rPr lang="ru-RU" sz="2400" b="1" kern="100" dirty="0">
                <a:latin typeface="Arial"/>
                <a:cs typeface="Arial"/>
              </a:rPr>
              <a:t> </a:t>
            </a:r>
            <a:r>
              <a:rPr lang="ru-RU" sz="2400" kern="100" dirty="0" err="1">
                <a:latin typeface="Microsoft Sans Serif"/>
                <a:cs typeface="Microsoft Sans Serif"/>
              </a:rPr>
              <a:t>визначається</a:t>
            </a:r>
            <a:r>
              <a:rPr lang="ru-RU" sz="2400" kern="100" dirty="0">
                <a:latin typeface="Microsoft Sans Serif"/>
                <a:cs typeface="Microsoft Sans Serif"/>
              </a:rPr>
              <a:t> як </a:t>
            </a:r>
            <a:r>
              <a:rPr lang="ru-RU" sz="2400" kern="100" dirty="0" err="1">
                <a:latin typeface="Microsoft Sans Serif"/>
                <a:cs typeface="Microsoft Sans Serif"/>
              </a:rPr>
              <a:t>спрямованість</a:t>
            </a:r>
            <a:r>
              <a:rPr lang="ru-RU" sz="2400" kern="100" dirty="0">
                <a:latin typeface="Microsoft Sans Serif"/>
                <a:cs typeface="Microsoft Sans Serif"/>
              </a:rPr>
              <a:t> </a:t>
            </a:r>
            <a:r>
              <a:rPr lang="ru-RU" sz="2400" kern="100" dirty="0" err="1">
                <a:latin typeface="Microsoft Sans Serif"/>
                <a:cs typeface="Microsoft Sans Serif"/>
              </a:rPr>
              <a:t>дій</a:t>
            </a:r>
            <a:r>
              <a:rPr lang="ru-RU" sz="2400" kern="100" dirty="0">
                <a:latin typeface="Microsoft Sans Serif"/>
                <a:cs typeface="Microsoft Sans Serif"/>
              </a:rPr>
              <a:t> на  </a:t>
            </a:r>
            <a:r>
              <a:rPr lang="ru-RU" sz="2400" kern="100" dirty="0" err="1">
                <a:latin typeface="Microsoft Sans Serif"/>
                <a:cs typeface="Microsoft Sans Serif"/>
              </a:rPr>
              <a:t>захист</a:t>
            </a:r>
            <a:r>
              <a:rPr lang="ru-RU" sz="2400" kern="100" dirty="0">
                <a:latin typeface="Microsoft Sans Serif"/>
                <a:cs typeface="Microsoft Sans Serif"/>
              </a:rPr>
              <a:t> </a:t>
            </a:r>
            <a:r>
              <a:rPr lang="ru-RU" sz="2400" kern="100" dirty="0" err="1">
                <a:latin typeface="Microsoft Sans Serif"/>
                <a:cs typeface="Microsoft Sans Serif"/>
              </a:rPr>
              <a:t>публічних</a:t>
            </a:r>
            <a:r>
              <a:rPr lang="ru-RU" sz="2400" kern="100" dirty="0">
                <a:latin typeface="Microsoft Sans Serif"/>
                <a:cs typeface="Microsoft Sans Serif"/>
              </a:rPr>
              <a:t> </a:t>
            </a:r>
            <a:r>
              <a:rPr lang="ru-RU" sz="2400" kern="100" dirty="0" err="1">
                <a:latin typeface="Microsoft Sans Serif"/>
                <a:cs typeface="Microsoft Sans Serif"/>
              </a:rPr>
              <a:t>інтересів</a:t>
            </a:r>
            <a:r>
              <a:rPr lang="ru-RU" sz="2400" kern="100" dirty="0">
                <a:latin typeface="Microsoft Sans Serif"/>
                <a:cs typeface="Microsoft Sans Serif"/>
              </a:rPr>
              <a:t> та </a:t>
            </a:r>
            <a:r>
              <a:rPr lang="ru-RU" sz="2400" kern="100" dirty="0" err="1">
                <a:latin typeface="Microsoft Sans Serif"/>
                <a:cs typeface="Microsoft Sans Serif"/>
              </a:rPr>
              <a:t>відмова</a:t>
            </a:r>
            <a:r>
              <a:rPr lang="ru-RU" sz="2400" kern="100" dirty="0">
                <a:latin typeface="Microsoft Sans Serif"/>
                <a:cs typeface="Microsoft Sans Serif"/>
              </a:rPr>
              <a:t> державного </a:t>
            </a:r>
            <a:r>
              <a:rPr lang="ru-RU" sz="2400" kern="100" dirty="0" err="1">
                <a:latin typeface="Microsoft Sans Serif"/>
                <a:cs typeface="Microsoft Sans Serif"/>
              </a:rPr>
              <a:t>службовця</a:t>
            </a:r>
            <a:r>
              <a:rPr lang="ru-RU" sz="2400" kern="100" dirty="0">
                <a:latin typeface="Microsoft Sans Serif"/>
                <a:cs typeface="Microsoft Sans Serif"/>
              </a:rPr>
              <a:t> </a:t>
            </a:r>
            <a:r>
              <a:rPr lang="ru-RU" sz="2400" kern="100" dirty="0" err="1">
                <a:latin typeface="Microsoft Sans Serif"/>
                <a:cs typeface="Microsoft Sans Serif"/>
              </a:rPr>
              <a:t>від</a:t>
            </a:r>
            <a:r>
              <a:rPr lang="ru-RU" sz="2400" kern="100" dirty="0">
                <a:latin typeface="Microsoft Sans Serif"/>
                <a:cs typeface="Microsoft Sans Serif"/>
              </a:rPr>
              <a:t>  </a:t>
            </a:r>
            <a:r>
              <a:rPr lang="ru-RU" sz="2400" kern="100" dirty="0" err="1">
                <a:latin typeface="Microsoft Sans Serif"/>
                <a:cs typeface="Microsoft Sans Serif"/>
              </a:rPr>
              <a:t>превалювання</a:t>
            </a:r>
            <a:r>
              <a:rPr lang="ru-RU" sz="2400" kern="100" dirty="0">
                <a:latin typeface="Microsoft Sans Serif"/>
                <a:cs typeface="Microsoft Sans Serif"/>
              </a:rPr>
              <a:t> приватного </a:t>
            </a:r>
            <a:r>
              <a:rPr lang="ru-RU" sz="2400" kern="100" dirty="0" err="1">
                <a:latin typeface="Microsoft Sans Serif"/>
                <a:cs typeface="Microsoft Sans Serif"/>
              </a:rPr>
              <a:t>інтересу</a:t>
            </a:r>
            <a:r>
              <a:rPr lang="ru-RU" sz="2400" kern="100" dirty="0">
                <a:latin typeface="Microsoft Sans Serif"/>
                <a:cs typeface="Microsoft Sans Serif"/>
              </a:rPr>
              <a:t> </a:t>
            </a:r>
            <a:r>
              <a:rPr lang="ru-RU" sz="2400" kern="100" dirty="0" err="1">
                <a:latin typeface="Microsoft Sans Serif"/>
                <a:cs typeface="Microsoft Sans Serif"/>
              </a:rPr>
              <a:t>під</a:t>
            </a:r>
            <a:r>
              <a:rPr lang="ru-RU" sz="2400" kern="100" dirty="0">
                <a:latin typeface="Microsoft Sans Serif"/>
                <a:cs typeface="Microsoft Sans Serif"/>
              </a:rPr>
              <a:t> час </a:t>
            </a:r>
            <a:r>
              <a:rPr lang="ru-RU" sz="2400" kern="100" dirty="0" err="1">
                <a:latin typeface="Microsoft Sans Serif"/>
                <a:cs typeface="Microsoft Sans Serif"/>
              </a:rPr>
              <a:t>здійснення</a:t>
            </a:r>
            <a:r>
              <a:rPr lang="ru-RU" sz="2400" kern="100" dirty="0">
                <a:latin typeface="Microsoft Sans Serif"/>
                <a:cs typeface="Microsoft Sans Serif"/>
              </a:rPr>
              <a:t> </a:t>
            </a:r>
            <a:r>
              <a:rPr lang="ru-RU" sz="2400" kern="100" dirty="0" err="1">
                <a:latin typeface="Microsoft Sans Serif"/>
                <a:cs typeface="Microsoft Sans Serif"/>
              </a:rPr>
              <a:t>наданих</a:t>
            </a:r>
            <a:r>
              <a:rPr lang="ru-RU" sz="2400" kern="100" dirty="0">
                <a:latin typeface="Microsoft Sans Serif"/>
                <a:cs typeface="Microsoft Sans Serif"/>
              </a:rPr>
              <a:t> </a:t>
            </a:r>
            <a:r>
              <a:rPr lang="ru-RU" sz="2400" kern="100" dirty="0" err="1">
                <a:latin typeface="Microsoft Sans Serif"/>
                <a:cs typeface="Microsoft Sans Serif"/>
              </a:rPr>
              <a:t>йому</a:t>
            </a:r>
            <a:r>
              <a:rPr lang="ru-RU" sz="2400" kern="100" dirty="0">
                <a:latin typeface="Microsoft Sans Serif"/>
                <a:cs typeface="Microsoft Sans Serif"/>
              </a:rPr>
              <a:t>  </a:t>
            </a:r>
            <a:r>
              <a:rPr lang="ru-RU" sz="2400" kern="100" dirty="0" err="1">
                <a:latin typeface="Microsoft Sans Serif"/>
                <a:cs typeface="Microsoft Sans Serif"/>
              </a:rPr>
              <a:t>повноважень</a:t>
            </a:r>
            <a:r>
              <a:rPr lang="ru-RU" sz="2400" kern="100" dirty="0">
                <a:latin typeface="Microsoft Sans Serif"/>
                <a:cs typeface="Microsoft Sans Serif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3149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Принципи державної служби: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09238"/>
            <a:ext cx="7704856" cy="51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627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ДОБРОЧЕСНІСТЬ</a:t>
            </a:r>
            <a:br>
              <a:rPr lang="uk-UA" dirty="0" smtClean="0"/>
            </a:br>
            <a:r>
              <a:rPr lang="uk-UA" dirty="0" smtClean="0"/>
              <a:t>(в контексті боротьби з корупцією)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640960" cy="2299289"/>
          </a:xfrm>
        </p:spPr>
        <p:txBody>
          <a:bodyPr>
            <a:noAutofit/>
          </a:bodyPr>
          <a:lstStyle/>
          <a:p>
            <a:pPr marL="0" marR="5080" indent="0" algn="just">
              <a:lnSpc>
                <a:spcPct val="150000"/>
              </a:lnSpc>
              <a:buNone/>
            </a:pPr>
            <a:r>
              <a:rPr lang="ru-RU" sz="2000" dirty="0" err="1" smtClean="0">
                <a:latin typeface="+mj-lt"/>
                <a:cs typeface="Arial"/>
              </a:rPr>
              <a:t>це</a:t>
            </a:r>
            <a:r>
              <a:rPr lang="ru-RU" sz="2000" dirty="0" smtClean="0">
                <a:latin typeface="+mj-lt"/>
                <a:cs typeface="Arial"/>
              </a:rPr>
              <a:t> </a:t>
            </a:r>
            <a:r>
              <a:rPr lang="ru-RU" sz="2000" dirty="0" err="1">
                <a:latin typeface="+mj-lt"/>
                <a:cs typeface="Arial"/>
              </a:rPr>
              <a:t>необхідна</a:t>
            </a:r>
            <a:r>
              <a:rPr lang="ru-RU" sz="2000" dirty="0">
                <a:latin typeface="+mj-lt"/>
                <a:cs typeface="Arial"/>
              </a:rPr>
              <a:t> морально-</a:t>
            </a:r>
            <a:r>
              <a:rPr lang="ru-RU" sz="2000" dirty="0" err="1">
                <a:latin typeface="+mj-lt"/>
                <a:cs typeface="Arial"/>
              </a:rPr>
              <a:t>етична</a:t>
            </a:r>
            <a:r>
              <a:rPr lang="ru-RU" sz="2000" dirty="0">
                <a:latin typeface="+mj-lt"/>
                <a:cs typeface="Arial"/>
              </a:rPr>
              <a:t> </a:t>
            </a:r>
            <a:r>
              <a:rPr lang="ru-RU" sz="2000" dirty="0" err="1">
                <a:latin typeface="+mj-lt"/>
                <a:cs typeface="Arial"/>
              </a:rPr>
              <a:t>складова</a:t>
            </a:r>
            <a:r>
              <a:rPr lang="ru-RU" sz="2000" dirty="0">
                <a:latin typeface="+mj-lt"/>
                <a:cs typeface="Arial"/>
              </a:rPr>
              <a:t> </a:t>
            </a:r>
            <a:r>
              <a:rPr lang="ru-RU" sz="2000" dirty="0" err="1">
                <a:latin typeface="+mj-lt"/>
                <a:cs typeface="Arial"/>
              </a:rPr>
              <a:t>діяльності</a:t>
            </a:r>
            <a:r>
              <a:rPr lang="ru-RU" sz="2000" dirty="0">
                <a:latin typeface="+mj-lt"/>
                <a:cs typeface="Arial"/>
              </a:rPr>
              <a:t> державного  </a:t>
            </a:r>
            <a:r>
              <a:rPr lang="ru-RU" sz="2000" dirty="0" err="1">
                <a:latin typeface="+mj-lt"/>
                <a:cs typeface="Arial"/>
              </a:rPr>
              <a:t>службовця</a:t>
            </a:r>
            <a:r>
              <a:rPr lang="ru-RU" sz="2000" dirty="0">
                <a:latin typeface="+mj-lt"/>
                <a:cs typeface="Arial"/>
              </a:rPr>
              <a:t>, яка </a:t>
            </a:r>
            <a:r>
              <a:rPr lang="ru-RU" sz="2000" dirty="0" err="1">
                <a:latin typeface="+mj-lt"/>
                <a:cs typeface="Arial"/>
              </a:rPr>
              <a:t>визначає</a:t>
            </a:r>
            <a:r>
              <a:rPr lang="ru-RU" sz="2000" dirty="0">
                <a:latin typeface="+mj-lt"/>
                <a:cs typeface="Arial"/>
              </a:rPr>
              <a:t> межу і </a:t>
            </a:r>
            <a:r>
              <a:rPr lang="ru-RU" sz="2000" dirty="0" err="1">
                <a:latin typeface="+mj-lt"/>
                <a:cs typeface="Arial"/>
              </a:rPr>
              <a:t>спосіб</a:t>
            </a:r>
            <a:r>
              <a:rPr lang="ru-RU" sz="2000" dirty="0">
                <a:latin typeface="+mj-lt"/>
                <a:cs typeface="Arial"/>
              </a:rPr>
              <a:t> </a:t>
            </a:r>
            <a:r>
              <a:rPr lang="ru-RU" sz="2000" dirty="0" err="1">
                <a:latin typeface="+mj-lt"/>
                <a:cs typeface="Arial"/>
              </a:rPr>
              <a:t>його</a:t>
            </a:r>
            <a:r>
              <a:rPr lang="ru-RU" sz="2000" dirty="0">
                <a:latin typeface="+mj-lt"/>
                <a:cs typeface="Arial"/>
              </a:rPr>
              <a:t> </a:t>
            </a:r>
            <a:r>
              <a:rPr lang="ru-RU" sz="2000" dirty="0" err="1">
                <a:latin typeface="+mj-lt"/>
                <a:cs typeface="Arial"/>
              </a:rPr>
              <a:t>поведінки</a:t>
            </a:r>
            <a:r>
              <a:rPr lang="ru-RU" sz="2000" dirty="0">
                <a:latin typeface="+mj-lt"/>
                <a:cs typeface="Arial"/>
              </a:rPr>
              <a:t>, </a:t>
            </a:r>
            <a:r>
              <a:rPr lang="ru-RU" sz="2000" dirty="0" err="1">
                <a:latin typeface="+mj-lt"/>
                <a:cs typeface="Arial"/>
              </a:rPr>
              <a:t>що</a:t>
            </a:r>
            <a:r>
              <a:rPr lang="ru-RU" sz="2000" dirty="0">
                <a:latin typeface="+mj-lt"/>
                <a:cs typeface="Arial"/>
              </a:rPr>
              <a:t>  </a:t>
            </a:r>
            <a:r>
              <a:rPr lang="ru-RU" sz="2000" dirty="0" err="1">
                <a:latin typeface="+mj-lt"/>
                <a:cs typeface="Arial"/>
              </a:rPr>
              <a:t>базується</a:t>
            </a:r>
            <a:r>
              <a:rPr lang="ru-RU" sz="2000" dirty="0">
                <a:latin typeface="+mj-lt"/>
                <a:cs typeface="Arial"/>
              </a:rPr>
              <a:t> на принципах доброго </a:t>
            </a:r>
            <a:r>
              <a:rPr lang="ru-RU" sz="2000" dirty="0" err="1">
                <a:latin typeface="+mj-lt"/>
                <a:cs typeface="Arial"/>
              </a:rPr>
              <a:t>відношення</a:t>
            </a:r>
            <a:r>
              <a:rPr lang="ru-RU" sz="2000" dirty="0">
                <a:latin typeface="+mj-lt"/>
                <a:cs typeface="Arial"/>
              </a:rPr>
              <a:t> до </a:t>
            </a:r>
            <a:r>
              <a:rPr lang="ru-RU" sz="2000" dirty="0" err="1">
                <a:latin typeface="+mj-lt"/>
                <a:cs typeface="Arial"/>
              </a:rPr>
              <a:t>громадян</a:t>
            </a:r>
            <a:r>
              <a:rPr lang="ru-RU" sz="2000" dirty="0">
                <a:latin typeface="+mj-lt"/>
                <a:cs typeface="Arial"/>
              </a:rPr>
              <a:t> та  </a:t>
            </a:r>
            <a:r>
              <a:rPr lang="ru-RU" sz="2000" dirty="0" err="1">
                <a:latin typeface="+mj-lt"/>
                <a:cs typeface="Arial"/>
              </a:rPr>
              <a:t>чесності</a:t>
            </a:r>
            <a:r>
              <a:rPr lang="ru-RU" sz="2000" dirty="0">
                <a:latin typeface="+mj-lt"/>
                <a:cs typeface="Arial"/>
              </a:rPr>
              <a:t> у </a:t>
            </a:r>
            <a:r>
              <a:rPr lang="ru-RU" sz="2000" dirty="0" err="1">
                <a:latin typeface="+mj-lt"/>
                <a:cs typeface="Arial"/>
              </a:rPr>
              <a:t>способі</a:t>
            </a:r>
            <a:r>
              <a:rPr lang="ru-RU" sz="2000" dirty="0">
                <a:latin typeface="+mj-lt"/>
                <a:cs typeface="Arial"/>
              </a:rPr>
              <a:t> </a:t>
            </a:r>
            <a:r>
              <a:rPr lang="ru-RU" sz="2000" dirty="0" err="1">
                <a:latin typeface="+mj-lt"/>
                <a:cs typeface="Arial"/>
              </a:rPr>
              <a:t>власного</a:t>
            </a:r>
            <a:r>
              <a:rPr lang="ru-RU" sz="2000" dirty="0">
                <a:latin typeface="+mj-lt"/>
                <a:cs typeface="Arial"/>
              </a:rPr>
              <a:t> </a:t>
            </a:r>
            <a:r>
              <a:rPr lang="ru-RU" sz="2000" dirty="0" err="1">
                <a:latin typeface="+mj-lt"/>
                <a:cs typeface="Arial"/>
              </a:rPr>
              <a:t>життя</a:t>
            </a:r>
            <a:r>
              <a:rPr lang="ru-RU" sz="2000" dirty="0">
                <a:latin typeface="+mj-lt"/>
                <a:cs typeface="Arial"/>
              </a:rPr>
              <a:t>, </a:t>
            </a:r>
            <a:r>
              <a:rPr lang="ru-RU" sz="2000" dirty="0" err="1">
                <a:latin typeface="+mj-lt"/>
                <a:cs typeface="Arial"/>
              </a:rPr>
              <a:t>виконанні</a:t>
            </a:r>
            <a:r>
              <a:rPr lang="ru-RU" sz="2000" dirty="0">
                <a:latin typeface="+mj-lt"/>
                <a:cs typeface="Arial"/>
              </a:rPr>
              <a:t> </a:t>
            </a:r>
            <a:r>
              <a:rPr lang="ru-RU" sz="2000" dirty="0" err="1">
                <a:latin typeface="+mj-lt"/>
                <a:cs typeface="Arial"/>
              </a:rPr>
              <a:t>своїх</a:t>
            </a:r>
            <a:r>
              <a:rPr lang="ru-RU" sz="2000" dirty="0">
                <a:latin typeface="+mj-lt"/>
                <a:cs typeface="Arial"/>
              </a:rPr>
              <a:t> </a:t>
            </a:r>
            <a:r>
              <a:rPr lang="ru-RU" sz="2000" dirty="0" err="1">
                <a:latin typeface="+mj-lt"/>
                <a:cs typeface="Arial"/>
              </a:rPr>
              <a:t>обов’язків</a:t>
            </a:r>
            <a:r>
              <a:rPr lang="ru-RU" sz="2000" dirty="0">
                <a:latin typeface="+mj-lt"/>
                <a:cs typeface="Arial"/>
              </a:rPr>
              <a:t> та  </a:t>
            </a:r>
            <a:r>
              <a:rPr lang="ru-RU" sz="2000" dirty="0" err="1">
                <a:latin typeface="+mj-lt"/>
                <a:cs typeface="Arial"/>
              </a:rPr>
              <a:t>розпорядженні</a:t>
            </a:r>
            <a:r>
              <a:rPr lang="ru-RU" sz="2000" dirty="0">
                <a:latin typeface="+mj-lt"/>
                <a:cs typeface="Arial"/>
              </a:rPr>
              <a:t> </a:t>
            </a:r>
            <a:r>
              <a:rPr lang="ru-RU" sz="2000" dirty="0" err="1">
                <a:latin typeface="+mj-lt"/>
                <a:cs typeface="Arial"/>
              </a:rPr>
              <a:t>державними</a:t>
            </a:r>
            <a:r>
              <a:rPr lang="ru-RU" sz="2000" dirty="0">
                <a:latin typeface="+mj-lt"/>
                <a:cs typeface="Arial"/>
              </a:rPr>
              <a:t> ресурсами.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928089"/>
            <a:ext cx="5056237" cy="2647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8398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Доброчесність</a:t>
            </a:r>
            <a:r>
              <a:rPr lang="ru-RU" dirty="0"/>
              <a:t> </a:t>
            </a:r>
            <a:r>
              <a:rPr lang="ru-RU" dirty="0" err="1"/>
              <a:t>передбачає</a:t>
            </a:r>
            <a:r>
              <a:rPr lang="ru-RU" dirty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err="1"/>
              <a:t>спрямованість</a:t>
            </a:r>
            <a:r>
              <a:rPr lang="ru-RU" dirty="0"/>
              <a:t> </a:t>
            </a:r>
            <a:r>
              <a:rPr lang="ru-RU" dirty="0" err="1"/>
              <a:t>дій</a:t>
            </a:r>
            <a:r>
              <a:rPr lang="ru-RU" dirty="0"/>
              <a:t> на </a:t>
            </a:r>
            <a:r>
              <a:rPr lang="ru-RU" dirty="0" err="1"/>
              <a:t>захист</a:t>
            </a:r>
            <a:r>
              <a:rPr lang="ru-RU" dirty="0"/>
              <a:t> </a:t>
            </a:r>
            <a:r>
              <a:rPr lang="ru-RU" dirty="0" err="1"/>
              <a:t>публічних</a:t>
            </a:r>
            <a:r>
              <a:rPr lang="ru-RU" dirty="0"/>
              <a:t> </a:t>
            </a:r>
            <a:r>
              <a:rPr lang="ru-RU" dirty="0" err="1"/>
              <a:t>інтересів</a:t>
            </a:r>
            <a:r>
              <a:rPr lang="ru-RU" dirty="0"/>
              <a:t>, </a:t>
            </a:r>
            <a:r>
              <a:rPr lang="ru-RU" dirty="0" err="1"/>
              <a:t>забезпечення</a:t>
            </a:r>
            <a:r>
              <a:rPr lang="ru-RU" dirty="0"/>
              <a:t> </a:t>
            </a:r>
            <a:r>
              <a:rPr lang="ru-RU" dirty="0" err="1"/>
              <a:t>пріоритету</a:t>
            </a:r>
            <a:r>
              <a:rPr lang="ru-RU" dirty="0"/>
              <a:t> </a:t>
            </a:r>
            <a:r>
              <a:rPr lang="ru-RU" dirty="0" err="1"/>
              <a:t>загального</a:t>
            </a:r>
            <a:r>
              <a:rPr lang="ru-RU" dirty="0"/>
              <a:t> блага </a:t>
            </a:r>
            <a:r>
              <a:rPr lang="ru-RU" dirty="0" err="1"/>
              <a:t>громадян</a:t>
            </a:r>
            <a:r>
              <a:rPr lang="ru-RU" dirty="0"/>
              <a:t> над </a:t>
            </a:r>
            <a:r>
              <a:rPr lang="ru-RU" dirty="0" err="1"/>
              <a:t>особистими</a:t>
            </a:r>
            <a:r>
              <a:rPr lang="ru-RU" dirty="0"/>
              <a:t>, </a:t>
            </a:r>
            <a:r>
              <a:rPr lang="ru-RU" dirty="0" err="1"/>
              <a:t>приватними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корпоративними</a:t>
            </a:r>
            <a:r>
              <a:rPr lang="ru-RU" dirty="0"/>
              <a:t> </a:t>
            </a:r>
            <a:r>
              <a:rPr lang="ru-RU" dirty="0" err="1"/>
              <a:t>інтересами</a:t>
            </a:r>
            <a:r>
              <a:rPr lang="ru-RU" dirty="0"/>
              <a:t>;</a:t>
            </a:r>
          </a:p>
          <a:p>
            <a:r>
              <a:rPr lang="ru-RU" dirty="0" err="1"/>
              <a:t>неприпустимість</a:t>
            </a:r>
            <a:r>
              <a:rPr lang="ru-RU" dirty="0"/>
              <a:t> </a:t>
            </a:r>
            <a:r>
              <a:rPr lang="ru-RU" dirty="0" err="1"/>
              <a:t>використання</a:t>
            </a:r>
            <a:r>
              <a:rPr lang="ru-RU" dirty="0"/>
              <a:t> державного майна в </a:t>
            </a:r>
            <a:r>
              <a:rPr lang="ru-RU" dirty="0" err="1"/>
              <a:t>особистих</a:t>
            </a:r>
            <a:r>
              <a:rPr lang="ru-RU" dirty="0"/>
              <a:t> </a:t>
            </a:r>
            <a:r>
              <a:rPr lang="ru-RU" dirty="0" err="1"/>
              <a:t>цілях</a:t>
            </a:r>
            <a:r>
              <a:rPr lang="ru-RU" dirty="0"/>
              <a:t>;</a:t>
            </a:r>
          </a:p>
          <a:p>
            <a:r>
              <a:rPr lang="ru-RU" dirty="0" err="1"/>
              <a:t>недопущення</a:t>
            </a:r>
            <a:r>
              <a:rPr lang="ru-RU" dirty="0"/>
              <a:t> </a:t>
            </a:r>
            <a:r>
              <a:rPr lang="ru-RU" dirty="0" err="1"/>
              <a:t>наявності</a:t>
            </a:r>
            <a:r>
              <a:rPr lang="ru-RU" dirty="0"/>
              <a:t> </a:t>
            </a:r>
            <a:r>
              <a:rPr lang="ru-RU" dirty="0" err="1"/>
              <a:t>конфлікту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публічними</a:t>
            </a:r>
            <a:r>
              <a:rPr lang="ru-RU" dirty="0"/>
              <a:t> і </a:t>
            </a:r>
            <a:r>
              <a:rPr lang="ru-RU" dirty="0" err="1"/>
              <a:t>особистими</a:t>
            </a:r>
            <a:r>
              <a:rPr lang="ru-RU" dirty="0"/>
              <a:t> </a:t>
            </a:r>
            <a:r>
              <a:rPr lang="ru-RU" dirty="0" err="1"/>
              <a:t>інтересами</a:t>
            </a:r>
            <a:r>
              <a:rPr lang="ru-RU" dirty="0"/>
              <a:t>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555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Доброчесність</a:t>
            </a:r>
            <a:r>
              <a:rPr lang="ru-RU" dirty="0"/>
              <a:t> </a:t>
            </a:r>
            <a:r>
              <a:rPr lang="ru-RU" dirty="0" err="1"/>
              <a:t>передбачає</a:t>
            </a:r>
            <a:r>
              <a:rPr lang="ru-RU" dirty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/>
              <a:t>нерозголошення</a:t>
            </a:r>
            <a:r>
              <a:rPr lang="ru-RU" dirty="0"/>
              <a:t> та </a:t>
            </a:r>
            <a:r>
              <a:rPr lang="ru-RU" dirty="0" err="1"/>
              <a:t>невикористання</a:t>
            </a:r>
            <a:r>
              <a:rPr lang="ru-RU" dirty="0"/>
              <a:t> </a:t>
            </a:r>
            <a:r>
              <a:rPr lang="ru-RU" dirty="0" err="1"/>
              <a:t>інформації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стала </a:t>
            </a:r>
            <a:r>
              <a:rPr lang="ru-RU" dirty="0" err="1"/>
              <a:t>відома</a:t>
            </a:r>
            <a:r>
              <a:rPr lang="ru-RU" dirty="0"/>
              <a:t> у </a:t>
            </a:r>
            <a:r>
              <a:rPr lang="ru-RU" dirty="0" err="1"/>
              <a:t>зв’язку</a:t>
            </a:r>
            <a:r>
              <a:rPr lang="ru-RU" dirty="0"/>
              <a:t> з </a:t>
            </a:r>
            <a:r>
              <a:rPr lang="ru-RU" dirty="0" err="1"/>
              <a:t>виконанням</a:t>
            </a:r>
            <a:r>
              <a:rPr lang="ru-RU" dirty="0"/>
              <a:t> </a:t>
            </a:r>
            <a:r>
              <a:rPr lang="ru-RU" dirty="0" err="1"/>
              <a:t>державним</a:t>
            </a:r>
            <a:r>
              <a:rPr lang="ru-RU" dirty="0"/>
              <a:t> </a:t>
            </a:r>
            <a:r>
              <a:rPr lang="ru-RU" dirty="0" err="1"/>
              <a:t>службовцем</a:t>
            </a:r>
            <a:r>
              <a:rPr lang="ru-RU" dirty="0"/>
              <a:t> </a:t>
            </a:r>
            <a:r>
              <a:rPr lang="ru-RU" dirty="0" err="1"/>
              <a:t>своїх</a:t>
            </a:r>
            <a:r>
              <a:rPr lang="ru-RU" dirty="0"/>
              <a:t> </a:t>
            </a:r>
            <a:r>
              <a:rPr lang="ru-RU" dirty="0" err="1"/>
              <a:t>обов’язків</a:t>
            </a:r>
            <a:r>
              <a:rPr lang="ru-RU" dirty="0"/>
              <a:t>, у тому </a:t>
            </a:r>
            <a:r>
              <a:rPr lang="ru-RU" dirty="0" err="1"/>
              <a:t>числі</a:t>
            </a:r>
            <a:r>
              <a:rPr lang="ru-RU" dirty="0"/>
              <a:t>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припинення</a:t>
            </a:r>
            <a:r>
              <a:rPr lang="ru-RU" dirty="0"/>
              <a:t>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служби</a:t>
            </a:r>
            <a:r>
              <a:rPr lang="ru-RU" dirty="0"/>
              <a:t>, </a:t>
            </a:r>
            <a:r>
              <a:rPr lang="ru-RU" dirty="0" err="1"/>
              <a:t>крім</a:t>
            </a:r>
            <a:r>
              <a:rPr lang="ru-RU" dirty="0"/>
              <a:t> </a:t>
            </a:r>
            <a:r>
              <a:rPr lang="ru-RU" dirty="0" err="1"/>
              <a:t>випадків</a:t>
            </a:r>
            <a:r>
              <a:rPr lang="ru-RU" dirty="0"/>
              <a:t>, </a:t>
            </a:r>
            <a:r>
              <a:rPr lang="ru-RU" dirty="0" err="1"/>
              <a:t>установлених</a:t>
            </a:r>
            <a:r>
              <a:rPr lang="ru-RU" dirty="0"/>
              <a:t> законом;</a:t>
            </a:r>
          </a:p>
          <a:p>
            <a:r>
              <a:rPr lang="ru-RU" dirty="0" err="1"/>
              <a:t>недопущення</a:t>
            </a:r>
            <a:r>
              <a:rPr lang="ru-RU" dirty="0"/>
              <a:t>   </a:t>
            </a:r>
            <a:r>
              <a:rPr lang="ru-RU" dirty="0" err="1"/>
              <a:t>надання</a:t>
            </a:r>
            <a:r>
              <a:rPr lang="ru-RU" dirty="0"/>
              <a:t>   будь-</a:t>
            </a:r>
            <a:r>
              <a:rPr lang="ru-RU" dirty="0" err="1"/>
              <a:t>яких</a:t>
            </a:r>
            <a:r>
              <a:rPr lang="ru-RU" dirty="0"/>
              <a:t>  </a:t>
            </a:r>
            <a:r>
              <a:rPr lang="ru-RU" dirty="0" err="1"/>
              <a:t>переваг</a:t>
            </a:r>
            <a:r>
              <a:rPr lang="ru-RU" dirty="0"/>
              <a:t>  і  </a:t>
            </a:r>
            <a:r>
              <a:rPr lang="ru-RU" dirty="0" err="1"/>
              <a:t>виявлення</a:t>
            </a:r>
            <a:r>
              <a:rPr lang="ru-RU" dirty="0"/>
              <a:t>  </a:t>
            </a:r>
            <a:r>
              <a:rPr lang="ru-RU" dirty="0" err="1"/>
              <a:t>прихильності</a:t>
            </a:r>
            <a:r>
              <a:rPr lang="ru-RU" dirty="0"/>
              <a:t>  до </a:t>
            </a:r>
            <a:r>
              <a:rPr lang="ru-RU" dirty="0" err="1"/>
              <a:t>окремих</a:t>
            </a:r>
            <a:r>
              <a:rPr lang="ru-RU" dirty="0"/>
              <a:t> </a:t>
            </a:r>
            <a:r>
              <a:rPr lang="ru-RU" dirty="0" err="1"/>
              <a:t>фізичних</a:t>
            </a:r>
            <a:r>
              <a:rPr lang="ru-RU" dirty="0"/>
              <a:t> та </a:t>
            </a:r>
            <a:r>
              <a:rPr lang="ru-RU" dirty="0" err="1"/>
              <a:t>юридичних</a:t>
            </a:r>
            <a:r>
              <a:rPr lang="ru-RU" dirty="0"/>
              <a:t> </a:t>
            </a:r>
            <a:r>
              <a:rPr lang="ru-RU" dirty="0" err="1"/>
              <a:t>осіб</a:t>
            </a:r>
            <a:r>
              <a:rPr lang="ru-RU" dirty="0"/>
              <a:t>, </a:t>
            </a:r>
            <a:r>
              <a:rPr lang="ru-RU" dirty="0" err="1"/>
              <a:t>політичних</a:t>
            </a:r>
            <a:r>
              <a:rPr lang="ru-RU" dirty="0"/>
              <a:t> </a:t>
            </a:r>
            <a:r>
              <a:rPr lang="ru-RU" dirty="0" err="1"/>
              <a:t>партій</a:t>
            </a:r>
            <a:r>
              <a:rPr lang="ru-RU" dirty="0"/>
              <a:t>, </a:t>
            </a:r>
            <a:r>
              <a:rPr lang="ru-RU" dirty="0" err="1"/>
              <a:t>громадських</a:t>
            </a:r>
            <a:r>
              <a:rPr lang="ru-RU" dirty="0"/>
              <a:t> і </a:t>
            </a:r>
            <a:r>
              <a:rPr lang="ru-RU" dirty="0" err="1"/>
              <a:t>релігійних</a:t>
            </a:r>
            <a:r>
              <a:rPr lang="ru-RU" dirty="0"/>
              <a:t> </a:t>
            </a:r>
            <a:r>
              <a:rPr lang="ru-RU" dirty="0" err="1"/>
              <a:t>організацій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6122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Зміст поняття «доброчесність»: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spc="-215" dirty="0" smtClean="0">
                <a:solidFill>
                  <a:srgbClr val="001F5F"/>
                </a:solidFill>
                <a:latin typeface="+mj-lt"/>
                <a:cs typeface="Microsoft Sans Serif"/>
              </a:rPr>
              <a:t>принцип</a:t>
            </a:r>
            <a:r>
              <a:rPr lang="ru-RU" sz="3200" spc="-210" dirty="0" smtClean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5" dirty="0" err="1">
                <a:solidFill>
                  <a:srgbClr val="001F5F"/>
                </a:solidFill>
                <a:latin typeface="+mj-lt"/>
                <a:cs typeface="Microsoft Sans Serif"/>
              </a:rPr>
              <a:t>доброчесності</a:t>
            </a:r>
            <a:r>
              <a:rPr lang="ru-RU" sz="3200" spc="-19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5" dirty="0" smtClean="0">
                <a:solidFill>
                  <a:srgbClr val="001F5F"/>
                </a:solidFill>
                <a:latin typeface="+mj-lt"/>
                <a:cs typeface="Microsoft Sans Serif"/>
              </a:rPr>
              <a:t> - </a:t>
            </a:r>
            <a:r>
              <a:rPr lang="ru-RU" sz="3200" spc="-19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це</a:t>
            </a:r>
            <a:r>
              <a:rPr lang="ru-RU" sz="3200" spc="-195" dirty="0" smtClean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2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забезпечення</a:t>
            </a:r>
            <a:r>
              <a:rPr lang="ru-RU" sz="3200" spc="-220" dirty="0" smtClean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15" dirty="0" smtClean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5" dirty="0" err="1">
                <a:solidFill>
                  <a:srgbClr val="001F5F"/>
                </a:solidFill>
                <a:latin typeface="+mj-lt"/>
                <a:cs typeface="Microsoft Sans Serif"/>
              </a:rPr>
              <a:t>доброчесності</a:t>
            </a:r>
            <a:r>
              <a:rPr lang="ru-RU" sz="3200" spc="-19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0" dirty="0">
                <a:solidFill>
                  <a:srgbClr val="001F5F"/>
                </a:solidFill>
                <a:latin typeface="+mj-lt"/>
                <a:cs typeface="Microsoft Sans Serif"/>
              </a:rPr>
              <a:t>(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моральної</a:t>
            </a:r>
            <a:r>
              <a:rPr lang="ru-RU" sz="3200" spc="-19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04" dirty="0">
                <a:solidFill>
                  <a:srgbClr val="001F5F"/>
                </a:solidFill>
                <a:latin typeface="+mj-lt"/>
                <a:cs typeface="Microsoft Sans Serif"/>
              </a:rPr>
              <a:t>характеристики) </a:t>
            </a:r>
            <a:r>
              <a:rPr lang="ru-RU" sz="3200" spc="-165" dirty="0" err="1">
                <a:solidFill>
                  <a:srgbClr val="001F5F"/>
                </a:solidFill>
                <a:latin typeface="+mj-lt"/>
                <a:cs typeface="Microsoft Sans Serif"/>
              </a:rPr>
              <a:t>осіб</a:t>
            </a:r>
            <a:r>
              <a:rPr lang="ru-RU" sz="3200" spc="-165" dirty="0">
                <a:solidFill>
                  <a:srgbClr val="001F5F"/>
                </a:solidFill>
                <a:latin typeface="+mj-lt"/>
                <a:cs typeface="Microsoft Sans Serif"/>
              </a:rPr>
              <a:t>, </a:t>
            </a:r>
            <a:r>
              <a:rPr lang="ru-RU" sz="3200" spc="-215" dirty="0" err="1">
                <a:solidFill>
                  <a:srgbClr val="001F5F"/>
                </a:solidFill>
                <a:latin typeface="+mj-lt"/>
                <a:cs typeface="Microsoft Sans Serif"/>
              </a:rPr>
              <a:t>уповноважених</a:t>
            </a:r>
            <a:r>
              <a:rPr lang="ru-RU" sz="3200" spc="-21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10" dirty="0" err="1">
                <a:solidFill>
                  <a:srgbClr val="001F5F"/>
                </a:solidFill>
                <a:latin typeface="+mj-lt"/>
                <a:cs typeface="Microsoft Sans Serif"/>
              </a:rPr>
              <a:t>виконувати</a:t>
            </a:r>
            <a:r>
              <a:rPr lang="ru-RU" sz="3200" spc="-21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функції</a:t>
            </a:r>
            <a:r>
              <a:rPr lang="ru-RU" sz="3200" spc="-18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8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04" dirty="0" err="1">
                <a:solidFill>
                  <a:srgbClr val="001F5F"/>
                </a:solidFill>
                <a:latin typeface="+mj-lt"/>
                <a:cs typeface="Microsoft Sans Serif"/>
              </a:rPr>
              <a:t>держави</a:t>
            </a:r>
            <a:r>
              <a:rPr lang="ru-RU" sz="3200" spc="-204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spc="-114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5" dirty="0" err="1">
                <a:solidFill>
                  <a:srgbClr val="001F5F"/>
                </a:solidFill>
                <a:latin typeface="+mj-lt"/>
                <a:cs typeface="Microsoft Sans Serif"/>
              </a:rPr>
              <a:t>що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00" dirty="0" err="1">
                <a:solidFill>
                  <a:srgbClr val="001F5F"/>
                </a:solidFill>
                <a:latin typeface="+mj-lt"/>
                <a:cs typeface="Microsoft Sans Serif"/>
              </a:rPr>
              <a:t>передбачає</a:t>
            </a:r>
            <a:r>
              <a:rPr lang="ru-RU" sz="3200" spc="-200" dirty="0" smtClean="0">
                <a:solidFill>
                  <a:srgbClr val="001F5F"/>
                </a:solidFill>
                <a:latin typeface="+mj-lt"/>
                <a:cs typeface="Microsoft Sans Serif"/>
              </a:rPr>
              <a:t>:</a:t>
            </a:r>
          </a:p>
          <a:p>
            <a:pPr marL="0" indent="0">
              <a:buNone/>
            </a:pPr>
            <a:r>
              <a:rPr lang="ru-RU" sz="3200" b="1" u="heavy" spc="-185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патріотизм</a:t>
            </a:r>
            <a:r>
              <a:rPr lang="ru-RU" sz="3200" b="1" spc="-185" dirty="0">
                <a:solidFill>
                  <a:srgbClr val="001F5F"/>
                </a:solidFill>
                <a:latin typeface="+mj-lt"/>
                <a:cs typeface="Arial"/>
              </a:rPr>
              <a:t> </a:t>
            </a:r>
            <a:r>
              <a:rPr lang="ru-RU" sz="3200" spc="-155" dirty="0">
                <a:solidFill>
                  <a:srgbClr val="001F5F"/>
                </a:solidFill>
                <a:latin typeface="+mj-lt"/>
                <a:cs typeface="Microsoft Sans Serif"/>
              </a:rPr>
              <a:t>(</a:t>
            </a:r>
            <a:r>
              <a:rPr lang="ru-RU" sz="3200" spc="-155" dirty="0" err="1">
                <a:solidFill>
                  <a:srgbClr val="001F5F"/>
                </a:solidFill>
                <a:latin typeface="+mj-lt"/>
                <a:cs typeface="Microsoft Sans Serif"/>
              </a:rPr>
              <a:t>відданість</a:t>
            </a:r>
            <a:r>
              <a:rPr lang="ru-RU" sz="3200" spc="-15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своєму</a:t>
            </a:r>
            <a:r>
              <a:rPr lang="ru-RU" sz="3200" spc="-18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65" dirty="0" err="1">
                <a:solidFill>
                  <a:srgbClr val="001F5F"/>
                </a:solidFill>
                <a:latin typeface="+mj-lt"/>
                <a:cs typeface="Microsoft Sans Serif"/>
              </a:rPr>
              <a:t>народові</a:t>
            </a:r>
            <a:r>
              <a:rPr lang="ru-RU" sz="3200" spc="-165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spc="-16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65" dirty="0" err="1">
                <a:solidFill>
                  <a:srgbClr val="001F5F"/>
                </a:solidFill>
                <a:latin typeface="+mj-lt"/>
                <a:cs typeface="Microsoft Sans Serif"/>
              </a:rPr>
              <a:t>гордість</a:t>
            </a:r>
            <a:r>
              <a:rPr lang="ru-RU" sz="3200" spc="-16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04" dirty="0">
                <a:solidFill>
                  <a:srgbClr val="001F5F"/>
                </a:solidFill>
                <a:latin typeface="+mj-lt"/>
                <a:cs typeface="Microsoft Sans Serif"/>
              </a:rPr>
              <a:t>за</a:t>
            </a:r>
            <a:r>
              <a:rPr lang="ru-RU" sz="3200" spc="-20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надбання</a:t>
            </a:r>
            <a:r>
              <a:rPr lang="ru-RU" sz="3200" spc="-18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65" dirty="0" err="1">
                <a:solidFill>
                  <a:srgbClr val="001F5F"/>
                </a:solidFill>
                <a:latin typeface="+mj-lt"/>
                <a:cs typeface="Microsoft Sans Serif"/>
              </a:rPr>
              <a:t>національної</a:t>
            </a:r>
            <a:r>
              <a:rPr lang="ru-RU" sz="3200" spc="-16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75" dirty="0" err="1">
                <a:solidFill>
                  <a:srgbClr val="001F5F"/>
                </a:solidFill>
                <a:latin typeface="+mj-lt"/>
                <a:cs typeface="Microsoft Sans Serif"/>
              </a:rPr>
              <a:t>культури</a:t>
            </a:r>
            <a:r>
              <a:rPr lang="ru-RU" sz="3200" spc="-175" dirty="0">
                <a:solidFill>
                  <a:srgbClr val="001F5F"/>
                </a:solidFill>
                <a:latin typeface="+mj-lt"/>
                <a:cs typeface="Microsoft Sans Serif"/>
              </a:rPr>
              <a:t>, </a:t>
            </a:r>
            <a:r>
              <a:rPr lang="ru-RU" sz="3200" spc="-46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65" dirty="0" err="1">
                <a:solidFill>
                  <a:srgbClr val="001F5F"/>
                </a:solidFill>
                <a:latin typeface="+mj-lt"/>
                <a:cs typeface="Microsoft Sans Serif"/>
              </a:rPr>
              <a:t>готовність</a:t>
            </a:r>
            <a:r>
              <a:rPr lang="ru-RU" sz="3200" spc="-4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60" dirty="0" err="1">
                <a:solidFill>
                  <a:srgbClr val="001F5F"/>
                </a:solidFill>
                <a:latin typeface="+mj-lt"/>
                <a:cs typeface="Microsoft Sans Serif"/>
              </a:rPr>
              <a:t>діяти</a:t>
            </a:r>
            <a:r>
              <a:rPr lang="ru-RU" sz="3200" spc="-7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75" dirty="0">
                <a:solidFill>
                  <a:srgbClr val="001F5F"/>
                </a:solidFill>
                <a:latin typeface="+mj-lt"/>
                <a:cs typeface="Microsoft Sans Serif"/>
              </a:rPr>
              <a:t>в</a:t>
            </a:r>
            <a:r>
              <a:rPr lang="ru-RU" sz="3200" spc="-6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70" dirty="0" err="1">
                <a:solidFill>
                  <a:srgbClr val="001F5F"/>
                </a:solidFill>
                <a:latin typeface="+mj-lt"/>
                <a:cs typeface="Microsoft Sans Serif"/>
              </a:rPr>
              <a:t>інтересах</a:t>
            </a:r>
            <a:r>
              <a:rPr lang="ru-RU" sz="3200" spc="-5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75" dirty="0" err="1">
                <a:solidFill>
                  <a:srgbClr val="001F5F"/>
                </a:solidFill>
                <a:latin typeface="+mj-lt"/>
                <a:cs typeface="Microsoft Sans Serif"/>
              </a:rPr>
              <a:t>вітчизни</a:t>
            </a:r>
            <a:r>
              <a:rPr lang="ru-RU" sz="3200" spc="-6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70" dirty="0">
                <a:solidFill>
                  <a:srgbClr val="001F5F"/>
                </a:solidFill>
                <a:latin typeface="+mj-lt"/>
                <a:cs typeface="Microsoft Sans Serif"/>
              </a:rPr>
              <a:t>та</a:t>
            </a:r>
            <a:r>
              <a:rPr lang="ru-RU" sz="3200" spc="-6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80" dirty="0" err="1">
                <a:solidFill>
                  <a:srgbClr val="001F5F"/>
                </a:solidFill>
                <a:latin typeface="+mj-lt"/>
                <a:cs typeface="Microsoft Sans Serif"/>
              </a:rPr>
              <a:t>постати</a:t>
            </a:r>
            <a:r>
              <a:rPr lang="ru-RU" sz="3200" spc="-5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85" dirty="0">
                <a:solidFill>
                  <a:srgbClr val="001F5F"/>
                </a:solidFill>
                <a:latin typeface="+mj-lt"/>
                <a:cs typeface="Microsoft Sans Serif"/>
              </a:rPr>
              <a:t>на</a:t>
            </a:r>
            <a:r>
              <a:rPr lang="ru-RU" sz="3200" spc="-7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dirty="0" err="1">
                <a:solidFill>
                  <a:srgbClr val="001F5F"/>
                </a:solidFill>
                <a:latin typeface="+mj-lt"/>
                <a:cs typeface="Microsoft Sans Serif"/>
              </a:rPr>
              <a:t>її</a:t>
            </a:r>
            <a:r>
              <a:rPr lang="ru-RU" sz="3200" spc="-6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80" dirty="0" err="1">
                <a:solidFill>
                  <a:srgbClr val="001F5F"/>
                </a:solidFill>
                <a:latin typeface="+mj-lt"/>
                <a:cs typeface="Microsoft Sans Serif"/>
              </a:rPr>
              <a:t>захист</a:t>
            </a:r>
            <a:r>
              <a:rPr lang="ru-RU" sz="3200" spc="-7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65" dirty="0">
                <a:solidFill>
                  <a:srgbClr val="001F5F"/>
                </a:solidFill>
                <a:latin typeface="+mj-lt"/>
                <a:cs typeface="Microsoft Sans Serif"/>
              </a:rPr>
              <a:t>у</a:t>
            </a:r>
            <a:r>
              <a:rPr lang="ru-RU" sz="3200" spc="-7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75" dirty="0" err="1">
                <a:solidFill>
                  <a:srgbClr val="001F5F"/>
                </a:solidFill>
                <a:latin typeface="+mj-lt"/>
                <a:cs typeface="Microsoft Sans Serif"/>
              </a:rPr>
              <a:t>разі</a:t>
            </a:r>
            <a:r>
              <a:rPr lang="ru-RU" sz="3200" spc="-5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55" dirty="0" err="1">
                <a:solidFill>
                  <a:srgbClr val="001F5F"/>
                </a:solidFill>
                <a:latin typeface="+mj-lt"/>
                <a:cs typeface="Microsoft Sans Serif"/>
              </a:rPr>
              <a:t>необхідності</a:t>
            </a:r>
            <a:r>
              <a:rPr lang="ru-RU" sz="3200" spc="-155" dirty="0" smtClean="0">
                <a:solidFill>
                  <a:srgbClr val="001F5F"/>
                </a:solidFill>
                <a:latin typeface="+mj-lt"/>
                <a:cs typeface="Microsoft Sans Serif"/>
              </a:rPr>
              <a:t>).</a:t>
            </a:r>
          </a:p>
          <a:p>
            <a:pPr marL="0" indent="0">
              <a:buNone/>
            </a:pPr>
            <a:r>
              <a:rPr lang="ru-RU" sz="3200" b="1" u="heavy" spc="-204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п</a:t>
            </a:r>
            <a:r>
              <a:rPr lang="ru-RU" sz="3200" b="1" u="heavy" spc="-200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о</a:t>
            </a:r>
            <a:r>
              <a:rPr lang="ru-RU" sz="3200" b="1" u="heavy" spc="-210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р</a:t>
            </a:r>
            <a:r>
              <a:rPr lang="ru-RU" sz="3200" b="1" u="heavy" spc="-190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я</a:t>
            </a:r>
            <a:r>
              <a:rPr lang="ru-RU" sz="3200" b="1" u="heavy" spc="-204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дн</a:t>
            </a:r>
            <a:r>
              <a:rPr lang="ru-RU" sz="3200" b="1" u="heavy" spc="-90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і</a:t>
            </a:r>
            <a:r>
              <a:rPr lang="ru-RU" sz="3200" b="1" u="heavy" spc="-195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с</a:t>
            </a:r>
            <a:r>
              <a:rPr lang="ru-RU" sz="3200" b="1" u="heavy" spc="-160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т</a:t>
            </a:r>
            <a:r>
              <a:rPr lang="ru-RU" sz="3200" b="1" u="heavy" spc="-200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ь</a:t>
            </a:r>
            <a:r>
              <a:rPr lang="ru-RU" sz="3200" b="1" dirty="0">
                <a:solidFill>
                  <a:srgbClr val="001F5F"/>
                </a:solidFill>
                <a:latin typeface="+mj-lt"/>
                <a:cs typeface="Arial"/>
              </a:rPr>
              <a:t>	</a:t>
            </a:r>
            <a:r>
              <a:rPr lang="ru-RU" sz="3200" spc="-110" dirty="0">
                <a:solidFill>
                  <a:srgbClr val="001F5F"/>
                </a:solidFill>
                <a:latin typeface="+mj-lt"/>
                <a:cs typeface="Microsoft Sans Serif"/>
              </a:rPr>
              <a:t>(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ч</a:t>
            </a:r>
            <a:r>
              <a:rPr lang="ru-RU" sz="3200" spc="-180" dirty="0" err="1">
                <a:solidFill>
                  <a:srgbClr val="001F5F"/>
                </a:solidFill>
                <a:latin typeface="+mj-lt"/>
                <a:cs typeface="Microsoft Sans Serif"/>
              </a:rPr>
              <a:t>е</a:t>
            </a:r>
            <a:r>
              <a:rPr lang="ru-RU" sz="3200" spc="-165" dirty="0" err="1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н</a:t>
            </a:r>
            <a:r>
              <a:rPr lang="ru-RU" sz="3200" spc="-90" dirty="0" err="1">
                <a:solidFill>
                  <a:srgbClr val="001F5F"/>
                </a:solidFill>
                <a:latin typeface="+mj-lt"/>
                <a:cs typeface="Microsoft Sans Serif"/>
              </a:rPr>
              <a:t>і</a:t>
            </a:r>
            <a:r>
              <a:rPr lang="ru-RU" sz="3200" spc="-170" dirty="0" err="1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155" dirty="0" err="1">
                <a:solidFill>
                  <a:srgbClr val="001F5F"/>
                </a:solidFill>
                <a:latin typeface="+mj-lt"/>
                <a:cs typeface="Microsoft Sans Serif"/>
              </a:rPr>
              <a:t>т</a:t>
            </a:r>
            <a:r>
              <a:rPr lang="ru-RU" sz="3200" spc="-180" dirty="0" err="1">
                <a:solidFill>
                  <a:srgbClr val="001F5F"/>
                </a:solidFill>
                <a:latin typeface="+mj-lt"/>
                <a:cs typeface="Microsoft Sans Serif"/>
              </a:rPr>
              <a:t>ь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dirty="0">
                <a:solidFill>
                  <a:srgbClr val="001F5F"/>
                </a:solidFill>
                <a:latin typeface="+mj-lt"/>
                <a:cs typeface="Microsoft Sans Serif"/>
              </a:rPr>
              <a:t>	</a:t>
            </a:r>
            <a:r>
              <a:rPr lang="ru-RU" sz="3200" spc="-16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21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п</a:t>
            </a:r>
            <a:r>
              <a:rPr lang="ru-RU" sz="3200" spc="-19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р</a:t>
            </a:r>
            <a:r>
              <a:rPr lang="ru-RU" sz="3200" spc="-18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а</a:t>
            </a:r>
            <a:r>
              <a:rPr lang="ru-RU" sz="3200" spc="-17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в</a:t>
            </a:r>
            <a:r>
              <a:rPr lang="ru-RU" sz="3200" spc="-19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ед</a:t>
            </a:r>
            <a:r>
              <a:rPr lang="ru-RU" sz="3200" spc="-17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л</a:t>
            </a:r>
            <a:r>
              <a:rPr lang="ru-RU" sz="3200" spc="-18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и</a:t>
            </a:r>
            <a:r>
              <a:rPr lang="ru-RU" sz="3200" spc="-17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в</a:t>
            </a:r>
            <a:r>
              <a:rPr lang="ru-RU" sz="3200" spc="-9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і</a:t>
            </a:r>
            <a:r>
              <a:rPr lang="ru-RU" sz="3200" spc="-16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15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т</a:t>
            </a:r>
            <a:r>
              <a:rPr lang="ru-RU" sz="3200" spc="-18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ь</a:t>
            </a:r>
            <a:r>
              <a:rPr lang="ru-RU" sz="3200" spc="-90" dirty="0" smtClean="0">
                <a:solidFill>
                  <a:srgbClr val="001F5F"/>
                </a:solidFill>
                <a:latin typeface="+mj-lt"/>
                <a:cs typeface="Microsoft Sans Serif"/>
              </a:rPr>
              <a:t>, </a:t>
            </a:r>
            <a:r>
              <a:rPr lang="ru-RU" sz="3200" spc="-16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15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т</a:t>
            </a:r>
            <a:r>
              <a:rPr lang="ru-RU" sz="3200" spc="-19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р</a:t>
            </a:r>
            <a:r>
              <a:rPr lang="ru-RU" sz="3200" spc="-19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и</a:t>
            </a:r>
            <a:r>
              <a:rPr lang="ru-RU" sz="3200" spc="-26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м</a:t>
            </a:r>
            <a:r>
              <a:rPr lang="ru-RU" sz="3200" spc="-18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а</a:t>
            </a:r>
            <a:r>
              <a:rPr lang="ru-RU" sz="3200" spc="-19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н</a:t>
            </a:r>
            <a:r>
              <a:rPr lang="ru-RU" sz="3200" spc="-9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і</a:t>
            </a:r>
            <a:r>
              <a:rPr lang="ru-RU" sz="3200" spc="-17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15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т</a:t>
            </a:r>
            <a:r>
              <a:rPr lang="ru-RU" sz="3200" spc="-18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ь</a:t>
            </a:r>
            <a:r>
              <a:rPr lang="ru-RU" sz="3200" spc="-90" dirty="0" smtClean="0">
                <a:solidFill>
                  <a:srgbClr val="001F5F"/>
                </a:solidFill>
                <a:latin typeface="+mj-lt"/>
                <a:cs typeface="Microsoft Sans Serif"/>
              </a:rPr>
              <a:t>, </a:t>
            </a:r>
            <a:r>
              <a:rPr lang="ru-RU" sz="3200" spc="-19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д</a:t>
            </a:r>
            <a:r>
              <a:rPr lang="ru-RU" sz="3200" spc="-18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и</a:t>
            </a:r>
            <a:r>
              <a:rPr lang="ru-RU" sz="3200" spc="-16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19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ц</a:t>
            </a:r>
            <a:r>
              <a:rPr lang="ru-RU" sz="3200" spc="-19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и</a:t>
            </a:r>
            <a:r>
              <a:rPr lang="ru-RU" sz="3200" spc="-20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п</a:t>
            </a:r>
            <a:r>
              <a:rPr lang="ru-RU" sz="3200" spc="-17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л</a:t>
            </a:r>
            <a:r>
              <a:rPr lang="ru-RU" sz="3200" spc="-9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і</a:t>
            </a:r>
            <a:r>
              <a:rPr lang="ru-RU" sz="3200" spc="-19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но</a:t>
            </a:r>
            <a:r>
              <a:rPr lang="ru-RU" sz="3200" spc="-17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в</a:t>
            </a:r>
            <a:r>
              <a:rPr lang="ru-RU" sz="3200" spc="-19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ан</a:t>
            </a:r>
            <a:r>
              <a:rPr lang="ru-RU" sz="3200" spc="-9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і</a:t>
            </a:r>
            <a:r>
              <a:rPr lang="ru-RU" sz="3200" spc="-17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155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т</a:t>
            </a:r>
            <a:r>
              <a:rPr lang="ru-RU" sz="3200" spc="-18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ь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,  </a:t>
            </a:r>
            <a:r>
              <a:rPr lang="ru-RU" sz="3200" spc="-155" dirty="0" err="1">
                <a:solidFill>
                  <a:srgbClr val="001F5F"/>
                </a:solidFill>
                <a:latin typeface="+mj-lt"/>
                <a:cs typeface="Microsoft Sans Serif"/>
              </a:rPr>
              <a:t>сумлінність</a:t>
            </a:r>
            <a:r>
              <a:rPr lang="ru-RU" sz="3200" spc="-155" dirty="0" smtClean="0">
                <a:solidFill>
                  <a:srgbClr val="001F5F"/>
                </a:solidFill>
                <a:latin typeface="+mj-lt"/>
                <a:cs typeface="Microsoft Sans Serif"/>
              </a:rPr>
              <a:t>).</a:t>
            </a:r>
          </a:p>
          <a:p>
            <a:pPr marL="0" indent="0">
              <a:buNone/>
            </a:pPr>
            <a:endParaRPr lang="ru-RU" sz="3200" dirty="0">
              <a:latin typeface="Microsoft Sans Serif"/>
              <a:cs typeface="Microsoft Sans Serif"/>
            </a:endParaRPr>
          </a:p>
          <a:p>
            <a:pPr marL="0" indent="0">
              <a:buNone/>
            </a:pPr>
            <a:endParaRPr lang="ru-RU" sz="3200" dirty="0">
              <a:latin typeface="Microsoft Sans Serif"/>
              <a:cs typeface="Microsoft Sans Serif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9856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Зміст поняття «доброчесність»: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u="heavy" spc="-180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відповідальність</a:t>
            </a:r>
            <a:r>
              <a:rPr lang="ru-RU" sz="3200" b="1" u="heavy" spc="-3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 </a:t>
            </a:r>
            <a:r>
              <a:rPr lang="ru-RU" sz="3200" spc="-160" dirty="0">
                <a:solidFill>
                  <a:srgbClr val="001F5F"/>
                </a:solidFill>
                <a:latin typeface="+mj-lt"/>
                <a:cs typeface="Microsoft Sans Serif"/>
              </a:rPr>
              <a:t>(</a:t>
            </a:r>
            <a:r>
              <a:rPr lang="ru-RU" sz="3200" spc="-160" dirty="0" err="1">
                <a:solidFill>
                  <a:srgbClr val="001F5F"/>
                </a:solidFill>
                <a:latin typeface="+mj-lt"/>
                <a:cs typeface="Microsoft Sans Serif"/>
              </a:rPr>
              <a:t>готовність</a:t>
            </a:r>
            <a:r>
              <a:rPr lang="ru-RU" sz="3200" spc="-3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70" dirty="0" err="1">
                <a:solidFill>
                  <a:srgbClr val="001F5F"/>
                </a:solidFill>
                <a:latin typeface="+mj-lt"/>
                <a:cs typeface="Microsoft Sans Serif"/>
              </a:rPr>
              <a:t>відповідати</a:t>
            </a:r>
            <a:r>
              <a:rPr lang="ru-RU" sz="3200" spc="-1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04" dirty="0">
                <a:solidFill>
                  <a:srgbClr val="001F5F"/>
                </a:solidFill>
                <a:latin typeface="+mj-lt"/>
                <a:cs typeface="Microsoft Sans Serif"/>
              </a:rPr>
              <a:t>за</a:t>
            </a:r>
            <a:r>
              <a:rPr lang="ru-RU" sz="3200" spc="-5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5" dirty="0" err="1">
                <a:solidFill>
                  <a:srgbClr val="001F5F"/>
                </a:solidFill>
                <a:latin typeface="+mj-lt"/>
                <a:cs typeface="Microsoft Sans Serif"/>
              </a:rPr>
              <a:t>дотримання</a:t>
            </a:r>
            <a:r>
              <a:rPr lang="ru-RU" sz="3200" spc="-4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специфічних</a:t>
            </a:r>
            <a:r>
              <a:rPr lang="ru-RU" sz="3200" spc="-4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професійних</a:t>
            </a:r>
            <a:r>
              <a:rPr lang="ru-RU" sz="3200" spc="-18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459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0" dirty="0">
                <a:solidFill>
                  <a:srgbClr val="001F5F"/>
                </a:solidFill>
                <a:latin typeface="+mj-lt"/>
                <a:cs typeface="Microsoft Sans Serif"/>
              </a:rPr>
              <a:t>но</a:t>
            </a:r>
            <a:r>
              <a:rPr lang="ru-RU" sz="3200" spc="-195" dirty="0">
                <a:solidFill>
                  <a:srgbClr val="001F5F"/>
                </a:solidFill>
                <a:latin typeface="+mj-lt"/>
                <a:cs typeface="Microsoft Sans Serif"/>
              </a:rPr>
              <a:t>р</a:t>
            </a:r>
            <a:r>
              <a:rPr lang="ru-RU" sz="3200" spc="-270" dirty="0">
                <a:solidFill>
                  <a:srgbClr val="001F5F"/>
                </a:solidFill>
                <a:latin typeface="+mj-lt"/>
                <a:cs typeface="Microsoft Sans Serif"/>
              </a:rPr>
              <a:t>м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spc="-6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65" dirty="0" err="1">
                <a:solidFill>
                  <a:srgbClr val="001F5F"/>
                </a:solidFill>
                <a:latin typeface="+mj-lt"/>
                <a:cs typeface="Microsoft Sans Serif"/>
              </a:rPr>
              <a:t>щ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о</a:t>
            </a:r>
            <a:r>
              <a:rPr lang="ru-RU" sz="3200" spc="-7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р</a:t>
            </a:r>
            <a:r>
              <a:rPr lang="ru-RU" sz="3200" spc="-195" dirty="0" err="1">
                <a:solidFill>
                  <a:srgbClr val="001F5F"/>
                </a:solidFill>
                <a:latin typeface="+mj-lt"/>
                <a:cs typeface="Microsoft Sans Serif"/>
              </a:rPr>
              <a:t>е</a:t>
            </a:r>
            <a:r>
              <a:rPr lang="ru-RU" sz="3200" spc="-160" dirty="0" err="1">
                <a:solidFill>
                  <a:srgbClr val="001F5F"/>
                </a:solidFill>
                <a:latin typeface="+mj-lt"/>
                <a:cs typeface="Microsoft Sans Serif"/>
              </a:rPr>
              <a:t>гу</a:t>
            </a:r>
            <a:r>
              <a:rPr lang="ru-RU" sz="3200" spc="-170" dirty="0" err="1">
                <a:solidFill>
                  <a:srgbClr val="001F5F"/>
                </a:solidFill>
                <a:latin typeface="+mj-lt"/>
                <a:cs typeface="Microsoft Sans Serif"/>
              </a:rPr>
              <a:t>л</a:t>
            </a:r>
            <a:r>
              <a:rPr lang="ru-RU" sz="3200" spc="-235" dirty="0" err="1">
                <a:solidFill>
                  <a:srgbClr val="001F5F"/>
                </a:solidFill>
                <a:latin typeface="+mj-lt"/>
                <a:cs typeface="Microsoft Sans Serif"/>
              </a:rPr>
              <a:t>юю</a:t>
            </a:r>
            <a:r>
              <a:rPr lang="ru-RU" sz="3200" spc="-160" dirty="0" err="1">
                <a:solidFill>
                  <a:srgbClr val="001F5F"/>
                </a:solidFill>
                <a:latin typeface="+mj-lt"/>
                <a:cs typeface="Microsoft Sans Serif"/>
              </a:rPr>
              <a:t>т</a:t>
            </a:r>
            <a:r>
              <a:rPr lang="ru-RU" sz="3200" spc="-175" dirty="0" err="1">
                <a:solidFill>
                  <a:srgbClr val="001F5F"/>
                </a:solidFill>
                <a:latin typeface="+mj-lt"/>
                <a:cs typeface="Microsoft Sans Serif"/>
              </a:rPr>
              <a:t>ь</a:t>
            </a:r>
            <a:r>
              <a:rPr lang="ru-RU" sz="3200" spc="-2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10" dirty="0" err="1">
                <a:solidFill>
                  <a:srgbClr val="001F5F"/>
                </a:solidFill>
                <a:latin typeface="+mj-lt"/>
                <a:cs typeface="Microsoft Sans Serif"/>
              </a:rPr>
              <a:t>п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о</a:t>
            </a:r>
            <a:r>
              <a:rPr lang="ru-RU" sz="3200" spc="-175" dirty="0" err="1">
                <a:solidFill>
                  <a:srgbClr val="001F5F"/>
                </a:solidFill>
                <a:latin typeface="+mj-lt"/>
                <a:cs typeface="Microsoft Sans Serif"/>
              </a:rPr>
              <a:t>в</a:t>
            </a:r>
            <a:r>
              <a:rPr lang="ru-RU" sz="3200" spc="-195" dirty="0" err="1">
                <a:solidFill>
                  <a:srgbClr val="001F5F"/>
                </a:solidFill>
                <a:latin typeface="+mj-lt"/>
                <a:cs typeface="Microsoft Sans Serif"/>
              </a:rPr>
              <a:t>е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д</a:t>
            </a:r>
            <a:r>
              <a:rPr lang="ru-RU" sz="3200" spc="-90" dirty="0" err="1">
                <a:solidFill>
                  <a:srgbClr val="001F5F"/>
                </a:solidFill>
                <a:latin typeface="+mj-lt"/>
                <a:cs typeface="Microsoft Sans Serif"/>
              </a:rPr>
              <a:t>і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н</a:t>
            </a:r>
            <a:r>
              <a:rPr lang="ru-RU" sz="3200" spc="-260" dirty="0" err="1">
                <a:solidFill>
                  <a:srgbClr val="001F5F"/>
                </a:solidFill>
                <a:latin typeface="+mj-lt"/>
                <a:cs typeface="Microsoft Sans Serif"/>
              </a:rPr>
              <a:t>к</a:t>
            </a:r>
            <a:r>
              <a:rPr lang="ru-RU" sz="3200" spc="-165" dirty="0" err="1">
                <a:solidFill>
                  <a:srgbClr val="001F5F"/>
                </a:solidFill>
                <a:latin typeface="+mj-lt"/>
                <a:cs typeface="Microsoft Sans Serif"/>
              </a:rPr>
              <a:t>у</a:t>
            </a:r>
            <a:r>
              <a:rPr lang="ru-RU" sz="3200" spc="-5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0" dirty="0">
                <a:solidFill>
                  <a:srgbClr val="001F5F"/>
                </a:solidFill>
                <a:latin typeface="+mj-lt"/>
                <a:cs typeface="Microsoft Sans Serif"/>
              </a:rPr>
              <a:t>де</a:t>
            </a:r>
            <a:r>
              <a:rPr lang="ru-RU" sz="3200" spc="-195" dirty="0">
                <a:solidFill>
                  <a:srgbClr val="001F5F"/>
                </a:solidFill>
                <a:latin typeface="+mj-lt"/>
                <a:cs typeface="Microsoft Sans Serif"/>
              </a:rPr>
              <a:t>р</a:t>
            </a:r>
            <a:r>
              <a:rPr lang="ru-RU" sz="3200" spc="-295" dirty="0">
                <a:solidFill>
                  <a:srgbClr val="001F5F"/>
                </a:solidFill>
                <a:latin typeface="+mj-lt"/>
                <a:cs typeface="Microsoft Sans Serif"/>
              </a:rPr>
              <a:t>ж</a:t>
            </a:r>
            <a:r>
              <a:rPr lang="ru-RU" sz="3200" spc="-195" dirty="0">
                <a:solidFill>
                  <a:srgbClr val="001F5F"/>
                </a:solidFill>
                <a:latin typeface="+mj-lt"/>
                <a:cs typeface="Microsoft Sans Serif"/>
              </a:rPr>
              <a:t>а</a:t>
            </a:r>
            <a:r>
              <a:rPr lang="ru-RU" sz="3200" spc="-175" dirty="0">
                <a:solidFill>
                  <a:srgbClr val="001F5F"/>
                </a:solidFill>
                <a:latin typeface="+mj-lt"/>
                <a:cs typeface="Microsoft Sans Serif"/>
              </a:rPr>
              <a:t>в</a:t>
            </a:r>
            <a:r>
              <a:rPr lang="ru-RU" sz="3200" spc="-190" dirty="0">
                <a:solidFill>
                  <a:srgbClr val="001F5F"/>
                </a:solidFill>
                <a:latin typeface="+mj-lt"/>
                <a:cs typeface="Microsoft Sans Serif"/>
              </a:rPr>
              <a:t>н</a:t>
            </a:r>
            <a:r>
              <a:rPr lang="ru-RU" sz="3200" spc="-195" dirty="0">
                <a:solidFill>
                  <a:srgbClr val="001F5F"/>
                </a:solidFill>
                <a:latin typeface="+mj-lt"/>
                <a:cs typeface="Microsoft Sans Serif"/>
              </a:rPr>
              <a:t>о</a:t>
            </a:r>
            <a:r>
              <a:rPr lang="ru-RU" sz="3200" spc="-160" dirty="0">
                <a:solidFill>
                  <a:srgbClr val="001F5F"/>
                </a:solidFill>
                <a:latin typeface="+mj-lt"/>
                <a:cs typeface="Microsoft Sans Serif"/>
              </a:rPr>
              <a:t>г</a:t>
            </a:r>
            <a:r>
              <a:rPr lang="ru-RU" sz="3200" spc="-185" dirty="0">
                <a:solidFill>
                  <a:srgbClr val="001F5F"/>
                </a:solidFill>
                <a:latin typeface="+mj-lt"/>
                <a:cs typeface="Microsoft Sans Serif"/>
              </a:rPr>
              <a:t>о</a:t>
            </a:r>
            <a:r>
              <a:rPr lang="ru-RU" sz="3200" spc="-2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65" dirty="0" err="1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170" dirty="0" err="1">
                <a:solidFill>
                  <a:srgbClr val="001F5F"/>
                </a:solidFill>
                <a:latin typeface="+mj-lt"/>
                <a:cs typeface="Microsoft Sans Serif"/>
              </a:rPr>
              <a:t>л</a:t>
            </a:r>
            <a:r>
              <a:rPr lang="ru-RU" sz="3200" spc="-160" dirty="0" err="1">
                <a:solidFill>
                  <a:srgbClr val="001F5F"/>
                </a:solidFill>
                <a:latin typeface="+mj-lt"/>
                <a:cs typeface="Microsoft Sans Serif"/>
              </a:rPr>
              <a:t>у</a:t>
            </a:r>
            <a:r>
              <a:rPr lang="ru-RU" sz="3200" spc="-295" dirty="0" err="1">
                <a:solidFill>
                  <a:srgbClr val="001F5F"/>
                </a:solidFill>
                <a:latin typeface="+mj-lt"/>
                <a:cs typeface="Microsoft Sans Serif"/>
              </a:rPr>
              <a:t>ж</a:t>
            </a:r>
            <a:r>
              <a:rPr lang="ru-RU" sz="3200" spc="-200" dirty="0" err="1">
                <a:solidFill>
                  <a:srgbClr val="001F5F"/>
                </a:solidFill>
                <a:latin typeface="+mj-lt"/>
                <a:cs typeface="Microsoft Sans Serif"/>
              </a:rPr>
              <a:t>б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о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в</a:t>
            </a:r>
            <a:r>
              <a:rPr lang="ru-RU" sz="3200" spc="-195" dirty="0" err="1">
                <a:solidFill>
                  <a:srgbClr val="001F5F"/>
                </a:solidFill>
                <a:latin typeface="+mj-lt"/>
                <a:cs typeface="Microsoft Sans Serif"/>
              </a:rPr>
              <a:t>ц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я</a:t>
            </a:r>
            <a:r>
              <a:rPr lang="ru-RU" sz="3200" spc="-110" dirty="0">
                <a:solidFill>
                  <a:srgbClr val="001F5F"/>
                </a:solidFill>
                <a:latin typeface="+mj-lt"/>
                <a:cs typeface="Microsoft Sans Serif"/>
              </a:rPr>
              <a:t>)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.</a:t>
            </a:r>
            <a:endParaRPr lang="ru-RU" sz="3200" dirty="0">
              <a:latin typeface="+mj-lt"/>
              <a:cs typeface="Microsoft Sans Serif"/>
            </a:endParaRPr>
          </a:p>
          <a:p>
            <a:pPr marL="0" indent="0">
              <a:buNone/>
            </a:pPr>
            <a:r>
              <a:rPr lang="ru-RU" sz="3200" b="1" u="sng" spc="-160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гідність</a:t>
            </a:r>
            <a:r>
              <a:rPr lang="ru-RU" sz="3200" b="1" u="sng" spc="-16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 </a:t>
            </a:r>
            <a:r>
              <a:rPr lang="ru-RU" sz="3200" b="1" u="sng" spc="-9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і </a:t>
            </a:r>
            <a:r>
              <a:rPr lang="ru-RU" sz="3200" b="1" u="sng" spc="-185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повага</a:t>
            </a:r>
            <a:r>
              <a:rPr lang="ru-RU" sz="3200" b="1" u="sng" spc="-18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 </a:t>
            </a:r>
            <a:r>
              <a:rPr lang="ru-RU" sz="3200" b="1" u="sng" spc="-204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до </a:t>
            </a:r>
            <a:r>
              <a:rPr lang="ru-RU" sz="3200" b="1" u="sng" spc="-160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гідності</a:t>
            </a:r>
            <a:r>
              <a:rPr lang="ru-RU" sz="3200" b="1" u="sng" spc="-16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 </a:t>
            </a:r>
            <a:r>
              <a:rPr lang="ru-RU" sz="3200" b="1" u="sng" spc="-190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інших</a:t>
            </a:r>
            <a:r>
              <a:rPr lang="ru-RU" sz="3200" b="1" u="sng" spc="-19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+mj-lt"/>
                <a:cs typeface="Arial"/>
              </a:rPr>
              <a:t> </a:t>
            </a:r>
            <a:r>
              <a:rPr lang="ru-RU" sz="3200" spc="-150" dirty="0">
                <a:solidFill>
                  <a:srgbClr val="001F5F"/>
                </a:solidFill>
                <a:latin typeface="+mj-lt"/>
                <a:cs typeface="Microsoft Sans Serif"/>
              </a:rPr>
              <a:t>(</a:t>
            </a:r>
            <a:r>
              <a:rPr lang="ru-RU" sz="3200" spc="-150" dirty="0" err="1">
                <a:solidFill>
                  <a:srgbClr val="001F5F"/>
                </a:solidFill>
                <a:latin typeface="+mj-lt"/>
                <a:cs typeface="Microsoft Sans Serif"/>
              </a:rPr>
              <a:t>рівність</a:t>
            </a:r>
            <a:r>
              <a:rPr lang="ru-RU" sz="3200" spc="-15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45" dirty="0" err="1">
                <a:solidFill>
                  <a:srgbClr val="001F5F"/>
                </a:solidFill>
                <a:latin typeface="+mj-lt"/>
                <a:cs typeface="Microsoft Sans Serif"/>
              </a:rPr>
              <a:t>усіх</a:t>
            </a:r>
            <a:r>
              <a:rPr lang="ru-RU" sz="3200" spc="-14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0" dirty="0">
                <a:solidFill>
                  <a:srgbClr val="001F5F"/>
                </a:solidFill>
                <a:latin typeface="+mj-lt"/>
                <a:cs typeface="Microsoft Sans Serif"/>
              </a:rPr>
              <a:t>людей </a:t>
            </a:r>
            <a:r>
              <a:rPr lang="ru-RU" sz="3200" spc="-165" dirty="0">
                <a:solidFill>
                  <a:srgbClr val="001F5F"/>
                </a:solidFill>
                <a:latin typeface="+mj-lt"/>
                <a:cs typeface="Microsoft Sans Serif"/>
              </a:rPr>
              <a:t>у </a:t>
            </a:r>
            <a:r>
              <a:rPr lang="ru-RU" sz="3200" spc="-200" dirty="0">
                <a:solidFill>
                  <a:srgbClr val="001F5F"/>
                </a:solidFill>
                <a:latin typeface="+mj-lt"/>
                <a:cs typeface="Microsoft Sans Serif"/>
              </a:rPr>
              <a:t>моральному </a:t>
            </a:r>
            <a:r>
              <a:rPr lang="ru-RU" sz="3200" spc="-19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65" dirty="0" err="1">
                <a:solidFill>
                  <a:srgbClr val="001F5F"/>
                </a:solidFill>
                <a:latin typeface="+mj-lt"/>
                <a:cs typeface="Microsoft Sans Serif"/>
              </a:rPr>
              <a:t>відношенні</a:t>
            </a:r>
            <a:r>
              <a:rPr lang="ru-RU" sz="3200" spc="-165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spc="-16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00" dirty="0" err="1">
                <a:solidFill>
                  <a:srgbClr val="001F5F"/>
                </a:solidFill>
                <a:latin typeface="+mj-lt"/>
                <a:cs typeface="Microsoft Sans Serif"/>
              </a:rPr>
              <a:t>незалежно</a:t>
            </a:r>
            <a:r>
              <a:rPr lang="ru-RU" sz="3200" spc="-19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55" dirty="0" err="1">
                <a:solidFill>
                  <a:srgbClr val="001F5F"/>
                </a:solidFill>
                <a:latin typeface="+mj-lt"/>
                <a:cs typeface="Microsoft Sans Serif"/>
              </a:rPr>
              <a:t>від</a:t>
            </a:r>
            <a:r>
              <a:rPr lang="ru-RU" sz="3200" spc="-15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70" dirty="0" err="1">
                <a:solidFill>
                  <a:srgbClr val="001F5F"/>
                </a:solidFill>
                <a:latin typeface="+mj-lt"/>
                <a:cs typeface="Microsoft Sans Serif"/>
              </a:rPr>
              <a:t>соціального</a:t>
            </a:r>
            <a:r>
              <a:rPr lang="ru-RU" sz="3200" spc="-16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60" dirty="0">
                <a:solidFill>
                  <a:srgbClr val="001F5F"/>
                </a:solidFill>
                <a:latin typeface="+mj-lt"/>
                <a:cs typeface="Microsoft Sans Serif"/>
              </a:rPr>
              <a:t>стану,</a:t>
            </a:r>
            <a:r>
              <a:rPr lang="ru-RU" sz="3200" spc="-15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40" dirty="0" err="1">
                <a:solidFill>
                  <a:srgbClr val="001F5F"/>
                </a:solidFill>
                <a:latin typeface="+mj-lt"/>
                <a:cs typeface="Microsoft Sans Serif"/>
              </a:rPr>
              <a:t>релігійної</a:t>
            </a:r>
            <a:r>
              <a:rPr lang="ru-RU" sz="3200" spc="-140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spc="-13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45" dirty="0" err="1">
                <a:solidFill>
                  <a:srgbClr val="001F5F"/>
                </a:solidFill>
                <a:latin typeface="+mj-lt"/>
                <a:cs typeface="Microsoft Sans Serif"/>
              </a:rPr>
              <a:t>расової</a:t>
            </a:r>
            <a:r>
              <a:rPr lang="ru-RU" sz="3200" spc="-145" dirty="0">
                <a:solidFill>
                  <a:srgbClr val="001F5F"/>
                </a:solidFill>
                <a:latin typeface="+mj-lt"/>
                <a:cs typeface="Microsoft Sans Serif"/>
              </a:rPr>
              <a:t>, </a:t>
            </a:r>
            <a:r>
              <a:rPr lang="ru-RU" sz="3200" spc="-14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60" dirty="0" err="1">
                <a:solidFill>
                  <a:srgbClr val="001F5F"/>
                </a:solidFill>
                <a:latin typeface="+mj-lt"/>
                <a:cs typeface="Microsoft Sans Serif"/>
              </a:rPr>
              <a:t>національної</a:t>
            </a:r>
            <a:r>
              <a:rPr lang="ru-RU" sz="3200" spc="-15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чи</a:t>
            </a:r>
            <a:r>
              <a:rPr lang="ru-RU" sz="3200" spc="-18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70" dirty="0" err="1">
                <a:solidFill>
                  <a:srgbClr val="001F5F"/>
                </a:solidFill>
                <a:latin typeface="+mj-lt"/>
                <a:cs typeface="Microsoft Sans Serif"/>
              </a:rPr>
              <a:t>професійної</a:t>
            </a:r>
            <a:r>
              <a:rPr lang="ru-RU" sz="3200" spc="-16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80" dirty="0" err="1">
                <a:solidFill>
                  <a:srgbClr val="001F5F"/>
                </a:solidFill>
                <a:latin typeface="+mj-lt"/>
                <a:cs typeface="Microsoft Sans Serif"/>
              </a:rPr>
              <a:t>належності</a:t>
            </a:r>
            <a:r>
              <a:rPr lang="ru-RU" sz="3200" spc="-17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чи</a:t>
            </a:r>
            <a:r>
              <a:rPr lang="ru-RU" sz="3200" spc="-18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45" dirty="0" err="1">
                <a:solidFill>
                  <a:srgbClr val="001F5F"/>
                </a:solidFill>
                <a:latin typeface="+mj-lt"/>
                <a:cs typeface="Microsoft Sans Serif"/>
              </a:rPr>
              <a:t>репутації</a:t>
            </a:r>
            <a:r>
              <a:rPr lang="ru-RU" sz="3200" spc="-145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spc="-14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самоповага</a:t>
            </a:r>
            <a:r>
              <a:rPr lang="ru-RU" sz="3200" spc="-18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04" dirty="0" err="1">
                <a:solidFill>
                  <a:srgbClr val="001F5F"/>
                </a:solidFill>
                <a:latin typeface="+mj-lt"/>
                <a:cs typeface="Microsoft Sans Serif"/>
              </a:rPr>
              <a:t>щодо</a:t>
            </a:r>
            <a:r>
              <a:rPr lang="ru-RU" sz="3200" spc="-204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0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80" dirty="0" err="1">
                <a:solidFill>
                  <a:srgbClr val="001F5F"/>
                </a:solidFill>
                <a:latin typeface="+mj-lt"/>
                <a:cs typeface="Microsoft Sans Serif"/>
              </a:rPr>
              <a:t>в</a:t>
            </a:r>
            <a:r>
              <a:rPr lang="ru-RU" sz="3200" spc="-170" dirty="0" err="1">
                <a:solidFill>
                  <a:srgbClr val="001F5F"/>
                </a:solidFill>
                <a:latin typeface="+mj-lt"/>
                <a:cs typeface="Microsoft Sans Serif"/>
              </a:rPr>
              <a:t>л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а</a:t>
            </a:r>
            <a:r>
              <a:rPr lang="ru-RU" sz="3200" spc="-170" dirty="0" err="1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н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и</a:t>
            </a:r>
            <a:r>
              <a:rPr lang="ru-RU" sz="3200" spc="-165" dirty="0" err="1">
                <a:solidFill>
                  <a:srgbClr val="001F5F"/>
                </a:solidFill>
                <a:latin typeface="+mj-lt"/>
                <a:cs typeface="Microsoft Sans Serif"/>
              </a:rPr>
              <a:t>х</a:t>
            </a:r>
            <a:r>
              <a:rPr lang="ru-RU" sz="3200" spc="-6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10" dirty="0" err="1">
                <a:solidFill>
                  <a:srgbClr val="001F5F"/>
                </a:solidFill>
                <a:latin typeface="+mj-lt"/>
                <a:cs typeface="Microsoft Sans Serif"/>
              </a:rPr>
              <a:t>п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р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о</a:t>
            </a:r>
            <a:r>
              <a:rPr lang="ru-RU" sz="3200" spc="-270" dirty="0" err="1">
                <a:solidFill>
                  <a:srgbClr val="001F5F"/>
                </a:solidFill>
                <a:latin typeface="+mj-lt"/>
                <a:cs typeface="Microsoft Sans Serif"/>
              </a:rPr>
              <a:t>ф</a:t>
            </a:r>
            <a:r>
              <a:rPr lang="ru-RU" sz="3200" spc="-195" dirty="0" err="1">
                <a:solidFill>
                  <a:srgbClr val="001F5F"/>
                </a:solidFill>
                <a:latin typeface="+mj-lt"/>
                <a:cs typeface="Microsoft Sans Serif"/>
              </a:rPr>
              <a:t>е</a:t>
            </a:r>
            <a:r>
              <a:rPr lang="ru-RU" sz="3200" spc="-170" dirty="0" err="1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90" dirty="0" err="1">
                <a:solidFill>
                  <a:srgbClr val="001F5F"/>
                </a:solidFill>
                <a:latin typeface="+mj-lt"/>
                <a:cs typeface="Microsoft Sans Serif"/>
              </a:rPr>
              <a:t>і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йн</a:t>
            </a:r>
            <a:r>
              <a:rPr lang="ru-RU" sz="3200" spc="-185" dirty="0" err="1">
                <a:solidFill>
                  <a:srgbClr val="001F5F"/>
                </a:solidFill>
                <a:latin typeface="+mj-lt"/>
                <a:cs typeface="Microsoft Sans Serif"/>
              </a:rPr>
              <a:t>и</a:t>
            </a:r>
            <a:r>
              <a:rPr lang="ru-RU" sz="3200" spc="-165" dirty="0" err="1">
                <a:solidFill>
                  <a:srgbClr val="001F5F"/>
                </a:solidFill>
                <a:latin typeface="+mj-lt"/>
                <a:cs typeface="Microsoft Sans Serif"/>
              </a:rPr>
              <a:t>х</a:t>
            </a:r>
            <a:r>
              <a:rPr lang="ru-RU" sz="3200" spc="-4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надб</a:t>
            </a:r>
            <a:r>
              <a:rPr lang="ru-RU" sz="3200" spc="-195" dirty="0" err="1">
                <a:solidFill>
                  <a:srgbClr val="001F5F"/>
                </a:solidFill>
                <a:latin typeface="+mj-lt"/>
                <a:cs typeface="Microsoft Sans Serif"/>
              </a:rPr>
              <a:t>а</a:t>
            </a:r>
            <a:r>
              <a:rPr lang="ru-RU" sz="3200" spc="-190" dirty="0" err="1">
                <a:solidFill>
                  <a:srgbClr val="001F5F"/>
                </a:solidFill>
                <a:latin typeface="+mj-lt"/>
                <a:cs typeface="Microsoft Sans Serif"/>
              </a:rPr>
              <a:t>н</a:t>
            </a:r>
            <a:r>
              <a:rPr lang="ru-RU" sz="3200" spc="-180" dirty="0" err="1">
                <a:solidFill>
                  <a:srgbClr val="001F5F"/>
                </a:solidFill>
                <a:latin typeface="+mj-lt"/>
                <a:cs typeface="Microsoft Sans Serif"/>
              </a:rPr>
              <a:t>ь</a:t>
            </a:r>
            <a:r>
              <a:rPr lang="ru-RU" sz="3200" spc="-110" dirty="0">
                <a:solidFill>
                  <a:srgbClr val="001F5F"/>
                </a:solidFill>
                <a:latin typeface="+mj-lt"/>
                <a:cs typeface="Microsoft Sans Serif"/>
              </a:rPr>
              <a:t>)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.</a:t>
            </a:r>
            <a:endParaRPr lang="ru-RU" sz="3200" dirty="0">
              <a:latin typeface="+mj-lt"/>
              <a:cs typeface="Microsoft Sans Serif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7482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pc="-265" dirty="0">
                <a:solidFill>
                  <a:srgbClr val="001F5F"/>
                </a:solidFill>
                <a:latin typeface="Microsoft Sans Serif"/>
                <a:cs typeface="Microsoft Sans Serif"/>
              </a:rPr>
              <a:t>Сократ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marR="58419" indent="0" algn="just">
              <a:lnSpc>
                <a:spcPct val="100000"/>
              </a:lnSpc>
              <a:spcBef>
                <a:spcPts val="100"/>
              </a:spcBef>
              <a:buNone/>
            </a:pPr>
            <a:r>
              <a:rPr lang="ru-RU" sz="3200" spc="-265" dirty="0">
                <a:solidFill>
                  <a:srgbClr val="001F5F"/>
                </a:solidFill>
                <a:latin typeface="+mj-lt"/>
                <a:cs typeface="Microsoft Sans Serif"/>
              </a:rPr>
              <a:t>Сократ</a:t>
            </a:r>
            <a:r>
              <a:rPr lang="ru-RU" sz="3200" spc="-26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54" dirty="0" err="1">
                <a:solidFill>
                  <a:srgbClr val="001F5F"/>
                </a:solidFill>
                <a:latin typeface="+mj-lt"/>
                <a:cs typeface="Microsoft Sans Serif"/>
              </a:rPr>
              <a:t>ототожнював</a:t>
            </a:r>
            <a:r>
              <a:rPr lang="ru-RU" sz="3200" spc="-25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29" dirty="0" err="1">
                <a:solidFill>
                  <a:srgbClr val="C00000"/>
                </a:solidFill>
                <a:latin typeface="+mj-lt"/>
                <a:cs typeface="Microsoft Sans Serif"/>
              </a:rPr>
              <a:t>доброчесність</a:t>
            </a:r>
            <a:r>
              <a:rPr lang="ru-RU" sz="3200" spc="-225" dirty="0">
                <a:solidFill>
                  <a:srgbClr val="C00000"/>
                </a:solidFill>
                <a:latin typeface="+mj-lt"/>
                <a:cs typeface="Microsoft Sans Serif"/>
              </a:rPr>
              <a:t> </a:t>
            </a:r>
            <a:r>
              <a:rPr lang="ru-RU" sz="3200" spc="-200" dirty="0" err="1">
                <a:solidFill>
                  <a:srgbClr val="001F5F"/>
                </a:solidFill>
                <a:latin typeface="+mj-lt"/>
                <a:cs typeface="Microsoft Sans Serif"/>
              </a:rPr>
              <a:t>зі</a:t>
            </a:r>
            <a:r>
              <a:rPr lang="ru-RU" sz="3200" spc="-20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54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знаннями</a:t>
            </a:r>
            <a:r>
              <a:rPr lang="ru-RU" sz="3200" spc="-254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spc="-25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5" dirty="0" err="1">
                <a:solidFill>
                  <a:srgbClr val="001F5F"/>
                </a:solidFill>
                <a:latin typeface="+mj-lt"/>
                <a:cs typeface="Microsoft Sans Serif"/>
              </a:rPr>
              <a:t>що</a:t>
            </a:r>
            <a:r>
              <a:rPr lang="ru-RU" sz="3200" spc="-245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spc="-24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5" dirty="0">
                <a:solidFill>
                  <a:srgbClr val="001F5F"/>
                </a:solidFill>
                <a:latin typeface="+mj-lt"/>
                <a:cs typeface="Microsoft Sans Serif"/>
              </a:rPr>
              <a:t>на</a:t>
            </a:r>
            <a:r>
              <a:rPr lang="ru-RU" sz="3200" spc="-24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80" dirty="0">
                <a:solidFill>
                  <a:srgbClr val="001F5F"/>
                </a:solidFill>
                <a:latin typeface="+mj-lt"/>
                <a:cs typeface="Microsoft Sans Serif"/>
              </a:rPr>
              <a:t>думку</a:t>
            </a:r>
            <a:r>
              <a:rPr lang="ru-RU" sz="3200" spc="-27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0" dirty="0" err="1">
                <a:solidFill>
                  <a:srgbClr val="001F5F"/>
                </a:solidFill>
                <a:latin typeface="+mj-lt"/>
                <a:cs typeface="Microsoft Sans Serif"/>
              </a:rPr>
              <a:t>філософа</a:t>
            </a:r>
            <a:r>
              <a:rPr lang="ru-RU" sz="3200" spc="-240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spc="-23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50" dirty="0">
                <a:solidFill>
                  <a:srgbClr val="001F5F"/>
                </a:solidFill>
                <a:latin typeface="+mj-lt"/>
                <a:cs typeface="Microsoft Sans Serif"/>
              </a:rPr>
              <a:t>означало </a:t>
            </a:r>
            <a:r>
              <a:rPr lang="ru-RU" sz="3200" spc="-24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0" dirty="0" err="1" smtClean="0">
                <a:solidFill>
                  <a:srgbClr val="001F5F"/>
                </a:solidFill>
                <a:latin typeface="+mj-lt"/>
                <a:cs typeface="Microsoft Sans Serif"/>
              </a:rPr>
              <a:t>свідоме</a:t>
            </a:r>
            <a:r>
              <a:rPr lang="ru-RU" sz="3200" spc="-240" dirty="0" smtClean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50" dirty="0" smtClean="0">
                <a:solidFill>
                  <a:srgbClr val="001F5F"/>
                </a:solidFill>
                <a:latin typeface="+mj-lt"/>
                <a:cs typeface="Microsoft Sans Serif"/>
              </a:rPr>
              <a:t>й </a:t>
            </a:r>
            <a:r>
              <a:rPr lang="ru-RU" sz="3200" spc="-225" dirty="0" err="1">
                <a:solidFill>
                  <a:srgbClr val="001F5F"/>
                </a:solidFill>
                <a:latin typeface="+mj-lt"/>
                <a:cs typeface="Microsoft Sans Serif"/>
              </a:rPr>
              <a:t>відповідальне</a:t>
            </a:r>
            <a:r>
              <a:rPr lang="ru-RU" sz="3200" spc="-22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35" dirty="0" err="1">
                <a:solidFill>
                  <a:srgbClr val="001F5F"/>
                </a:solidFill>
                <a:latin typeface="+mj-lt"/>
                <a:cs typeface="Microsoft Sans Serif"/>
              </a:rPr>
              <a:t>ставлення</a:t>
            </a:r>
            <a:r>
              <a:rPr lang="ru-RU" sz="3200" spc="-23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15" dirty="0" err="1">
                <a:solidFill>
                  <a:srgbClr val="001F5F"/>
                </a:solidFill>
                <a:latin typeface="+mj-lt"/>
                <a:cs typeface="Microsoft Sans Serif"/>
              </a:rPr>
              <a:t>індивіда</a:t>
            </a:r>
            <a:r>
              <a:rPr lang="ru-RU" sz="3200" spc="-21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0" dirty="0">
                <a:solidFill>
                  <a:srgbClr val="001F5F"/>
                </a:solidFill>
                <a:latin typeface="+mj-lt"/>
                <a:cs typeface="Microsoft Sans Serif"/>
              </a:rPr>
              <a:t>до </a:t>
            </a:r>
            <a:r>
              <a:rPr lang="ru-RU" sz="3200" spc="-23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0" dirty="0">
                <a:solidFill>
                  <a:srgbClr val="001F5F"/>
                </a:solidFill>
                <a:latin typeface="+mj-lt"/>
                <a:cs typeface="Microsoft Sans Serif"/>
              </a:rPr>
              <a:t>способу</a:t>
            </a:r>
            <a:r>
              <a:rPr lang="ru-RU" sz="3200" spc="-7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29" dirty="0" err="1">
                <a:solidFill>
                  <a:srgbClr val="001F5F"/>
                </a:solidFill>
                <a:latin typeface="+mj-lt"/>
                <a:cs typeface="Microsoft Sans Serif"/>
              </a:rPr>
              <a:t>свого</a:t>
            </a:r>
            <a:r>
              <a:rPr lang="ru-RU" sz="3200" spc="-7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35" dirty="0" err="1">
                <a:solidFill>
                  <a:srgbClr val="001F5F"/>
                </a:solidFill>
                <a:latin typeface="+mj-lt"/>
                <a:cs typeface="Microsoft Sans Serif"/>
              </a:rPr>
              <a:t>життя</a:t>
            </a:r>
            <a:r>
              <a:rPr lang="ru-RU" sz="3200" spc="-235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spc="-10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29" dirty="0" err="1">
                <a:solidFill>
                  <a:srgbClr val="001F5F"/>
                </a:solidFill>
                <a:latin typeface="+mj-lt"/>
                <a:cs typeface="Microsoft Sans Serif"/>
              </a:rPr>
              <a:t>моральної</a:t>
            </a:r>
            <a:r>
              <a:rPr lang="ru-RU" sz="3200" spc="-6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35" dirty="0" err="1">
                <a:solidFill>
                  <a:srgbClr val="001F5F"/>
                </a:solidFill>
                <a:latin typeface="+mj-lt"/>
                <a:cs typeface="Microsoft Sans Serif"/>
              </a:rPr>
              <a:t>поведінки</a:t>
            </a:r>
            <a:r>
              <a:rPr lang="ru-RU" sz="3200" spc="-235" dirty="0">
                <a:solidFill>
                  <a:srgbClr val="001F5F"/>
                </a:solidFill>
                <a:latin typeface="+mj-lt"/>
                <a:cs typeface="Microsoft Sans Serif"/>
              </a:rPr>
              <a:t>.</a:t>
            </a:r>
            <a:endParaRPr lang="ru-RU" sz="3200" dirty="0">
              <a:latin typeface="+mj-lt"/>
              <a:cs typeface="Microsoft Sans Serif"/>
            </a:endParaRPr>
          </a:p>
          <a:p>
            <a:pPr marL="12700" marR="5080" indent="358140" algn="just">
              <a:lnSpc>
                <a:spcPct val="100000"/>
              </a:lnSpc>
              <a:spcBef>
                <a:spcPts val="1720"/>
              </a:spcBef>
            </a:pPr>
            <a:r>
              <a:rPr lang="ru-RU" sz="3200" spc="-535" dirty="0" err="1">
                <a:solidFill>
                  <a:srgbClr val="C00000"/>
                </a:solidFill>
                <a:latin typeface="+mj-lt"/>
                <a:cs typeface="Microsoft Sans Serif"/>
              </a:rPr>
              <a:t>Д</a:t>
            </a:r>
            <a:r>
              <a:rPr lang="ru-RU" sz="3200" spc="-250" dirty="0" err="1">
                <a:solidFill>
                  <a:srgbClr val="C00000"/>
                </a:solidFill>
                <a:latin typeface="+mj-lt"/>
                <a:cs typeface="Microsoft Sans Serif"/>
              </a:rPr>
              <a:t>о</a:t>
            </a:r>
            <a:r>
              <a:rPr lang="ru-RU" sz="3200" spc="-245" dirty="0" err="1">
                <a:solidFill>
                  <a:srgbClr val="C00000"/>
                </a:solidFill>
                <a:latin typeface="+mj-lt"/>
                <a:cs typeface="Microsoft Sans Serif"/>
              </a:rPr>
              <a:t>б</a:t>
            </a:r>
            <a:r>
              <a:rPr lang="ru-RU" sz="3200" spc="-250" dirty="0" err="1">
                <a:solidFill>
                  <a:srgbClr val="C00000"/>
                </a:solidFill>
                <a:latin typeface="+mj-lt"/>
                <a:cs typeface="Microsoft Sans Serif"/>
              </a:rPr>
              <a:t>р</a:t>
            </a:r>
            <a:r>
              <a:rPr lang="ru-RU" sz="3200" spc="-245" dirty="0" err="1">
                <a:solidFill>
                  <a:srgbClr val="C00000"/>
                </a:solidFill>
                <a:latin typeface="+mj-lt"/>
                <a:cs typeface="Microsoft Sans Serif"/>
              </a:rPr>
              <a:t>о</a:t>
            </a:r>
            <a:r>
              <a:rPr lang="ru-RU" sz="3200" spc="-260" dirty="0" err="1">
                <a:solidFill>
                  <a:srgbClr val="C00000"/>
                </a:solidFill>
                <a:latin typeface="+mj-lt"/>
                <a:cs typeface="Microsoft Sans Serif"/>
              </a:rPr>
              <a:t>ч</a:t>
            </a:r>
            <a:r>
              <a:rPr lang="ru-RU" sz="3200" spc="-250" dirty="0" err="1">
                <a:solidFill>
                  <a:srgbClr val="C00000"/>
                </a:solidFill>
                <a:latin typeface="+mj-lt"/>
                <a:cs typeface="Microsoft Sans Serif"/>
              </a:rPr>
              <a:t>е</a:t>
            </a:r>
            <a:r>
              <a:rPr lang="ru-RU" sz="3200" spc="-225" dirty="0" err="1">
                <a:solidFill>
                  <a:srgbClr val="C00000"/>
                </a:solidFill>
                <a:latin typeface="+mj-lt"/>
                <a:cs typeface="Microsoft Sans Serif"/>
              </a:rPr>
              <a:t>с</a:t>
            </a:r>
            <a:r>
              <a:rPr lang="ru-RU" sz="3200" spc="-245" dirty="0" err="1">
                <a:solidFill>
                  <a:srgbClr val="C00000"/>
                </a:solidFill>
                <a:latin typeface="+mj-lt"/>
                <a:cs typeface="Microsoft Sans Serif"/>
              </a:rPr>
              <a:t>н</a:t>
            </a:r>
            <a:r>
              <a:rPr lang="ru-RU" sz="3200" spc="-120" dirty="0" err="1">
                <a:solidFill>
                  <a:srgbClr val="C00000"/>
                </a:solidFill>
                <a:latin typeface="+mj-lt"/>
                <a:cs typeface="Microsoft Sans Serif"/>
              </a:rPr>
              <a:t>і</a:t>
            </a:r>
            <a:r>
              <a:rPr lang="ru-RU" sz="3200" spc="-225" dirty="0" err="1">
                <a:solidFill>
                  <a:srgbClr val="C00000"/>
                </a:solidFill>
                <a:latin typeface="+mj-lt"/>
                <a:cs typeface="Microsoft Sans Serif"/>
              </a:rPr>
              <a:t>с</a:t>
            </a:r>
            <a:r>
              <a:rPr lang="ru-RU" sz="3200" spc="-204" dirty="0" err="1">
                <a:solidFill>
                  <a:srgbClr val="C00000"/>
                </a:solidFill>
                <a:latin typeface="+mj-lt"/>
                <a:cs typeface="Microsoft Sans Serif"/>
              </a:rPr>
              <a:t>т</a:t>
            </a:r>
            <a:r>
              <a:rPr lang="ru-RU" sz="3200" spc="-229" dirty="0" err="1">
                <a:solidFill>
                  <a:srgbClr val="C00000"/>
                </a:solidFill>
                <a:latin typeface="+mj-lt"/>
                <a:cs typeface="Microsoft Sans Serif"/>
              </a:rPr>
              <a:t>ь</a:t>
            </a:r>
            <a:r>
              <a:rPr lang="ru-RU" sz="3200" spc="-40" dirty="0">
                <a:solidFill>
                  <a:srgbClr val="C00000"/>
                </a:solidFill>
                <a:latin typeface="+mj-lt"/>
                <a:cs typeface="Microsoft Sans Serif"/>
              </a:rPr>
              <a:t> 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о</a:t>
            </a:r>
            <a:r>
              <a:rPr lang="ru-RU" sz="3200" spc="-305" dirty="0" err="1">
                <a:solidFill>
                  <a:srgbClr val="001F5F"/>
                </a:solidFill>
                <a:latin typeface="+mj-lt"/>
                <a:cs typeface="Microsoft Sans Serif"/>
              </a:rPr>
              <a:t>з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н</a:t>
            </a:r>
            <a:r>
              <a:rPr lang="ru-RU" sz="3200" spc="-240" dirty="0" err="1">
                <a:solidFill>
                  <a:srgbClr val="001F5F"/>
                </a:solidFill>
                <a:latin typeface="+mj-lt"/>
                <a:cs typeface="Microsoft Sans Serif"/>
              </a:rPr>
              <a:t>а</a:t>
            </a:r>
            <a:r>
              <a:rPr lang="ru-RU" sz="3200" spc="-260" dirty="0" err="1">
                <a:solidFill>
                  <a:srgbClr val="001F5F"/>
                </a:solidFill>
                <a:latin typeface="+mj-lt"/>
                <a:cs typeface="Microsoft Sans Serif"/>
              </a:rPr>
              <a:t>ч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а</a:t>
            </a:r>
            <a:r>
              <a:rPr lang="ru-RU" sz="3200" spc="-200" dirty="0" err="1">
                <a:solidFill>
                  <a:srgbClr val="001F5F"/>
                </a:solidFill>
                <a:latin typeface="+mj-lt"/>
                <a:cs typeface="Microsoft Sans Serif"/>
              </a:rPr>
              <a:t>є</a:t>
            </a:r>
            <a:r>
              <a:rPr lang="ru-RU" sz="3200" spc="-4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305" dirty="0" err="1">
                <a:solidFill>
                  <a:srgbClr val="001F5F"/>
                </a:solidFill>
                <a:latin typeface="+mj-lt"/>
                <a:cs typeface="Microsoft Sans Serif"/>
              </a:rPr>
              <a:t>з</a:t>
            </a:r>
            <a:r>
              <a:rPr lang="ru-RU" sz="3200" spc="-254" dirty="0" err="1">
                <a:solidFill>
                  <a:srgbClr val="001F5F"/>
                </a:solidFill>
                <a:latin typeface="+mj-lt"/>
                <a:cs typeface="Microsoft Sans Serif"/>
              </a:rPr>
              <a:t>д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а</a:t>
            </a:r>
            <a:r>
              <a:rPr lang="ru-RU" sz="3200" spc="-204" dirty="0" err="1">
                <a:solidFill>
                  <a:srgbClr val="001F5F"/>
                </a:solidFill>
                <a:latin typeface="+mj-lt"/>
                <a:cs typeface="Microsoft Sans Serif"/>
              </a:rPr>
              <a:t>т</a:t>
            </a:r>
            <a:r>
              <a:rPr lang="ru-RU" sz="3200" spc="-245" dirty="0" err="1">
                <a:solidFill>
                  <a:srgbClr val="001F5F"/>
                </a:solidFill>
                <a:latin typeface="+mj-lt"/>
                <a:cs typeface="Microsoft Sans Serif"/>
              </a:rPr>
              <a:t>н</a:t>
            </a:r>
            <a:r>
              <a:rPr lang="ru-RU" sz="3200" spc="-120" dirty="0" err="1">
                <a:solidFill>
                  <a:srgbClr val="001F5F"/>
                </a:solidFill>
                <a:latin typeface="+mj-lt"/>
                <a:cs typeface="Microsoft Sans Serif"/>
              </a:rPr>
              <a:t>і</a:t>
            </a:r>
            <a:r>
              <a:rPr lang="ru-RU" sz="3200" spc="-225" dirty="0" err="1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204" dirty="0" err="1">
                <a:solidFill>
                  <a:srgbClr val="001F5F"/>
                </a:solidFill>
                <a:latin typeface="+mj-lt"/>
                <a:cs typeface="Microsoft Sans Serif"/>
              </a:rPr>
              <a:t>т</a:t>
            </a:r>
            <a:r>
              <a:rPr lang="ru-RU" sz="3200" spc="-229" dirty="0" err="1">
                <a:solidFill>
                  <a:srgbClr val="001F5F"/>
                </a:solidFill>
                <a:latin typeface="+mj-lt"/>
                <a:cs typeface="Microsoft Sans Serif"/>
              </a:rPr>
              <a:t>ь</a:t>
            </a:r>
            <a:r>
              <a:rPr lang="ru-RU" sz="3200" spc="-6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330" dirty="0" err="1">
                <a:solidFill>
                  <a:srgbClr val="001F5F"/>
                </a:solidFill>
                <a:latin typeface="+mj-lt"/>
                <a:cs typeface="Microsoft Sans Serif"/>
              </a:rPr>
              <a:t>к</a:t>
            </a:r>
            <a:r>
              <a:rPr lang="ru-RU" sz="3200" spc="-240" dirty="0" err="1">
                <a:solidFill>
                  <a:srgbClr val="001F5F"/>
                </a:solidFill>
                <a:latin typeface="+mj-lt"/>
                <a:cs typeface="Microsoft Sans Serif"/>
              </a:rPr>
              <a:t>е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р</a:t>
            </a:r>
            <a:r>
              <a:rPr lang="ru-RU" sz="3200" spc="-215" dirty="0" err="1">
                <a:solidFill>
                  <a:srgbClr val="001F5F"/>
                </a:solidFill>
                <a:latin typeface="+mj-lt"/>
                <a:cs typeface="Microsoft Sans Serif"/>
              </a:rPr>
              <a:t>у</a:t>
            </a:r>
            <a:r>
              <a:rPr lang="ru-RU" sz="3200" spc="-229" dirty="0" err="1">
                <a:solidFill>
                  <a:srgbClr val="001F5F"/>
                </a:solidFill>
                <a:latin typeface="+mj-lt"/>
                <a:cs typeface="Microsoft Sans Serif"/>
              </a:rPr>
              <a:t>в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а</a:t>
            </a:r>
            <a:r>
              <a:rPr lang="ru-RU" sz="3200" spc="-204" dirty="0" err="1">
                <a:solidFill>
                  <a:srgbClr val="001F5F"/>
                </a:solidFill>
                <a:latin typeface="+mj-lt"/>
                <a:cs typeface="Microsoft Sans Serif"/>
              </a:rPr>
              <a:t>т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и</a:t>
            </a:r>
            <a:r>
              <a:rPr lang="ru-RU" sz="3200" spc="-225" dirty="0" err="1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235" dirty="0" err="1">
                <a:solidFill>
                  <a:srgbClr val="001F5F"/>
                </a:solidFill>
                <a:latin typeface="+mj-lt"/>
                <a:cs typeface="Microsoft Sans Serif"/>
              </a:rPr>
              <a:t>я</a:t>
            </a:r>
            <a:r>
              <a:rPr lang="ru-RU" sz="3200" spc="-4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15" dirty="0" err="1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229" dirty="0" err="1">
                <a:solidFill>
                  <a:srgbClr val="001F5F"/>
                </a:solidFill>
                <a:latin typeface="+mj-lt"/>
                <a:cs typeface="Microsoft Sans Serif"/>
              </a:rPr>
              <a:t>в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о</a:t>
            </a:r>
            <a:r>
              <a:rPr lang="ru-RU" sz="3200" spc="-5" dirty="0" err="1">
                <a:solidFill>
                  <a:srgbClr val="001F5F"/>
                </a:solidFill>
                <a:latin typeface="+mj-lt"/>
                <a:cs typeface="Microsoft Sans Serif"/>
              </a:rPr>
              <a:t>ї</a:t>
            </a:r>
            <a:r>
              <a:rPr lang="ru-RU" sz="3200" spc="-350" dirty="0" err="1">
                <a:solidFill>
                  <a:srgbClr val="001F5F"/>
                </a:solidFill>
                <a:latin typeface="+mj-lt"/>
                <a:cs typeface="Microsoft Sans Serif"/>
              </a:rPr>
              <a:t>м</a:t>
            </a:r>
            <a:r>
              <a:rPr lang="ru-RU" sz="3200" spc="-245" dirty="0" err="1">
                <a:solidFill>
                  <a:srgbClr val="001F5F"/>
                </a:solidFill>
                <a:latin typeface="+mj-lt"/>
                <a:cs typeface="Microsoft Sans Serif"/>
              </a:rPr>
              <a:t>и</a:t>
            </a:r>
            <a:r>
              <a:rPr lang="ru-RU" sz="3200" spc="-4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75" dirty="0" err="1">
                <a:solidFill>
                  <a:srgbClr val="001F5F"/>
                </a:solidFill>
                <a:latin typeface="+mj-lt"/>
                <a:cs typeface="Microsoft Sans Serif"/>
              </a:rPr>
              <a:t>п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ере</a:t>
            </a:r>
            <a:r>
              <a:rPr lang="ru-RU" sz="3200" spc="-335" dirty="0" err="1">
                <a:solidFill>
                  <a:srgbClr val="001F5F"/>
                </a:solidFill>
                <a:latin typeface="+mj-lt"/>
                <a:cs typeface="Microsoft Sans Serif"/>
              </a:rPr>
              <a:t>к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она</a:t>
            </a:r>
            <a:r>
              <a:rPr lang="ru-RU" sz="3200" spc="-235" dirty="0" err="1">
                <a:solidFill>
                  <a:srgbClr val="001F5F"/>
                </a:solidFill>
                <a:latin typeface="+mj-lt"/>
                <a:cs typeface="Microsoft Sans Serif"/>
              </a:rPr>
              <a:t>н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н</a:t>
            </a:r>
            <a:r>
              <a:rPr lang="ru-RU" sz="3200" spc="-240" dirty="0" err="1">
                <a:solidFill>
                  <a:srgbClr val="001F5F"/>
                </a:solidFill>
                <a:latin typeface="+mj-lt"/>
                <a:cs typeface="Microsoft Sans Serif"/>
              </a:rPr>
              <a:t>я</a:t>
            </a:r>
            <a:r>
              <a:rPr lang="ru-RU" sz="3200" spc="-375" dirty="0" err="1">
                <a:solidFill>
                  <a:srgbClr val="001F5F"/>
                </a:solidFill>
                <a:latin typeface="+mj-lt"/>
                <a:cs typeface="Microsoft Sans Serif"/>
              </a:rPr>
              <a:t>м</a:t>
            </a:r>
            <a:r>
              <a:rPr lang="ru-RU" sz="3200" spc="-160" dirty="0" err="1">
                <a:solidFill>
                  <a:srgbClr val="001F5F"/>
                </a:solidFill>
                <a:latin typeface="+mj-lt"/>
                <a:cs typeface="Microsoft Sans Serif"/>
              </a:rPr>
              <a:t>и</a:t>
            </a:r>
            <a:r>
              <a:rPr lang="ru-RU" sz="3200" spc="-160" dirty="0">
                <a:solidFill>
                  <a:srgbClr val="001F5F"/>
                </a:solidFill>
                <a:latin typeface="+mj-lt"/>
                <a:cs typeface="Microsoft Sans Serif"/>
              </a:rPr>
              <a:t>  </a:t>
            </a:r>
            <a:r>
              <a:rPr lang="ru-RU" sz="3200" spc="-225" dirty="0">
                <a:solidFill>
                  <a:srgbClr val="001F5F"/>
                </a:solidFill>
                <a:latin typeface="+mj-lt"/>
                <a:cs typeface="Microsoft Sans Serif"/>
              </a:rPr>
              <a:t>та</a:t>
            </a:r>
            <a:r>
              <a:rPr lang="ru-RU" sz="3200" spc="19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35" dirty="0" err="1">
                <a:solidFill>
                  <a:srgbClr val="001F5F"/>
                </a:solidFill>
                <a:latin typeface="+mj-lt"/>
                <a:cs typeface="Microsoft Sans Serif"/>
              </a:rPr>
              <a:t>протистояти</a:t>
            </a:r>
            <a:r>
              <a:rPr lang="ru-RU" sz="3200" spc="57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65" dirty="0" err="1">
                <a:solidFill>
                  <a:srgbClr val="001F5F"/>
                </a:solidFill>
                <a:latin typeface="+mj-lt"/>
                <a:cs typeface="Microsoft Sans Serif"/>
              </a:rPr>
              <a:t>хибним</a:t>
            </a:r>
            <a:r>
              <a:rPr lang="ru-RU" sz="3200" spc="48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300" dirty="0">
                <a:solidFill>
                  <a:srgbClr val="001F5F"/>
                </a:solidFill>
                <a:latin typeface="+mj-lt"/>
                <a:cs typeface="Microsoft Sans Serif"/>
              </a:rPr>
              <a:t>думкам</a:t>
            </a:r>
            <a:r>
              <a:rPr lang="ru-RU" sz="3200" spc="37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0" dirty="0" err="1">
                <a:solidFill>
                  <a:srgbClr val="001F5F"/>
                </a:solidFill>
                <a:latin typeface="+mj-lt"/>
                <a:cs typeface="Microsoft Sans Serif"/>
              </a:rPr>
              <a:t>інших</a:t>
            </a:r>
            <a:r>
              <a:rPr lang="ru-RU" sz="3200" spc="55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0" dirty="0">
                <a:solidFill>
                  <a:srgbClr val="001F5F"/>
                </a:solidFill>
                <a:latin typeface="+mj-lt"/>
                <a:cs typeface="Microsoft Sans Serif"/>
              </a:rPr>
              <a:t>людей,</a:t>
            </a:r>
            <a:r>
              <a:rPr lang="ru-RU" sz="3200" spc="55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5" dirty="0" err="1">
                <a:solidFill>
                  <a:srgbClr val="001F5F"/>
                </a:solidFill>
                <a:latin typeface="+mj-lt"/>
                <a:cs typeface="Microsoft Sans Serif"/>
              </a:rPr>
              <a:t>хоча</a:t>
            </a:r>
            <a:r>
              <a:rPr lang="ru-RU" sz="3200" spc="54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50" dirty="0">
                <a:solidFill>
                  <a:srgbClr val="001F5F"/>
                </a:solidFill>
                <a:latin typeface="+mj-lt"/>
                <a:cs typeface="Microsoft Sans Serif"/>
              </a:rPr>
              <a:t>б</a:t>
            </a:r>
            <a:r>
              <a:rPr lang="ru-RU" sz="3200" spc="52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85" dirty="0" err="1">
                <a:solidFill>
                  <a:srgbClr val="001F5F"/>
                </a:solidFill>
                <a:latin typeface="+mj-lt"/>
                <a:cs typeface="Microsoft Sans Serif"/>
              </a:rPr>
              <a:t>якими</a:t>
            </a:r>
            <a:r>
              <a:rPr lang="ru-RU" sz="3200" spc="42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0" dirty="0">
                <a:solidFill>
                  <a:srgbClr val="001F5F"/>
                </a:solidFill>
                <a:latin typeface="+mj-lt"/>
                <a:cs typeface="Microsoft Sans Serif"/>
              </a:rPr>
              <a:t>вони </a:t>
            </a:r>
            <a:r>
              <a:rPr lang="ru-RU" sz="3200" spc="-23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5" dirty="0">
                <a:solidFill>
                  <a:srgbClr val="001F5F"/>
                </a:solidFill>
                <a:latin typeface="+mj-lt"/>
                <a:cs typeface="Microsoft Sans Serif"/>
              </a:rPr>
              <a:t>не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б</a:t>
            </a:r>
            <a:r>
              <a:rPr lang="ru-RU" sz="3200" spc="-225" dirty="0" err="1">
                <a:solidFill>
                  <a:srgbClr val="001F5F"/>
                </a:solidFill>
                <a:latin typeface="+mj-lt"/>
                <a:cs typeface="Microsoft Sans Serif"/>
              </a:rPr>
              <a:t>у</a:t>
            </a:r>
            <a:r>
              <a:rPr lang="ru-RU" sz="3200" spc="-229" dirty="0" err="1">
                <a:solidFill>
                  <a:srgbClr val="001F5F"/>
                </a:solidFill>
                <a:latin typeface="+mj-lt"/>
                <a:cs typeface="Microsoft Sans Serif"/>
              </a:rPr>
              <a:t>л</a:t>
            </a:r>
            <a:r>
              <a:rPr lang="ru-RU" sz="3200" spc="-245" dirty="0" err="1">
                <a:solidFill>
                  <a:srgbClr val="001F5F"/>
                </a:solidFill>
                <a:latin typeface="+mj-lt"/>
                <a:cs typeface="Microsoft Sans Serif"/>
              </a:rPr>
              <a:t>и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04" dirty="0">
                <a:solidFill>
                  <a:srgbClr val="001F5F"/>
                </a:solidFill>
                <a:latin typeface="+mj-lt"/>
                <a:cs typeface="Microsoft Sans Serif"/>
              </a:rPr>
              <a:t>т</a:t>
            </a:r>
            <a:r>
              <a:rPr lang="ru-RU" sz="3200" spc="-245" dirty="0">
                <a:solidFill>
                  <a:srgbClr val="001F5F"/>
                </a:solidFill>
                <a:latin typeface="+mj-lt"/>
                <a:cs typeface="Microsoft Sans Serif"/>
              </a:rPr>
              <a:t>а</a:t>
            </a:r>
            <a:r>
              <a:rPr lang="ru-RU" sz="3200" spc="-8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25" dirty="0" err="1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345" dirty="0" err="1">
                <a:solidFill>
                  <a:srgbClr val="001F5F"/>
                </a:solidFill>
                <a:latin typeface="+mj-lt"/>
                <a:cs typeface="Microsoft Sans Serif"/>
              </a:rPr>
              <a:t>к</a:t>
            </a:r>
            <a:r>
              <a:rPr lang="ru-RU" sz="3200" spc="-120" dirty="0" err="1">
                <a:solidFill>
                  <a:srgbClr val="001F5F"/>
                </a:solidFill>
                <a:latin typeface="+mj-lt"/>
                <a:cs typeface="Microsoft Sans Serif"/>
              </a:rPr>
              <a:t>і</a:t>
            </a:r>
            <a:r>
              <a:rPr lang="ru-RU" sz="3200" spc="-220" dirty="0" err="1">
                <a:solidFill>
                  <a:srgbClr val="001F5F"/>
                </a:solidFill>
                <a:latin typeface="+mj-lt"/>
                <a:cs typeface="Microsoft Sans Serif"/>
              </a:rPr>
              <a:t>л</a:t>
            </a:r>
            <a:r>
              <a:rPr lang="ru-RU" sz="3200" spc="-235" dirty="0" err="1">
                <a:solidFill>
                  <a:srgbClr val="001F5F"/>
                </a:solidFill>
                <a:latin typeface="+mj-lt"/>
                <a:cs typeface="Microsoft Sans Serif"/>
              </a:rPr>
              <a:t>ь</a:t>
            </a:r>
            <a:r>
              <a:rPr lang="ru-RU" sz="3200" spc="-345" dirty="0" err="1">
                <a:solidFill>
                  <a:srgbClr val="001F5F"/>
                </a:solidFill>
                <a:latin typeface="+mj-lt"/>
                <a:cs typeface="Microsoft Sans Serif"/>
              </a:rPr>
              <a:t>к</a:t>
            </a:r>
            <a:r>
              <a:rPr lang="ru-RU" sz="3200" spc="-245" dirty="0" err="1">
                <a:solidFill>
                  <a:srgbClr val="001F5F"/>
                </a:solidFill>
                <a:latin typeface="+mj-lt"/>
                <a:cs typeface="Microsoft Sans Serif"/>
              </a:rPr>
              <a:t>и</a:t>
            </a:r>
            <a:r>
              <a:rPr lang="ru-RU" sz="3200" spc="-8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50" dirty="0">
                <a:solidFill>
                  <a:srgbClr val="001F5F"/>
                </a:solidFill>
                <a:latin typeface="+mj-lt"/>
                <a:cs typeface="Microsoft Sans Serif"/>
              </a:rPr>
              <a:t>б</a:t>
            </a:r>
            <a:r>
              <a:rPr lang="ru-RU" sz="3200" spc="-8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dirty="0" err="1">
                <a:solidFill>
                  <a:srgbClr val="001F5F"/>
                </a:solidFill>
                <a:latin typeface="+mj-lt"/>
                <a:cs typeface="Microsoft Sans Serif"/>
              </a:rPr>
              <a:t>ї</a:t>
            </a:r>
            <a:r>
              <a:rPr lang="ru-RU" sz="3200" spc="-220" dirty="0" err="1">
                <a:solidFill>
                  <a:srgbClr val="001F5F"/>
                </a:solidFill>
                <a:latin typeface="+mj-lt"/>
                <a:cs typeface="Microsoft Sans Serif"/>
              </a:rPr>
              <a:t>х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5" dirty="0">
                <a:solidFill>
                  <a:srgbClr val="001F5F"/>
                </a:solidFill>
                <a:latin typeface="+mj-lt"/>
                <a:cs typeface="Microsoft Sans Serif"/>
              </a:rPr>
              <a:t>не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б</a:t>
            </a:r>
            <a:r>
              <a:rPr lang="ru-RU" sz="3200" spc="-225" dirty="0" err="1">
                <a:solidFill>
                  <a:srgbClr val="001F5F"/>
                </a:solidFill>
                <a:latin typeface="+mj-lt"/>
                <a:cs typeface="Microsoft Sans Serif"/>
              </a:rPr>
              <a:t>у</a:t>
            </a:r>
            <a:r>
              <a:rPr lang="ru-RU" sz="3200" spc="-229" dirty="0" err="1">
                <a:solidFill>
                  <a:srgbClr val="001F5F"/>
                </a:solidFill>
                <a:latin typeface="+mj-lt"/>
                <a:cs typeface="Microsoft Sans Serif"/>
              </a:rPr>
              <a:t>л</a:t>
            </a:r>
            <a:r>
              <a:rPr lang="ru-RU" sz="3200" spc="-245" dirty="0" err="1">
                <a:solidFill>
                  <a:srgbClr val="001F5F"/>
                </a:solidFill>
                <a:latin typeface="+mj-lt"/>
                <a:cs typeface="Microsoft Sans Serif"/>
              </a:rPr>
              <a:t>о</a:t>
            </a:r>
            <a:r>
              <a:rPr lang="ru-RU" sz="3200" spc="-120" dirty="0">
                <a:solidFill>
                  <a:srgbClr val="001F5F"/>
                </a:solidFill>
                <a:latin typeface="+mj-lt"/>
                <a:cs typeface="Microsoft Sans Serif"/>
              </a:rPr>
              <a:t>.</a:t>
            </a:r>
            <a:endParaRPr lang="ru-RU" sz="3200" dirty="0">
              <a:latin typeface="+mj-lt"/>
              <a:cs typeface="Microsoft Sans Serif"/>
            </a:endParaRPr>
          </a:p>
          <a:p>
            <a:pPr marL="12700" marR="5080" indent="358140" algn="just">
              <a:lnSpc>
                <a:spcPct val="100000"/>
              </a:lnSpc>
              <a:spcBef>
                <a:spcPts val="1080"/>
              </a:spcBef>
            </a:pPr>
            <a:r>
              <a:rPr lang="ru-RU" sz="3200" spc="-280" dirty="0">
                <a:solidFill>
                  <a:srgbClr val="001F5F"/>
                </a:solidFill>
                <a:latin typeface="+mj-lt"/>
                <a:cs typeface="Microsoft Sans Serif"/>
              </a:rPr>
              <a:t>Не</a:t>
            </a:r>
            <a:r>
              <a:rPr lang="ru-RU" sz="3200" spc="7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8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04" dirty="0" err="1">
                <a:solidFill>
                  <a:srgbClr val="001F5F"/>
                </a:solidFill>
                <a:latin typeface="+mj-lt"/>
                <a:cs typeface="Microsoft Sans Serif"/>
              </a:rPr>
              <a:t>слід</a:t>
            </a:r>
            <a:r>
              <a:rPr lang="ru-RU" sz="3200" spc="225" dirty="0">
                <a:solidFill>
                  <a:srgbClr val="001F5F"/>
                </a:solidFill>
                <a:latin typeface="+mj-lt"/>
                <a:cs typeface="Microsoft Sans Serif"/>
              </a:rPr>
              <a:t>  </a:t>
            </a:r>
            <a:r>
              <a:rPr lang="ru-RU" sz="3200" spc="-235" dirty="0" err="1">
                <a:solidFill>
                  <a:srgbClr val="001F5F"/>
                </a:solidFill>
                <a:latin typeface="+mj-lt"/>
                <a:cs typeface="Microsoft Sans Serif"/>
              </a:rPr>
              <a:t>боятися</a:t>
            </a:r>
            <a:r>
              <a:rPr lang="ru-RU" sz="3200" spc="16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17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5" dirty="0" err="1">
                <a:solidFill>
                  <a:srgbClr val="001F5F"/>
                </a:solidFill>
                <a:latin typeface="+mj-lt"/>
                <a:cs typeface="Microsoft Sans Serif"/>
              </a:rPr>
              <a:t>зовнішнього</a:t>
            </a:r>
            <a:r>
              <a:rPr lang="ru-RU" sz="3200" spc="145" dirty="0">
                <a:solidFill>
                  <a:srgbClr val="001F5F"/>
                </a:solidFill>
                <a:latin typeface="+mj-lt"/>
                <a:cs typeface="Microsoft Sans Serif"/>
              </a:rPr>
              <a:t>  </a:t>
            </a:r>
            <a:r>
              <a:rPr lang="ru-RU" sz="3200" spc="-215" dirty="0" err="1">
                <a:solidFill>
                  <a:srgbClr val="001F5F"/>
                </a:solidFill>
                <a:latin typeface="+mj-lt"/>
                <a:cs typeface="Microsoft Sans Serif"/>
              </a:rPr>
              <a:t>осуду</a:t>
            </a:r>
            <a:r>
              <a:rPr lang="ru-RU" sz="3200" spc="-215" dirty="0">
                <a:solidFill>
                  <a:srgbClr val="001F5F"/>
                </a:solidFill>
                <a:latin typeface="+mj-lt"/>
                <a:cs typeface="Microsoft Sans Serif"/>
              </a:rPr>
              <a:t>,</a:t>
            </a:r>
            <a:r>
              <a:rPr lang="ru-RU" sz="3200" spc="204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21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35" dirty="0">
                <a:solidFill>
                  <a:srgbClr val="001F5F"/>
                </a:solidFill>
                <a:latin typeface="+mj-lt"/>
                <a:cs typeface="Microsoft Sans Serif"/>
              </a:rPr>
              <a:t>головне</a:t>
            </a:r>
            <a:r>
              <a:rPr lang="ru-RU" sz="3200" spc="969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45" dirty="0">
                <a:solidFill>
                  <a:srgbClr val="001F5F"/>
                </a:solidFill>
                <a:latin typeface="+mj-lt"/>
                <a:cs typeface="Microsoft Sans Serif"/>
              </a:rPr>
              <a:t>-</a:t>
            </a:r>
            <a:r>
              <a:rPr lang="ru-RU" sz="3200" spc="34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35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45" dirty="0">
                <a:solidFill>
                  <a:srgbClr val="001F5F"/>
                </a:solidFill>
                <a:latin typeface="+mj-lt"/>
                <a:cs typeface="Microsoft Sans Serif"/>
              </a:rPr>
              <a:t>не</a:t>
            </a:r>
            <a:r>
              <a:rPr lang="ru-RU" sz="3200" spc="93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29" dirty="0" err="1">
                <a:solidFill>
                  <a:srgbClr val="001F5F"/>
                </a:solidFill>
                <a:latin typeface="+mj-lt"/>
                <a:cs typeface="Microsoft Sans Serif"/>
              </a:rPr>
              <a:t>вступити</a:t>
            </a:r>
            <a:r>
              <a:rPr lang="ru-RU" sz="3200" spc="-229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2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29" dirty="0">
                <a:solidFill>
                  <a:srgbClr val="001F5F"/>
                </a:solidFill>
                <a:latin typeface="+mj-lt"/>
                <a:cs typeface="Microsoft Sans Serif"/>
              </a:rPr>
              <a:t>в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20" dirty="0" err="1">
                <a:solidFill>
                  <a:srgbClr val="001F5F"/>
                </a:solidFill>
                <a:latin typeface="+mj-lt"/>
                <a:cs typeface="Microsoft Sans Serif"/>
              </a:rPr>
              <a:t>су</a:t>
            </a:r>
            <a:r>
              <a:rPr lang="ru-RU" sz="3200" spc="-275" dirty="0" err="1">
                <a:solidFill>
                  <a:srgbClr val="001F5F"/>
                </a:solidFill>
                <a:latin typeface="+mj-lt"/>
                <a:cs typeface="Microsoft Sans Serif"/>
              </a:rPr>
              <a:t>п</a:t>
            </a:r>
            <a:r>
              <a:rPr lang="ru-RU" sz="3200" spc="-245" dirty="0" err="1">
                <a:solidFill>
                  <a:srgbClr val="001F5F"/>
                </a:solidFill>
                <a:latin typeface="+mj-lt"/>
                <a:cs typeface="Microsoft Sans Serif"/>
              </a:rPr>
              <a:t>е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р</a:t>
            </a:r>
            <a:r>
              <a:rPr lang="ru-RU" sz="3200" spc="-245" dirty="0" err="1">
                <a:solidFill>
                  <a:srgbClr val="001F5F"/>
                </a:solidFill>
                <a:latin typeface="+mj-lt"/>
                <a:cs typeface="Microsoft Sans Serif"/>
              </a:rPr>
              <a:t>е</a:t>
            </a:r>
            <a:r>
              <a:rPr lang="ru-RU" sz="3200" spc="-270" dirty="0" err="1">
                <a:solidFill>
                  <a:srgbClr val="001F5F"/>
                </a:solidFill>
                <a:latin typeface="+mj-lt"/>
                <a:cs typeface="Microsoft Sans Serif"/>
              </a:rPr>
              <a:t>ч</a:t>
            </a:r>
            <a:r>
              <a:rPr lang="ru-RU" sz="3200" spc="-250" dirty="0" err="1">
                <a:solidFill>
                  <a:srgbClr val="001F5F"/>
                </a:solidFill>
                <a:latin typeface="+mj-lt"/>
                <a:cs typeface="Microsoft Sans Serif"/>
              </a:rPr>
              <a:t>н</a:t>
            </a:r>
            <a:r>
              <a:rPr lang="ru-RU" sz="3200" spc="-114" dirty="0" err="1">
                <a:solidFill>
                  <a:srgbClr val="001F5F"/>
                </a:solidFill>
                <a:latin typeface="+mj-lt"/>
                <a:cs typeface="Microsoft Sans Serif"/>
              </a:rPr>
              <a:t>і</a:t>
            </a:r>
            <a:r>
              <a:rPr lang="ru-RU" sz="3200" spc="-220" dirty="0" err="1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204" dirty="0" err="1">
                <a:solidFill>
                  <a:srgbClr val="001F5F"/>
                </a:solidFill>
                <a:latin typeface="+mj-lt"/>
                <a:cs typeface="Microsoft Sans Serif"/>
              </a:rPr>
              <a:t>т</a:t>
            </a:r>
            <a:r>
              <a:rPr lang="ru-RU" sz="3200" spc="-229" dirty="0" err="1">
                <a:solidFill>
                  <a:srgbClr val="001F5F"/>
                </a:solidFill>
                <a:latin typeface="+mj-lt"/>
                <a:cs typeface="Microsoft Sans Serif"/>
              </a:rPr>
              <a:t>ь</a:t>
            </a:r>
            <a:r>
              <a:rPr lang="ru-RU" sz="3200" spc="-45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120" dirty="0" err="1">
                <a:solidFill>
                  <a:srgbClr val="001F5F"/>
                </a:solidFill>
                <a:latin typeface="+mj-lt"/>
                <a:cs typeface="Microsoft Sans Serif"/>
              </a:rPr>
              <a:t>і</a:t>
            </a:r>
            <a:r>
              <a:rPr lang="ru-RU" sz="3200" spc="-300" dirty="0" err="1">
                <a:solidFill>
                  <a:srgbClr val="001F5F"/>
                </a:solidFill>
                <a:latin typeface="+mj-lt"/>
                <a:cs typeface="Microsoft Sans Serif"/>
              </a:rPr>
              <a:t>з</a:t>
            </a:r>
            <a:r>
              <a:rPr lang="ru-RU" sz="3200" spc="-90" dirty="0">
                <a:solidFill>
                  <a:srgbClr val="001F5F"/>
                </a:solidFill>
                <a:latin typeface="+mj-lt"/>
                <a:cs typeface="Microsoft Sans Serif"/>
              </a:rPr>
              <a:t> </a:t>
            </a:r>
            <a:r>
              <a:rPr lang="ru-RU" sz="3200" spc="-220" dirty="0">
                <a:solidFill>
                  <a:srgbClr val="001F5F"/>
                </a:solidFill>
                <a:latin typeface="+mj-lt"/>
                <a:cs typeface="Microsoft Sans Serif"/>
              </a:rPr>
              <a:t>с</a:t>
            </a:r>
            <a:r>
              <a:rPr lang="ru-RU" sz="3200" spc="-245" dirty="0">
                <a:solidFill>
                  <a:srgbClr val="001F5F"/>
                </a:solidFill>
                <a:latin typeface="+mj-lt"/>
                <a:cs typeface="Microsoft Sans Serif"/>
              </a:rPr>
              <a:t>о</a:t>
            </a:r>
            <a:r>
              <a:rPr lang="ru-RU" sz="3200" spc="-250" dirty="0">
                <a:solidFill>
                  <a:srgbClr val="001F5F"/>
                </a:solidFill>
                <a:latin typeface="+mj-lt"/>
                <a:cs typeface="Microsoft Sans Serif"/>
              </a:rPr>
              <a:t>бо</a:t>
            </a:r>
            <a:r>
              <a:rPr lang="ru-RU" sz="3200" spc="-315" dirty="0">
                <a:solidFill>
                  <a:srgbClr val="001F5F"/>
                </a:solidFill>
                <a:latin typeface="+mj-lt"/>
                <a:cs typeface="Microsoft Sans Serif"/>
              </a:rPr>
              <a:t>ю</a:t>
            </a:r>
            <a:r>
              <a:rPr lang="ru-RU" sz="3200" spc="-120" dirty="0">
                <a:solidFill>
                  <a:srgbClr val="001F5F"/>
                </a:solidFill>
                <a:latin typeface="+mj-lt"/>
                <a:cs typeface="Microsoft Sans Serif"/>
              </a:rPr>
              <a:t>.</a:t>
            </a:r>
            <a:endParaRPr lang="ru-RU" sz="3200" dirty="0">
              <a:latin typeface="+mj-lt"/>
              <a:cs typeface="Microsoft Sans Serif"/>
            </a:endParaRPr>
          </a:p>
          <a:p>
            <a:endParaRPr lang="ru-RU" dirty="0"/>
          </a:p>
        </p:txBody>
      </p:sp>
      <p:pic>
        <p:nvPicPr>
          <p:cNvPr id="4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88640"/>
            <a:ext cx="1988444" cy="105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7769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58</TotalTime>
  <Words>379</Words>
  <Application>Microsoft Office PowerPoint</Application>
  <PresentationFormat>Экран (4:3)</PresentationFormat>
  <Paragraphs>35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Доброчесність  як необхідна морально-етична складова діяльності державного службовця</vt:lpstr>
      <vt:lpstr>ДОБРОЧЕСНІСТЬ</vt:lpstr>
      <vt:lpstr>Принципи державної служби:</vt:lpstr>
      <vt:lpstr>ДОБРОЧЕСНІСТЬ (в контексті боротьби з корупцією)</vt:lpstr>
      <vt:lpstr>Доброчесність передбачає:</vt:lpstr>
      <vt:lpstr>Доброчесність передбачає:</vt:lpstr>
      <vt:lpstr>Зміст поняття «доброчесність»:</vt:lpstr>
      <vt:lpstr>Зміст поняття «доброчесність»:</vt:lpstr>
      <vt:lpstr>Сократ</vt:lpstr>
      <vt:lpstr>ДОБРОЧЕСНІСТЬ ДЕРЖСЛУЖБОВЦІВ як інструмент запобігання корупції:</vt:lpstr>
      <vt:lpstr>ДОБРОЧЕСНІСТЬ ДЕРЖСЛУЖБОВЦІВ як інструмент запобігання корупці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1_Floor</dc:creator>
  <cp:lastModifiedBy>1_Floor</cp:lastModifiedBy>
  <cp:revision>12</cp:revision>
  <dcterms:created xsi:type="dcterms:W3CDTF">2022-07-25T13:27:34Z</dcterms:created>
  <dcterms:modified xsi:type="dcterms:W3CDTF">2022-07-26T10:32:55Z</dcterms:modified>
</cp:coreProperties>
</file>