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handoutMasterIdLst>
    <p:handoutMasterId r:id="rId21"/>
  </p:handoutMasterIdLst>
  <p:sldIdLst>
    <p:sldId id="256" r:id="rId2"/>
    <p:sldId id="264" r:id="rId3"/>
    <p:sldId id="273" r:id="rId4"/>
    <p:sldId id="274" r:id="rId5"/>
    <p:sldId id="277" r:id="rId6"/>
    <p:sldId id="275" r:id="rId7"/>
    <p:sldId id="265" r:id="rId8"/>
    <p:sldId id="266" r:id="rId9"/>
    <p:sldId id="267" r:id="rId10"/>
    <p:sldId id="268" r:id="rId11"/>
    <p:sldId id="276" r:id="rId12"/>
    <p:sldId id="257" r:id="rId13"/>
    <p:sldId id="258" r:id="rId14"/>
    <p:sldId id="259" r:id="rId15"/>
    <p:sldId id="260" r:id="rId16"/>
    <p:sldId id="278" r:id="rId17"/>
    <p:sldId id="261" r:id="rId18"/>
    <p:sldId id="262" r:id="rId19"/>
    <p:sldId id="263" r:id="rId2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84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A6F43E-DDE1-4FA7-8726-37D02DA359BE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4920F1-8D3C-4139-B30C-9186A4DFA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8537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E7D6-69E7-4B34-8BF9-630A832B4594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52AE7-C370-49A8-A303-58F5F5D1D2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E7D6-69E7-4B34-8BF9-630A832B4594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52AE7-C370-49A8-A303-58F5F5D1D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E7D6-69E7-4B34-8BF9-630A832B4594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52AE7-C370-49A8-A303-58F5F5D1D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E7D6-69E7-4B34-8BF9-630A832B4594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52AE7-C370-49A8-A303-58F5F5D1D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E7D6-69E7-4B34-8BF9-630A832B4594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52AE7-C370-49A8-A303-58F5F5D1D2D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E7D6-69E7-4B34-8BF9-630A832B4594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52AE7-C370-49A8-A303-58F5F5D1D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E7D6-69E7-4B34-8BF9-630A832B4594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52AE7-C370-49A8-A303-58F5F5D1D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E7D6-69E7-4B34-8BF9-630A832B4594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52AE7-C370-49A8-A303-58F5F5D1D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E7D6-69E7-4B34-8BF9-630A832B4594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52AE7-C370-49A8-A303-58F5F5D1D2D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E7D6-69E7-4B34-8BF9-630A832B4594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52AE7-C370-49A8-A303-58F5F5D1D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E7D6-69E7-4B34-8BF9-630A832B4594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52AE7-C370-49A8-A303-58F5F5D1D2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13AE7D6-69E7-4B34-8BF9-630A832B4594}" type="datetimeFigureOut">
              <a:rPr lang="ru-RU" smtClean="0"/>
              <a:t>26.07.2022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E352AE7-C370-49A8-A303-58F5F5D1D2D6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88640"/>
            <a:ext cx="7560840" cy="2088232"/>
          </a:xfrm>
        </p:spPr>
        <p:txBody>
          <a:bodyPr/>
          <a:lstStyle/>
          <a:p>
            <a:r>
              <a:rPr lang="uk-UA" b="1" dirty="0" smtClean="0"/>
              <a:t>МИСТЕЦТВО </a:t>
            </a:r>
            <a:br>
              <a:rPr lang="uk-UA" b="1" dirty="0" smtClean="0"/>
            </a:br>
            <a:r>
              <a:rPr lang="uk-UA" b="1" dirty="0" smtClean="0"/>
              <a:t>приймати управлінські рішення: етичний вимір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3573016"/>
            <a:ext cx="7406640" cy="12961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92896"/>
            <a:ext cx="7416824" cy="4167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530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Керівник</a:t>
            </a:r>
            <a:r>
              <a:rPr lang="ru-RU" dirty="0" smtClean="0"/>
              <a:t> повинен </a:t>
            </a:r>
            <a:r>
              <a:rPr lang="ru-RU" dirty="0" err="1"/>
              <a:t>володіти</a:t>
            </a:r>
            <a:r>
              <a:rPr lang="ru-RU" dirty="0"/>
              <a:t> </a:t>
            </a:r>
            <a:r>
              <a:rPr lang="ru-RU" dirty="0" err="1"/>
              <a:t>здібностями</a:t>
            </a:r>
            <a:r>
              <a:rPr lang="ru-RU" dirty="0"/>
              <a:t> до </a:t>
            </a:r>
            <a:r>
              <a:rPr lang="ru-RU" dirty="0" err="1" smtClean="0"/>
              <a:t>управління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b="1" u="sng" dirty="0" err="1" smtClean="0"/>
              <a:t>Діагностичними</a:t>
            </a:r>
            <a:r>
              <a:rPr lang="ru-RU" b="1" u="sng" dirty="0" smtClean="0"/>
              <a:t>: </a:t>
            </a:r>
            <a:r>
              <a:rPr lang="ru-RU" dirty="0" err="1" smtClean="0"/>
              <a:t>дозволяють</a:t>
            </a:r>
            <a:r>
              <a:rPr lang="ru-RU" dirty="0" smtClean="0"/>
              <a:t> </a:t>
            </a:r>
            <a:r>
              <a:rPr lang="ru-RU" dirty="0" err="1"/>
              <a:t>формувати</a:t>
            </a:r>
            <a:r>
              <a:rPr lang="ru-RU" dirty="0"/>
              <a:t> </a:t>
            </a:r>
            <a:r>
              <a:rPr lang="ru-RU" dirty="0" err="1"/>
              <a:t>чітке</a:t>
            </a:r>
            <a:r>
              <a:rPr lang="ru-RU" dirty="0"/>
              <a:t> </a:t>
            </a:r>
            <a:r>
              <a:rPr lang="ru-RU" dirty="0" err="1"/>
              <a:t>уявлення</a:t>
            </a:r>
            <a:r>
              <a:rPr lang="ru-RU" dirty="0"/>
              <a:t> про </a:t>
            </a:r>
            <a:r>
              <a:rPr lang="ru-RU" dirty="0" err="1"/>
              <a:t>теперішнє</a:t>
            </a:r>
            <a:r>
              <a:rPr lang="ru-RU" dirty="0"/>
              <a:t> і </a:t>
            </a:r>
            <a:r>
              <a:rPr lang="ru-RU" dirty="0" err="1"/>
              <a:t>майбутнє</a:t>
            </a:r>
            <a:r>
              <a:rPr lang="ru-RU" dirty="0"/>
              <a:t> </a:t>
            </a:r>
            <a:r>
              <a:rPr lang="ru-RU" dirty="0" err="1"/>
              <a:t>організації</a:t>
            </a:r>
            <a:r>
              <a:rPr lang="ru-RU" dirty="0"/>
              <a:t>; </a:t>
            </a:r>
            <a:endParaRPr lang="ru-RU" dirty="0" smtClean="0"/>
          </a:p>
          <a:p>
            <a:r>
              <a:rPr lang="ru-RU" b="1" u="sng" dirty="0" err="1" smtClean="0"/>
              <a:t>Творчими</a:t>
            </a:r>
            <a:r>
              <a:rPr lang="ru-RU" b="1" u="sng" dirty="0" smtClean="0"/>
              <a:t> </a:t>
            </a:r>
            <a:r>
              <a:rPr lang="ru-RU" dirty="0"/>
              <a:t>— </a:t>
            </a:r>
            <a:r>
              <a:rPr lang="ru-RU" dirty="0" err="1"/>
              <a:t>виробляти</a:t>
            </a:r>
            <a:r>
              <a:rPr lang="ru-RU" dirty="0"/>
              <a:t> </a:t>
            </a:r>
            <a:r>
              <a:rPr lang="ru-RU" dirty="0" err="1"/>
              <a:t>рішення</a:t>
            </a:r>
            <a:r>
              <a:rPr lang="ru-RU" dirty="0"/>
              <a:t>, </a:t>
            </a:r>
            <a:r>
              <a:rPr lang="ru-RU" dirty="0" err="1"/>
              <a:t>адекватні</a:t>
            </a:r>
            <a:r>
              <a:rPr lang="ru-RU" dirty="0"/>
              <a:t> задачам </a:t>
            </a:r>
            <a:r>
              <a:rPr lang="ru-RU" dirty="0" err="1"/>
              <a:t>організації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b="1" u="sng" dirty="0" err="1" smtClean="0"/>
              <a:t>Організаторськими</a:t>
            </a:r>
            <a:r>
              <a:rPr lang="ru-RU" dirty="0" smtClean="0"/>
              <a:t>— </a:t>
            </a:r>
            <a:r>
              <a:rPr lang="ru-RU" dirty="0" err="1"/>
              <a:t>забезпечувати</a:t>
            </a:r>
            <a:r>
              <a:rPr lang="ru-RU" dirty="0"/>
              <a:t> </a:t>
            </a:r>
            <a:r>
              <a:rPr lang="ru-RU" dirty="0" err="1" smtClean="0"/>
              <a:t>реалізацію</a:t>
            </a:r>
            <a:r>
              <a:rPr lang="ru-RU" dirty="0" smtClean="0"/>
              <a:t> </a:t>
            </a:r>
            <a:r>
              <a:rPr lang="ru-RU" dirty="0" err="1" smtClean="0"/>
              <a:t>рішень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516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56872" cy="1642194"/>
          </a:xfrm>
        </p:spPr>
        <p:txBody>
          <a:bodyPr/>
          <a:lstStyle/>
          <a:p>
            <a:r>
              <a:rPr lang="uk-UA" dirty="0" smtClean="0"/>
              <a:t>Прийняття рішення  = вирішення проблеми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3717032"/>
            <a:ext cx="7498080" cy="25313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060848"/>
            <a:ext cx="6696744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49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Проблема: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700" dirty="0"/>
              <a:t>з </a:t>
            </a:r>
            <a:r>
              <a:rPr lang="ru-RU" sz="2700" dirty="0" err="1"/>
              <a:t>грецької</a:t>
            </a:r>
            <a:r>
              <a:rPr lang="ru-RU" sz="2700" dirty="0"/>
              <a:t> </a:t>
            </a:r>
            <a:r>
              <a:rPr lang="ru-RU" sz="2700" dirty="0" err="1"/>
              <a:t>означає</a:t>
            </a:r>
            <a:r>
              <a:rPr lang="ru-RU" sz="2700" dirty="0"/>
              <a:t> </a:t>
            </a:r>
            <a:r>
              <a:rPr lang="ru-RU" sz="2700" dirty="0" err="1"/>
              <a:t>перешкоду</a:t>
            </a:r>
            <a:r>
              <a:rPr lang="ru-RU" sz="2700" dirty="0"/>
              <a:t>, </a:t>
            </a:r>
            <a:r>
              <a:rPr lang="ru-RU" sz="2700" dirty="0" err="1"/>
              <a:t>трудність</a:t>
            </a:r>
            <a:r>
              <a:rPr lang="ru-RU" sz="2700" dirty="0"/>
              <a:t>, задачу.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772816"/>
            <a:ext cx="7498080" cy="4475584"/>
          </a:xfrm>
        </p:spPr>
        <p:txBody>
          <a:bodyPr>
            <a:normAutofit fontScale="77500" lnSpcReduction="20000"/>
          </a:bodyPr>
          <a:lstStyle/>
          <a:p>
            <a:pPr marL="82296" indent="0">
              <a:buNone/>
            </a:pPr>
            <a:r>
              <a:rPr lang="ru-RU" b="1" i="1" u="sng" dirty="0" err="1" smtClean="0"/>
              <a:t>Властивості</a:t>
            </a:r>
            <a:r>
              <a:rPr lang="ru-RU" b="1" i="1" u="sng" dirty="0" smtClean="0"/>
              <a:t> проблем</a:t>
            </a:r>
            <a:r>
              <a:rPr lang="ru-RU" b="1" i="1" u="sng" dirty="0"/>
              <a:t>:</a:t>
            </a:r>
            <a:endParaRPr lang="ru-RU" b="1" u="sng" dirty="0"/>
          </a:p>
          <a:p>
            <a:r>
              <a:rPr lang="ru-RU" dirty="0"/>
              <a:t>— 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/>
              <a:t>обов’язково</a:t>
            </a:r>
            <a:r>
              <a:rPr lang="ru-RU" dirty="0"/>
              <a:t> </a:t>
            </a:r>
            <a:r>
              <a:rPr lang="ru-RU" dirty="0" err="1"/>
              <a:t>потрібно</a:t>
            </a:r>
            <a:r>
              <a:rPr lang="ru-RU" dirty="0"/>
              <a:t> </a:t>
            </a:r>
            <a:r>
              <a:rPr lang="ru-RU" dirty="0" err="1"/>
              <a:t>вирішувати</a:t>
            </a:r>
            <a:r>
              <a:rPr lang="ru-RU" dirty="0"/>
              <a:t>;</a:t>
            </a:r>
          </a:p>
          <a:p>
            <a:r>
              <a:rPr lang="ru-RU" dirty="0"/>
              <a:t>— </a:t>
            </a:r>
            <a:r>
              <a:rPr lang="ru-RU" dirty="0" err="1" smtClean="0"/>
              <a:t>неповторність</a:t>
            </a:r>
            <a:r>
              <a:rPr lang="ru-RU" dirty="0" smtClean="0"/>
              <a:t> </a:t>
            </a:r>
            <a:r>
              <a:rPr lang="ru-RU" dirty="0" err="1"/>
              <a:t>ситуації</a:t>
            </a:r>
            <a:r>
              <a:rPr lang="ru-RU" dirty="0"/>
              <a:t> </a:t>
            </a:r>
            <a:r>
              <a:rPr lang="ru-RU" dirty="0" err="1"/>
              <a:t>вибору</a:t>
            </a:r>
            <a:r>
              <a:rPr lang="ru-RU" dirty="0"/>
              <a:t>;</a:t>
            </a:r>
          </a:p>
          <a:p>
            <a:r>
              <a:rPr lang="ru-RU" dirty="0"/>
              <a:t>— </a:t>
            </a:r>
            <a:r>
              <a:rPr lang="ru-RU" dirty="0" err="1" smtClean="0"/>
              <a:t>наявність</a:t>
            </a:r>
            <a:r>
              <a:rPr lang="ru-RU" dirty="0" smtClean="0"/>
              <a:t> </a:t>
            </a:r>
            <a:r>
              <a:rPr lang="ru-RU" dirty="0" err="1"/>
              <a:t>труднощів</a:t>
            </a:r>
            <a:r>
              <a:rPr lang="ru-RU" dirty="0"/>
              <a:t> при </a:t>
            </a:r>
            <a:r>
              <a:rPr lang="ru-RU" dirty="0" err="1"/>
              <a:t>розгляді</a:t>
            </a:r>
            <a:r>
              <a:rPr lang="ru-RU" dirty="0"/>
              <a:t> альтернатив </a:t>
            </a:r>
            <a:r>
              <a:rPr lang="ru-RU" dirty="0" err="1"/>
              <a:t>розв’язання</a:t>
            </a:r>
            <a:r>
              <a:rPr lang="ru-RU" dirty="0"/>
              <a:t> </a:t>
            </a:r>
            <a:r>
              <a:rPr lang="ru-RU" dirty="0" err="1"/>
              <a:t>проблеми</a:t>
            </a:r>
            <a:r>
              <a:rPr lang="ru-RU" dirty="0"/>
              <a:t>;</a:t>
            </a:r>
          </a:p>
          <a:p>
            <a:r>
              <a:rPr lang="ru-RU" dirty="0"/>
              <a:t>— </a:t>
            </a:r>
            <a:r>
              <a:rPr lang="ru-RU" dirty="0" smtClean="0"/>
              <a:t> </a:t>
            </a:r>
            <a:r>
              <a:rPr lang="ru-RU" dirty="0" err="1"/>
              <a:t>невизначеність</a:t>
            </a:r>
            <a:r>
              <a:rPr lang="ru-RU" dirty="0"/>
              <a:t> </a:t>
            </a:r>
            <a:r>
              <a:rPr lang="ru-RU" dirty="0" err="1"/>
              <a:t>наслідків</a:t>
            </a:r>
            <a:r>
              <a:rPr lang="ru-RU" dirty="0"/>
              <a:t> </a:t>
            </a:r>
            <a:r>
              <a:rPr lang="ru-RU" dirty="0" err="1"/>
              <a:t>прийняття</a:t>
            </a:r>
            <a:r>
              <a:rPr lang="ru-RU" dirty="0"/>
              <a:t> </a:t>
            </a:r>
            <a:r>
              <a:rPr lang="ru-RU" dirty="0" err="1"/>
              <a:t>рішення</a:t>
            </a:r>
            <a:r>
              <a:rPr lang="ru-RU" dirty="0"/>
              <a:t>;</a:t>
            </a:r>
          </a:p>
          <a:p>
            <a:r>
              <a:rPr lang="ru-RU" dirty="0"/>
              <a:t>— </a:t>
            </a:r>
            <a:r>
              <a:rPr lang="ru-RU" dirty="0" err="1" smtClean="0"/>
              <a:t>необхідність</a:t>
            </a:r>
            <a:r>
              <a:rPr lang="ru-RU" dirty="0" smtClean="0"/>
              <a:t> </a:t>
            </a:r>
            <a:r>
              <a:rPr lang="ru-RU" dirty="0" err="1"/>
              <a:t>врахування</a:t>
            </a:r>
            <a:r>
              <a:rPr lang="ru-RU" dirty="0"/>
              <a:t> </a:t>
            </a:r>
            <a:r>
              <a:rPr lang="ru-RU" dirty="0" err="1" smtClean="0"/>
              <a:t>безлічі</a:t>
            </a:r>
            <a:r>
              <a:rPr lang="ru-RU" dirty="0" smtClean="0"/>
              <a:t> </a:t>
            </a:r>
            <a:r>
              <a:rPr lang="ru-RU" dirty="0" err="1"/>
              <a:t>чинників</a:t>
            </a:r>
            <a:r>
              <a:rPr lang="ru-RU" dirty="0"/>
              <a:t>;</a:t>
            </a:r>
          </a:p>
          <a:p>
            <a:r>
              <a:rPr lang="ru-RU" dirty="0"/>
              <a:t>— </a:t>
            </a:r>
            <a:r>
              <a:rPr lang="ru-RU" dirty="0" smtClean="0"/>
              <a:t> </a:t>
            </a:r>
            <a:r>
              <a:rPr lang="ru-RU" dirty="0" err="1"/>
              <a:t>присутність</a:t>
            </a:r>
            <a:r>
              <a:rPr lang="ru-RU" dirty="0"/>
              <a:t> </a:t>
            </a:r>
            <a:r>
              <a:rPr lang="ru-RU" dirty="0" err="1"/>
              <a:t>людського</a:t>
            </a:r>
            <a:r>
              <a:rPr lang="ru-RU" dirty="0"/>
              <a:t> </a:t>
            </a:r>
            <a:r>
              <a:rPr lang="ru-RU" dirty="0" err="1" smtClean="0"/>
              <a:t>чинника</a:t>
            </a:r>
            <a:r>
              <a:rPr lang="ru-RU" dirty="0" smtClean="0"/>
              <a:t>, </a:t>
            </a:r>
            <a:r>
              <a:rPr lang="ru-RU" dirty="0"/>
              <a:t>а </a:t>
            </a:r>
            <a:r>
              <a:rPr lang="ru-RU" dirty="0" err="1"/>
              <a:t>отже</a:t>
            </a:r>
            <a:r>
              <a:rPr lang="ru-RU" dirty="0"/>
              <a:t>, </a:t>
            </a:r>
            <a:r>
              <a:rPr lang="ru-RU" dirty="0" err="1"/>
              <a:t>суб’єктивних</a:t>
            </a:r>
            <a:r>
              <a:rPr lang="ru-RU" dirty="0"/>
              <a:t> </a:t>
            </a:r>
            <a:r>
              <a:rPr lang="ru-RU" dirty="0" err="1" smtClean="0"/>
              <a:t>аргументацій</a:t>
            </a:r>
            <a:r>
              <a:rPr lang="ru-RU" dirty="0" smtClean="0"/>
              <a:t> з </a:t>
            </a:r>
            <a:r>
              <a:rPr lang="ru-RU" dirty="0"/>
              <a:t>приводу </a:t>
            </a:r>
            <a:r>
              <a:rPr lang="ru-RU" dirty="0" err="1"/>
              <a:t>вибору</a:t>
            </a:r>
            <a:r>
              <a:rPr lang="ru-RU" dirty="0"/>
              <a:t> </a:t>
            </a:r>
            <a:r>
              <a:rPr lang="ru-RU" dirty="0" err="1"/>
              <a:t>рішень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613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Способи</a:t>
            </a:r>
            <a:r>
              <a:rPr lang="ru-RU" dirty="0"/>
              <a:t> </a:t>
            </a:r>
            <a:r>
              <a:rPr lang="ru-RU" dirty="0" err="1"/>
              <a:t>продумування</a:t>
            </a:r>
            <a:r>
              <a:rPr lang="ru-RU" dirty="0"/>
              <a:t> </a:t>
            </a:r>
            <a:r>
              <a:rPr lang="ru-RU" dirty="0" err="1"/>
              <a:t>проблеми</a:t>
            </a:r>
            <a:r>
              <a:rPr lang="ru-RU" dirty="0"/>
              <a:t> </a:t>
            </a:r>
            <a:r>
              <a:rPr lang="ru-RU" dirty="0" err="1"/>
              <a:t>включають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844824"/>
            <a:ext cx="7498080" cy="4403576"/>
          </a:xfrm>
        </p:spPr>
        <p:txBody>
          <a:bodyPr>
            <a:normAutofit lnSpcReduction="10000"/>
          </a:bodyPr>
          <a:lstStyle/>
          <a:p>
            <a:r>
              <a:rPr lang="ru-RU" dirty="0" err="1" smtClean="0"/>
              <a:t>Розділення</a:t>
            </a:r>
            <a:r>
              <a:rPr lang="ru-RU" dirty="0" smtClean="0"/>
              <a:t> </a:t>
            </a:r>
            <a:r>
              <a:rPr lang="ru-RU" dirty="0" err="1"/>
              <a:t>проблеми</a:t>
            </a:r>
            <a:r>
              <a:rPr lang="ru-RU" dirty="0"/>
              <a:t> на </a:t>
            </a:r>
            <a:r>
              <a:rPr lang="ru-RU" dirty="0" err="1"/>
              <a:t>частини</a:t>
            </a:r>
            <a:r>
              <a:rPr lang="ru-RU" dirty="0"/>
              <a:t>.</a:t>
            </a:r>
          </a:p>
          <a:p>
            <a:r>
              <a:rPr lang="ru-RU" dirty="0" err="1"/>
              <a:t>Виділення</a:t>
            </a:r>
            <a:r>
              <a:rPr lang="ru-RU" dirty="0"/>
              <a:t> </a:t>
            </a:r>
            <a:r>
              <a:rPr lang="ru-RU" dirty="0" err="1"/>
              <a:t>основних</a:t>
            </a:r>
            <a:r>
              <a:rPr lang="ru-RU" dirty="0"/>
              <a:t> і </a:t>
            </a:r>
            <a:r>
              <a:rPr lang="ru-RU" dirty="0" err="1"/>
              <a:t>другорядних</a:t>
            </a:r>
            <a:r>
              <a:rPr lang="ru-RU" dirty="0"/>
              <a:t> характеристик </a:t>
            </a:r>
            <a:r>
              <a:rPr lang="ru-RU" dirty="0" err="1"/>
              <a:t>проб­леми</a:t>
            </a:r>
            <a:r>
              <a:rPr lang="ru-RU" dirty="0"/>
              <a:t>.</a:t>
            </a:r>
          </a:p>
          <a:p>
            <a:r>
              <a:rPr lang="ru-RU" dirty="0" err="1"/>
              <a:t>Встановлення</a:t>
            </a:r>
            <a:r>
              <a:rPr lang="ru-RU" dirty="0"/>
              <a:t> причинно-</a:t>
            </a:r>
            <a:r>
              <a:rPr lang="ru-RU" dirty="0" err="1"/>
              <a:t>наслідкових</a:t>
            </a:r>
            <a:r>
              <a:rPr lang="ru-RU" dirty="0"/>
              <a:t> </a:t>
            </a:r>
            <a:r>
              <a:rPr lang="ru-RU" dirty="0" err="1"/>
              <a:t>зв’язків</a:t>
            </a:r>
            <a:r>
              <a:rPr lang="ru-RU" dirty="0"/>
              <a:t> по </a:t>
            </a:r>
            <a:r>
              <a:rPr lang="ru-RU" dirty="0" err="1"/>
              <a:t>всіх</a:t>
            </a:r>
            <a:r>
              <a:rPr lang="ru-RU" dirty="0"/>
              <a:t> </a:t>
            </a:r>
            <a:r>
              <a:rPr lang="ru-RU" dirty="0" err="1"/>
              <a:t>можли­вих</a:t>
            </a:r>
            <a:r>
              <a:rPr lang="ru-RU" dirty="0"/>
              <a:t> </a:t>
            </a:r>
            <a:r>
              <a:rPr lang="ru-RU" dirty="0" err="1"/>
              <a:t>варіантах</a:t>
            </a:r>
            <a:r>
              <a:rPr lang="ru-RU" dirty="0"/>
              <a:t> </a:t>
            </a:r>
            <a:r>
              <a:rPr lang="ru-RU" dirty="0" err="1"/>
              <a:t>вирішення</a:t>
            </a:r>
            <a:r>
              <a:rPr lang="ru-RU" dirty="0"/>
              <a:t> </a:t>
            </a:r>
            <a:r>
              <a:rPr lang="ru-RU" dirty="0" err="1"/>
              <a:t>проблеми</a:t>
            </a:r>
            <a:r>
              <a:rPr lang="ru-RU" dirty="0"/>
              <a:t>.</a:t>
            </a:r>
          </a:p>
          <a:p>
            <a:r>
              <a:rPr lang="ru-RU" dirty="0" err="1"/>
              <a:t>Прогнозування</a:t>
            </a:r>
            <a:r>
              <a:rPr lang="ru-RU" dirty="0"/>
              <a:t> та </a:t>
            </a:r>
            <a:r>
              <a:rPr lang="ru-RU" dirty="0" err="1"/>
              <a:t>аналіз</a:t>
            </a:r>
            <a:r>
              <a:rPr lang="ru-RU" dirty="0"/>
              <a:t> </a:t>
            </a:r>
            <a:r>
              <a:rPr lang="ru-RU" dirty="0" err="1"/>
              <a:t>необхідних</a:t>
            </a:r>
            <a:r>
              <a:rPr lang="ru-RU" dirty="0"/>
              <a:t> </a:t>
            </a:r>
            <a:r>
              <a:rPr lang="ru-RU" dirty="0" err="1"/>
              <a:t>дій</a:t>
            </a:r>
            <a:r>
              <a:rPr lang="ru-RU" dirty="0"/>
              <a:t>.</a:t>
            </a:r>
          </a:p>
          <a:p>
            <a:r>
              <a:rPr lang="ru-RU" dirty="0" err="1"/>
              <a:t>Розробка</a:t>
            </a:r>
            <a:r>
              <a:rPr lang="ru-RU" dirty="0"/>
              <a:t> </a:t>
            </a:r>
            <a:r>
              <a:rPr lang="ru-RU" dirty="0" err="1"/>
              <a:t>рекомендацій</a:t>
            </a:r>
            <a:r>
              <a:rPr lang="ru-RU" dirty="0"/>
              <a:t> до </a:t>
            </a:r>
            <a:r>
              <a:rPr lang="ru-RU" dirty="0" err="1"/>
              <a:t>дій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1065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 </a:t>
            </a:r>
            <a:r>
              <a:rPr lang="ru-RU" dirty="0" err="1"/>
              <a:t>продумуванні</a:t>
            </a:r>
            <a:r>
              <a:rPr lang="ru-RU" dirty="0"/>
              <a:t> </a:t>
            </a:r>
            <a:r>
              <a:rPr lang="ru-RU" dirty="0" err="1"/>
              <a:t>проблеми</a:t>
            </a:r>
            <a:r>
              <a:rPr lang="ru-RU" dirty="0"/>
              <a:t> </a:t>
            </a:r>
            <a:r>
              <a:rPr lang="ru-RU" dirty="0" err="1"/>
              <a:t>корисно</a:t>
            </a:r>
            <a:r>
              <a:rPr lang="ru-RU" dirty="0"/>
              <a:t> </a:t>
            </a:r>
            <a:r>
              <a:rPr lang="ru-RU" dirty="0" err="1"/>
              <a:t>поставити</a:t>
            </a:r>
            <a:r>
              <a:rPr lang="ru-RU" dirty="0"/>
              <a:t> ряд </a:t>
            </a:r>
            <a:r>
              <a:rPr lang="ru-RU" dirty="0" err="1"/>
              <a:t>питань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204864"/>
            <a:ext cx="7498080" cy="4043536"/>
          </a:xfrm>
        </p:spPr>
        <p:txBody>
          <a:bodyPr>
            <a:normAutofit fontScale="77500" lnSpcReduction="20000"/>
          </a:bodyPr>
          <a:lstStyle/>
          <a:p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/>
              <a:t>можливо</a:t>
            </a:r>
            <a:r>
              <a:rPr lang="ru-RU" dirty="0"/>
              <a:t> </a:t>
            </a:r>
            <a:r>
              <a:rPr lang="ru-RU" dirty="0" err="1"/>
              <a:t>зменшити</a:t>
            </a:r>
            <a:r>
              <a:rPr lang="ru-RU" dirty="0"/>
              <a:t> </a:t>
            </a:r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проблеми</a:t>
            </a:r>
            <a:r>
              <a:rPr lang="ru-RU" dirty="0"/>
              <a:t>, </a:t>
            </a:r>
            <a:r>
              <a:rPr lang="ru-RU" dirty="0" err="1"/>
              <a:t>спростити</a:t>
            </a:r>
            <a:r>
              <a:rPr lang="ru-RU" dirty="0"/>
              <a:t> </a:t>
            </a:r>
            <a:r>
              <a:rPr lang="ru-RU" dirty="0" err="1"/>
              <a:t>її</a:t>
            </a:r>
            <a:r>
              <a:rPr lang="ru-RU" dirty="0"/>
              <a:t>?</a:t>
            </a:r>
          </a:p>
          <a:p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нагадує</a:t>
            </a:r>
            <a:r>
              <a:rPr lang="ru-RU" dirty="0"/>
              <a:t> </a:t>
            </a:r>
            <a:r>
              <a:rPr lang="ru-RU" dirty="0" err="1"/>
              <a:t>ситуація</a:t>
            </a:r>
            <a:r>
              <a:rPr lang="ru-RU" dirty="0"/>
              <a:t> (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асоціації</a:t>
            </a:r>
            <a:r>
              <a:rPr lang="ru-RU" dirty="0"/>
              <a:t> </a:t>
            </a:r>
            <a:r>
              <a:rPr lang="ru-RU" dirty="0" err="1"/>
              <a:t>викликає</a:t>
            </a:r>
            <a:r>
              <a:rPr lang="ru-RU" dirty="0"/>
              <a:t>)?</a:t>
            </a:r>
          </a:p>
          <a:p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були</a:t>
            </a:r>
            <a:r>
              <a:rPr lang="ru-RU" dirty="0"/>
              <a:t> </a:t>
            </a:r>
            <a:r>
              <a:rPr lang="ru-RU" dirty="0" err="1"/>
              <a:t>аналогічні</a:t>
            </a:r>
            <a:r>
              <a:rPr lang="ru-RU" dirty="0"/>
              <a:t> </a:t>
            </a:r>
            <a:r>
              <a:rPr lang="ru-RU" dirty="0" err="1"/>
              <a:t>проблеми</a:t>
            </a:r>
            <a:r>
              <a:rPr lang="ru-RU" dirty="0"/>
              <a:t> і як вони </a:t>
            </a:r>
            <a:r>
              <a:rPr lang="ru-RU" dirty="0" err="1"/>
              <a:t>вирішувалися</a:t>
            </a:r>
            <a:r>
              <a:rPr lang="ru-RU" dirty="0"/>
              <a:t>?</a:t>
            </a:r>
          </a:p>
          <a:p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замінити</a:t>
            </a:r>
            <a:r>
              <a:rPr lang="ru-RU" dirty="0"/>
              <a:t>, </a:t>
            </a:r>
            <a:r>
              <a:rPr lang="ru-RU" dirty="0" err="1"/>
              <a:t>стиснути</a:t>
            </a:r>
            <a:r>
              <a:rPr lang="ru-RU" dirty="0"/>
              <a:t> (</a:t>
            </a:r>
            <a:r>
              <a:rPr lang="ru-RU" dirty="0" err="1"/>
              <a:t>змінити</a:t>
            </a:r>
            <a:r>
              <a:rPr lang="ru-RU" dirty="0"/>
              <a:t> </a:t>
            </a:r>
            <a:r>
              <a:rPr lang="ru-RU" dirty="0" err="1"/>
              <a:t>якість</a:t>
            </a:r>
            <a:r>
              <a:rPr lang="ru-RU" dirty="0"/>
              <a:t>)?</a:t>
            </a:r>
          </a:p>
          <a:p>
            <a:r>
              <a:rPr lang="ru-RU" dirty="0"/>
              <a:t>У </a:t>
            </a:r>
            <a:r>
              <a:rPr lang="ru-RU" dirty="0" err="1"/>
              <a:t>чому</a:t>
            </a:r>
            <a:r>
              <a:rPr lang="ru-RU" dirty="0"/>
              <a:t> </a:t>
            </a:r>
            <a:r>
              <a:rPr lang="ru-RU" dirty="0" err="1"/>
              <a:t>ризик</a:t>
            </a:r>
            <a:r>
              <a:rPr lang="ru-RU" dirty="0"/>
              <a:t>?</a:t>
            </a:r>
          </a:p>
          <a:p>
            <a:r>
              <a:rPr lang="ru-RU" dirty="0" err="1"/>
              <a:t>Що</a:t>
            </a:r>
            <a:r>
              <a:rPr lang="ru-RU" dirty="0"/>
              <a:t> є в </a:t>
            </a:r>
            <a:r>
              <a:rPr lang="ru-RU" dirty="0" err="1"/>
              <a:t>наявності</a:t>
            </a:r>
            <a:r>
              <a:rPr lang="ru-RU" dirty="0"/>
              <a:t>?</a:t>
            </a:r>
          </a:p>
          <a:p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можливі</a:t>
            </a:r>
            <a:r>
              <a:rPr lang="ru-RU" dirty="0"/>
              <a:t> </a:t>
            </a:r>
            <a:r>
              <a:rPr lang="ru-RU" dirty="0" err="1"/>
              <a:t>варіанти</a:t>
            </a:r>
            <a:r>
              <a:rPr lang="ru-RU" dirty="0"/>
              <a:t> </a:t>
            </a:r>
            <a:r>
              <a:rPr lang="ru-RU" dirty="0" err="1"/>
              <a:t>розв’язання</a:t>
            </a:r>
            <a:r>
              <a:rPr lang="ru-RU" dirty="0"/>
              <a:t> </a:t>
            </a:r>
            <a:r>
              <a:rPr lang="ru-RU" dirty="0" err="1"/>
              <a:t>проблеми</a:t>
            </a:r>
            <a:r>
              <a:rPr lang="ru-RU" dirty="0"/>
              <a:t>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192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Розглядаючи</a:t>
            </a:r>
            <a:r>
              <a:rPr lang="ru-RU" dirty="0"/>
              <a:t> </a:t>
            </a:r>
            <a:r>
              <a:rPr lang="ru-RU" dirty="0" smtClean="0"/>
              <a:t>проблему</a:t>
            </a:r>
            <a:r>
              <a:rPr lang="ru-RU" dirty="0"/>
              <a:t>, </a:t>
            </a:r>
            <a:r>
              <a:rPr lang="ru-RU" dirty="0" err="1"/>
              <a:t>керівник</a:t>
            </a:r>
            <a:r>
              <a:rPr lang="ru-RU" dirty="0"/>
              <a:t> повинен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276872"/>
            <a:ext cx="7498080" cy="3971528"/>
          </a:xfrm>
        </p:spPr>
        <p:txBody>
          <a:bodyPr>
            <a:normAutofit fontScale="70000" lnSpcReduction="20000"/>
          </a:bodyPr>
          <a:lstStyle/>
          <a:p>
            <a:r>
              <a:rPr lang="ru-RU" dirty="0" err="1" smtClean="0"/>
              <a:t>визначити</a:t>
            </a:r>
            <a:r>
              <a:rPr lang="ru-RU" b="1" u="sng" dirty="0" smtClean="0"/>
              <a:t> </a:t>
            </a:r>
            <a:r>
              <a:rPr lang="ru-RU" b="1" u="sng" dirty="0"/>
              <a:t>коло </a:t>
            </a:r>
            <a:r>
              <a:rPr lang="ru-RU" b="1" u="sng" dirty="0" err="1"/>
              <a:t>осіб</a:t>
            </a:r>
            <a:r>
              <a:rPr lang="ru-RU" dirty="0"/>
              <a:t>, </a:t>
            </a:r>
            <a:r>
              <a:rPr lang="ru-RU" dirty="0" err="1"/>
              <a:t>здатних</a:t>
            </a:r>
            <a:r>
              <a:rPr lang="ru-RU" dirty="0"/>
              <a:t> </a:t>
            </a:r>
            <a:r>
              <a:rPr lang="ru-RU" dirty="0" err="1"/>
              <a:t>розробити</a:t>
            </a:r>
            <a:r>
              <a:rPr lang="ru-RU" dirty="0"/>
              <a:t> і </a:t>
            </a:r>
            <a:r>
              <a:rPr lang="ru-RU" dirty="0" err="1"/>
              <a:t>реалізувати</a:t>
            </a:r>
            <a:r>
              <a:rPr lang="ru-RU" dirty="0"/>
              <a:t> </a:t>
            </a:r>
            <a:r>
              <a:rPr lang="ru-RU" dirty="0" err="1"/>
              <a:t>способи</a:t>
            </a:r>
            <a:r>
              <a:rPr lang="ru-RU" dirty="0"/>
              <a:t> </a:t>
            </a:r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err="1"/>
              <a:t>вирішення</a:t>
            </a:r>
            <a:r>
              <a:rPr lang="ru-RU" dirty="0"/>
              <a:t> для </a:t>
            </a:r>
            <a:r>
              <a:rPr lang="ru-RU" dirty="0" err="1"/>
              <a:t>отримання</a:t>
            </a:r>
            <a:r>
              <a:rPr lang="ru-RU" dirty="0"/>
              <a:t> позитивного </a:t>
            </a:r>
            <a:r>
              <a:rPr lang="ru-RU" dirty="0" err="1"/>
              <a:t>ефекту</a:t>
            </a:r>
            <a:r>
              <a:rPr lang="ru-RU" dirty="0"/>
              <a:t>;</a:t>
            </a:r>
          </a:p>
          <a:p>
            <a:r>
              <a:rPr lang="ru-RU" dirty="0" err="1" smtClean="0"/>
              <a:t>встановити</a:t>
            </a:r>
            <a:r>
              <a:rPr lang="ru-RU" dirty="0" smtClean="0"/>
              <a:t> </a:t>
            </a:r>
            <a:r>
              <a:rPr lang="ru-RU" b="1" u="sng" dirty="0" err="1"/>
              <a:t>термін</a:t>
            </a:r>
            <a:r>
              <a:rPr lang="ru-RU" b="1" u="sng" dirty="0"/>
              <a:t> </a:t>
            </a:r>
            <a:r>
              <a:rPr lang="ru-RU" dirty="0" err="1"/>
              <a:t>вирішення</a:t>
            </a:r>
            <a:r>
              <a:rPr lang="ru-RU" dirty="0"/>
              <a:t> </a:t>
            </a:r>
            <a:r>
              <a:rPr lang="ru-RU" dirty="0" err="1"/>
              <a:t>проблемної</a:t>
            </a:r>
            <a:r>
              <a:rPr lang="ru-RU" dirty="0"/>
              <a:t> </a:t>
            </a:r>
            <a:r>
              <a:rPr lang="ru-RU" dirty="0" err="1"/>
              <a:t>ситуації</a:t>
            </a:r>
            <a:r>
              <a:rPr lang="ru-RU" dirty="0"/>
              <a:t>;</a:t>
            </a:r>
          </a:p>
          <a:p>
            <a:r>
              <a:rPr lang="ru-RU" dirty="0" err="1" smtClean="0"/>
              <a:t>оцінити</a:t>
            </a:r>
            <a:r>
              <a:rPr lang="ru-RU" dirty="0" smtClean="0"/>
              <a:t> </a:t>
            </a:r>
            <a:r>
              <a:rPr lang="ru-RU" dirty="0"/>
              <a:t>і </a:t>
            </a:r>
            <a:r>
              <a:rPr lang="ru-RU" dirty="0" err="1"/>
              <a:t>затвердити</a:t>
            </a:r>
            <a:r>
              <a:rPr lang="ru-RU" dirty="0"/>
              <a:t> </a:t>
            </a:r>
            <a:r>
              <a:rPr lang="ru-RU" b="1" u="sng" dirty="0" err="1"/>
              <a:t>способи</a:t>
            </a:r>
            <a:r>
              <a:rPr lang="ru-RU" b="1" u="sng" dirty="0"/>
              <a:t> </a:t>
            </a:r>
            <a:r>
              <a:rPr lang="ru-RU" b="1" u="sng" dirty="0" err="1"/>
              <a:t>дій</a:t>
            </a:r>
            <a:r>
              <a:rPr lang="ru-RU" dirty="0"/>
              <a:t>;</a:t>
            </a:r>
          </a:p>
          <a:p>
            <a:r>
              <a:rPr lang="ru-RU" dirty="0" err="1" smtClean="0"/>
              <a:t>забезпечити</a:t>
            </a:r>
            <a:r>
              <a:rPr lang="ru-RU" dirty="0" smtClean="0"/>
              <a:t> </a:t>
            </a:r>
            <a:r>
              <a:rPr lang="ru-RU" dirty="0" err="1"/>
              <a:t>виділення</a:t>
            </a:r>
            <a:r>
              <a:rPr lang="ru-RU" dirty="0"/>
              <a:t> </a:t>
            </a:r>
            <a:r>
              <a:rPr lang="ru-RU" dirty="0" err="1"/>
              <a:t>необхідних</a:t>
            </a:r>
            <a:r>
              <a:rPr lang="ru-RU" dirty="0"/>
              <a:t> </a:t>
            </a:r>
            <a:r>
              <a:rPr lang="ru-RU" b="1" u="sng" dirty="0" err="1"/>
              <a:t>засобів</a:t>
            </a:r>
            <a:r>
              <a:rPr lang="ru-RU" dirty="0"/>
              <a:t> </a:t>
            </a:r>
            <a:r>
              <a:rPr lang="ru-RU" dirty="0" err="1"/>
              <a:t>розв’язання</a:t>
            </a:r>
            <a:r>
              <a:rPr lang="ru-RU" dirty="0"/>
              <a:t> </a:t>
            </a:r>
            <a:r>
              <a:rPr lang="ru-RU" dirty="0" err="1"/>
              <a:t>проб­леми</a:t>
            </a:r>
            <a:r>
              <a:rPr lang="ru-RU" dirty="0"/>
              <a:t> (</a:t>
            </a:r>
            <a:r>
              <a:rPr lang="ru-RU" dirty="0" err="1"/>
              <a:t>трудових</a:t>
            </a:r>
            <a:r>
              <a:rPr lang="ru-RU" dirty="0"/>
              <a:t>, </a:t>
            </a:r>
            <a:r>
              <a:rPr lang="ru-RU" dirty="0" err="1"/>
              <a:t>матеріальних</a:t>
            </a:r>
            <a:r>
              <a:rPr lang="ru-RU" dirty="0"/>
              <a:t>, </a:t>
            </a:r>
            <a:r>
              <a:rPr lang="ru-RU" dirty="0" err="1"/>
              <a:t>фінансових</a:t>
            </a:r>
            <a:r>
              <a:rPr lang="ru-RU" dirty="0"/>
              <a:t>);</a:t>
            </a:r>
          </a:p>
          <a:p>
            <a:r>
              <a:rPr lang="ru-RU" dirty="0" err="1" smtClean="0"/>
              <a:t>виявити</a:t>
            </a:r>
            <a:r>
              <a:rPr lang="ru-RU" dirty="0" smtClean="0"/>
              <a:t> </a:t>
            </a:r>
            <a:r>
              <a:rPr lang="ru-RU" dirty="0" err="1"/>
              <a:t>внутрішні</a:t>
            </a:r>
            <a:r>
              <a:rPr lang="ru-RU" dirty="0"/>
              <a:t> </a:t>
            </a:r>
            <a:r>
              <a:rPr lang="ru-RU" dirty="0" err="1"/>
              <a:t>елементи</a:t>
            </a:r>
            <a:r>
              <a:rPr lang="ru-RU" dirty="0"/>
              <a:t> </a:t>
            </a:r>
            <a:r>
              <a:rPr lang="ru-RU" dirty="0" err="1"/>
              <a:t>проблеми</a:t>
            </a:r>
            <a:r>
              <a:rPr lang="ru-RU" dirty="0"/>
              <a:t>, </a:t>
            </a:r>
            <a:r>
              <a:rPr lang="ru-RU" dirty="0" err="1"/>
              <a:t>встановити</a:t>
            </a:r>
            <a:r>
              <a:rPr lang="ru-RU" dirty="0"/>
              <a:t> </a:t>
            </a:r>
            <a:r>
              <a:rPr lang="ru-RU" dirty="0" err="1"/>
              <a:t>ступінь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впливу</a:t>
            </a:r>
            <a:r>
              <a:rPr lang="ru-RU" dirty="0"/>
              <a:t> на </a:t>
            </a:r>
            <a:r>
              <a:rPr lang="ru-RU" dirty="0" err="1"/>
              <a:t>розв’язання</a:t>
            </a:r>
            <a:r>
              <a:rPr lang="ru-RU" dirty="0"/>
              <a:t> </a:t>
            </a:r>
            <a:r>
              <a:rPr lang="ru-RU" dirty="0" err="1"/>
              <a:t>проблеми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667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4 категорії в етичному </a:t>
            </a:r>
            <a:r>
              <a:rPr lang="uk-UA" dirty="0" smtClean="0"/>
              <a:t>підході при прийнятті рішень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204864"/>
            <a:ext cx="7890080" cy="4043536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err="1"/>
              <a:t>Законні</a:t>
            </a:r>
            <a:r>
              <a:rPr lang="ru-RU" dirty="0"/>
              <a:t> та </a:t>
            </a:r>
            <a:r>
              <a:rPr lang="ru-RU" dirty="0" err="1"/>
              <a:t>етичні</a:t>
            </a:r>
            <a:r>
              <a:rPr lang="ru-RU" dirty="0"/>
              <a:t> </a:t>
            </a:r>
            <a:r>
              <a:rPr lang="ru-RU" dirty="0" err="1" smtClean="0"/>
              <a:t>рішення</a:t>
            </a:r>
            <a:r>
              <a:rPr lang="ru-RU" dirty="0" smtClean="0"/>
              <a:t>;</a:t>
            </a:r>
            <a:endParaRPr lang="ru-RU" dirty="0"/>
          </a:p>
          <a:p>
            <a:pPr>
              <a:buFont typeface="Wingdings" pitchFamily="2" charset="2"/>
              <a:buChar char="q"/>
            </a:pPr>
            <a:r>
              <a:rPr lang="ru-RU" dirty="0"/>
              <a:t> </a:t>
            </a:r>
            <a:r>
              <a:rPr lang="ru-RU" dirty="0" err="1"/>
              <a:t>Незаконні</a:t>
            </a:r>
            <a:r>
              <a:rPr lang="ru-RU" dirty="0"/>
              <a:t> та </a:t>
            </a:r>
            <a:r>
              <a:rPr lang="ru-RU" dirty="0" err="1"/>
              <a:t>неетичні</a:t>
            </a:r>
            <a:r>
              <a:rPr lang="ru-RU" dirty="0"/>
              <a:t> </a:t>
            </a:r>
            <a:r>
              <a:rPr lang="ru-RU" dirty="0" err="1"/>
              <a:t>рішення</a:t>
            </a:r>
            <a:r>
              <a:rPr lang="ru-RU" dirty="0" smtClean="0"/>
              <a:t>;</a:t>
            </a:r>
            <a:endParaRPr lang="ru-RU" dirty="0"/>
          </a:p>
          <a:p>
            <a:pPr>
              <a:buFont typeface="Wingdings" pitchFamily="2" charset="2"/>
              <a:buChar char="q"/>
            </a:pPr>
            <a:r>
              <a:rPr lang="ru-RU" dirty="0"/>
              <a:t> </a:t>
            </a:r>
            <a:r>
              <a:rPr lang="ru-RU" dirty="0" err="1"/>
              <a:t>Законні</a:t>
            </a:r>
            <a:r>
              <a:rPr lang="ru-RU" dirty="0"/>
              <a:t> та </a:t>
            </a:r>
            <a:r>
              <a:rPr lang="ru-RU" dirty="0" err="1"/>
              <a:t>неетичні</a:t>
            </a:r>
            <a:r>
              <a:rPr lang="ru-RU" dirty="0"/>
              <a:t> </a:t>
            </a:r>
            <a:r>
              <a:rPr lang="ru-RU" dirty="0" err="1"/>
              <a:t>рішення</a:t>
            </a:r>
            <a:r>
              <a:rPr lang="ru-RU" dirty="0" smtClean="0"/>
              <a:t>;</a:t>
            </a:r>
            <a:endParaRPr lang="ru-RU" dirty="0"/>
          </a:p>
          <a:p>
            <a:pPr>
              <a:buFont typeface="Wingdings" pitchFamily="2" charset="2"/>
              <a:buChar char="q"/>
            </a:pPr>
            <a:r>
              <a:rPr lang="ru-RU" dirty="0"/>
              <a:t> </a:t>
            </a:r>
            <a:r>
              <a:rPr lang="ru-RU" dirty="0" err="1"/>
              <a:t>Етичні</a:t>
            </a:r>
            <a:r>
              <a:rPr lang="ru-RU" dirty="0"/>
              <a:t> та </a:t>
            </a:r>
            <a:r>
              <a:rPr lang="ru-RU" dirty="0" err="1"/>
              <a:t>незаконні</a:t>
            </a:r>
            <a:r>
              <a:rPr lang="ru-RU" dirty="0"/>
              <a:t> </a:t>
            </a:r>
            <a:r>
              <a:rPr lang="ru-RU" dirty="0" err="1"/>
              <a:t>рішення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437112"/>
            <a:ext cx="3354471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85304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/>
              <a:t>На </a:t>
            </a:r>
            <a:r>
              <a:rPr lang="ru-RU" sz="3600" dirty="0" err="1"/>
              <a:t>процес</a:t>
            </a:r>
            <a:r>
              <a:rPr lang="ru-RU" sz="3600" dirty="0"/>
              <a:t> </a:t>
            </a:r>
            <a:r>
              <a:rPr lang="ru-RU" sz="3600" dirty="0" err="1"/>
              <a:t>прийняття</a:t>
            </a:r>
            <a:r>
              <a:rPr lang="ru-RU" sz="3600" dirty="0"/>
              <a:t> </a:t>
            </a:r>
            <a:r>
              <a:rPr lang="ru-RU" sz="3600" dirty="0" err="1"/>
              <a:t>управлінських</a:t>
            </a:r>
            <a:r>
              <a:rPr lang="ru-RU" sz="3600" dirty="0"/>
              <a:t> </a:t>
            </a:r>
            <a:r>
              <a:rPr lang="ru-RU" sz="3600" dirty="0" err="1"/>
              <a:t>рішень</a:t>
            </a:r>
            <a:r>
              <a:rPr lang="ru-RU" sz="3600" dirty="0"/>
              <a:t> </a:t>
            </a:r>
            <a:r>
              <a:rPr lang="ru-RU" sz="3600" dirty="0" err="1"/>
              <a:t>впливають</a:t>
            </a:r>
            <a:r>
              <a:rPr lang="ru-RU" sz="3600" dirty="0"/>
              <a:t> </a:t>
            </a:r>
            <a:r>
              <a:rPr lang="ru-RU" sz="3600" dirty="0" err="1"/>
              <a:t>такі</a:t>
            </a:r>
            <a:r>
              <a:rPr lang="ru-RU" sz="3600" dirty="0"/>
              <a:t> </a:t>
            </a:r>
            <a:r>
              <a:rPr lang="ru-RU" sz="3600" dirty="0" err="1"/>
              <a:t>фактори</a:t>
            </a:r>
            <a:r>
              <a:rPr lang="ru-RU" sz="3600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988840"/>
            <a:ext cx="7530040" cy="4536504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/>
              <a:t>1</a:t>
            </a:r>
            <a:r>
              <a:rPr lang="ru-RU" b="1" dirty="0"/>
              <a:t>.</a:t>
            </a:r>
            <a:r>
              <a:rPr lang="ru-RU" dirty="0"/>
              <a:t> </a:t>
            </a:r>
            <a:r>
              <a:rPr lang="ru-RU" dirty="0" err="1"/>
              <a:t>Особисті</a:t>
            </a:r>
            <a:r>
              <a:rPr lang="ru-RU" dirty="0"/>
              <a:t> </a:t>
            </a:r>
            <a:r>
              <a:rPr lang="ru-RU" dirty="0" err="1"/>
              <a:t>якості</a:t>
            </a:r>
            <a:r>
              <a:rPr lang="ru-RU" dirty="0"/>
              <a:t> </a:t>
            </a:r>
            <a:r>
              <a:rPr lang="ru-RU" dirty="0" err="1" smtClean="0"/>
              <a:t>керівника</a:t>
            </a:r>
            <a:r>
              <a:rPr lang="ru-RU" dirty="0" smtClean="0"/>
              <a:t> (</a:t>
            </a:r>
            <a:r>
              <a:rPr lang="ru-RU" dirty="0" err="1" smtClean="0"/>
              <a:t>освіта</a:t>
            </a:r>
            <a:r>
              <a:rPr lang="ru-RU" dirty="0"/>
              <a:t>, </a:t>
            </a:r>
            <a:r>
              <a:rPr lang="ru-RU" dirty="0" err="1"/>
              <a:t>знання</a:t>
            </a:r>
            <a:r>
              <a:rPr lang="ru-RU" dirty="0"/>
              <a:t>, </a:t>
            </a:r>
            <a:r>
              <a:rPr lang="ru-RU" dirty="0" err="1"/>
              <a:t>вік</a:t>
            </a:r>
            <a:r>
              <a:rPr lang="ru-RU" dirty="0"/>
              <a:t>, </a:t>
            </a:r>
            <a:r>
              <a:rPr lang="ru-RU" dirty="0" err="1"/>
              <a:t>досвід</a:t>
            </a:r>
            <a:r>
              <a:rPr lang="ru-RU" dirty="0"/>
              <a:t>, характер </a:t>
            </a:r>
            <a:r>
              <a:rPr lang="ru-RU" dirty="0" err="1"/>
              <a:t>тощо</a:t>
            </a:r>
            <a:r>
              <a:rPr lang="ru-RU" dirty="0"/>
              <a:t>);</a:t>
            </a:r>
          </a:p>
          <a:p>
            <a:r>
              <a:rPr lang="ru-RU" b="1" dirty="0"/>
              <a:t>2.</a:t>
            </a:r>
            <a:r>
              <a:rPr lang="ru-RU" dirty="0"/>
              <a:t> </a:t>
            </a:r>
            <a:r>
              <a:rPr lang="ru-RU" dirty="0" err="1"/>
              <a:t>Поведінка</a:t>
            </a:r>
            <a:r>
              <a:rPr lang="ru-RU" dirty="0"/>
              <a:t> </a:t>
            </a:r>
            <a:r>
              <a:rPr lang="ru-RU" dirty="0" err="1" smtClean="0"/>
              <a:t>керівника</a:t>
            </a:r>
            <a:r>
              <a:rPr lang="ru-RU" dirty="0" smtClean="0"/>
              <a:t>(</a:t>
            </a:r>
            <a:r>
              <a:rPr lang="ru-RU" dirty="0" err="1" smtClean="0"/>
              <a:t>звички</a:t>
            </a:r>
            <a:r>
              <a:rPr lang="ru-RU" dirty="0"/>
              <a:t>, </a:t>
            </a:r>
            <a:r>
              <a:rPr lang="ru-RU" dirty="0" err="1"/>
              <a:t>психологія</a:t>
            </a:r>
            <a:r>
              <a:rPr lang="ru-RU" dirty="0"/>
              <a:t> </a:t>
            </a:r>
            <a:r>
              <a:rPr lang="ru-RU" dirty="0" err="1"/>
              <a:t>тощо</a:t>
            </a:r>
            <a:r>
              <a:rPr lang="ru-RU" dirty="0"/>
              <a:t>);</a:t>
            </a:r>
          </a:p>
          <a:p>
            <a:r>
              <a:rPr lang="ru-RU" b="1" dirty="0"/>
              <a:t>3.</a:t>
            </a:r>
            <a:r>
              <a:rPr lang="ru-RU" dirty="0"/>
              <a:t> </a:t>
            </a:r>
            <a:r>
              <a:rPr lang="ru-RU" dirty="0" err="1"/>
              <a:t>Середовище</a:t>
            </a:r>
            <a:r>
              <a:rPr lang="ru-RU" dirty="0"/>
              <a:t> </a:t>
            </a:r>
            <a:r>
              <a:rPr lang="ru-RU" dirty="0" err="1"/>
              <a:t>прийняття</a:t>
            </a:r>
            <a:r>
              <a:rPr lang="ru-RU" dirty="0"/>
              <a:t> </a:t>
            </a:r>
            <a:r>
              <a:rPr lang="ru-RU" dirty="0" err="1" smtClean="0"/>
              <a:t>рішення</a:t>
            </a:r>
            <a:r>
              <a:rPr lang="ru-RU" dirty="0" smtClean="0"/>
              <a:t> : </a:t>
            </a:r>
            <a:r>
              <a:rPr lang="ru-RU" dirty="0" err="1" smtClean="0"/>
              <a:t>визначеність</a:t>
            </a:r>
            <a:r>
              <a:rPr lang="ru-RU" dirty="0" smtClean="0"/>
              <a:t> (</a:t>
            </a:r>
            <a:r>
              <a:rPr lang="ru-RU" dirty="0" err="1" smtClean="0"/>
              <a:t>усвідомлює</a:t>
            </a:r>
            <a:r>
              <a:rPr lang="ru-RU" dirty="0" smtClean="0"/>
              <a:t> </a:t>
            </a:r>
            <a:r>
              <a:rPr lang="ru-RU" dirty="0" err="1"/>
              <a:t>очікувані</a:t>
            </a:r>
            <a:r>
              <a:rPr lang="ru-RU" dirty="0"/>
              <a:t> </a:t>
            </a:r>
            <a:r>
              <a:rPr lang="ru-RU" dirty="0" err="1" smtClean="0"/>
              <a:t>наслідки</a:t>
            </a:r>
            <a:r>
              <a:rPr lang="ru-RU" dirty="0" smtClean="0"/>
              <a:t>),  </a:t>
            </a:r>
            <a:r>
              <a:rPr lang="ru-RU" dirty="0" err="1" smtClean="0"/>
              <a:t>ризик</a:t>
            </a:r>
            <a:r>
              <a:rPr lang="ru-RU" dirty="0" smtClean="0"/>
              <a:t> (</a:t>
            </a:r>
            <a:r>
              <a:rPr lang="ru-RU" dirty="0" err="1" smtClean="0"/>
              <a:t>відомі</a:t>
            </a:r>
            <a:r>
              <a:rPr lang="ru-RU" dirty="0" smtClean="0"/>
              <a:t> </a:t>
            </a:r>
            <a:r>
              <a:rPr lang="ru-RU" dirty="0" err="1"/>
              <a:t>ймовірні</a:t>
            </a:r>
            <a:r>
              <a:rPr lang="ru-RU" dirty="0"/>
              <a:t> </a:t>
            </a:r>
            <a:r>
              <a:rPr lang="ru-RU" dirty="0" err="1" smtClean="0"/>
              <a:t>результати</a:t>
            </a:r>
            <a:r>
              <a:rPr lang="ru-RU" dirty="0" smtClean="0"/>
              <a:t>), </a:t>
            </a:r>
            <a:r>
              <a:rPr lang="ru-RU" dirty="0" err="1" smtClean="0"/>
              <a:t>невизначеність</a:t>
            </a:r>
            <a:r>
              <a:rPr lang="ru-RU" dirty="0" smtClean="0"/>
              <a:t> </a:t>
            </a:r>
            <a:r>
              <a:rPr lang="ru-RU" dirty="0"/>
              <a:t>(</a:t>
            </a:r>
            <a:r>
              <a:rPr lang="ru-RU" dirty="0" err="1"/>
              <a:t>неможливо</a:t>
            </a:r>
            <a:r>
              <a:rPr lang="ru-RU" dirty="0"/>
              <a:t> </a:t>
            </a:r>
            <a:r>
              <a:rPr lang="ru-RU" dirty="0" err="1"/>
              <a:t>з'ясувати</a:t>
            </a:r>
            <a:r>
              <a:rPr lang="ru-RU" dirty="0"/>
              <a:t> </a:t>
            </a:r>
            <a:r>
              <a:rPr lang="ru-RU" dirty="0" err="1"/>
              <a:t>ймовірні</a:t>
            </a:r>
            <a:r>
              <a:rPr lang="ru-RU" dirty="0"/>
              <a:t> </a:t>
            </a:r>
            <a:r>
              <a:rPr lang="ru-RU" dirty="0" err="1" smtClean="0"/>
              <a:t>наслідки</a:t>
            </a:r>
            <a:r>
              <a:rPr lang="ru-RU" dirty="0"/>
              <a:t> </a:t>
            </a:r>
            <a:r>
              <a:rPr lang="ru-RU" dirty="0" err="1" smtClean="0"/>
              <a:t>рішень</a:t>
            </a:r>
            <a:r>
              <a:rPr lang="ru-RU" dirty="0"/>
              <a:t>).</a:t>
            </a:r>
          </a:p>
          <a:p>
            <a:r>
              <a:rPr lang="ru-RU" b="1" dirty="0"/>
              <a:t>4.</a:t>
            </a:r>
            <a:r>
              <a:rPr lang="ru-RU" dirty="0"/>
              <a:t> </a:t>
            </a:r>
            <a:r>
              <a:rPr lang="ru-RU" dirty="0" err="1"/>
              <a:t>Інформаційні</a:t>
            </a:r>
            <a:r>
              <a:rPr lang="ru-RU" dirty="0"/>
              <a:t> </a:t>
            </a:r>
            <a:r>
              <a:rPr lang="ru-RU" dirty="0" err="1"/>
              <a:t>обмеження</a:t>
            </a:r>
            <a:r>
              <a:rPr lang="ru-RU" dirty="0"/>
              <a:t> (</a:t>
            </a:r>
            <a:r>
              <a:rPr lang="ru-RU" dirty="0" err="1"/>
              <a:t>обумовлені</a:t>
            </a:r>
            <a:r>
              <a:rPr lang="ru-RU" dirty="0"/>
              <a:t> </a:t>
            </a:r>
            <a:r>
              <a:rPr lang="ru-RU" dirty="0" err="1"/>
              <a:t>зростанням</a:t>
            </a:r>
            <a:r>
              <a:rPr lang="ru-RU" dirty="0"/>
              <a:t> </a:t>
            </a:r>
            <a:r>
              <a:rPr lang="ru-RU" dirty="0" err="1"/>
              <a:t>витрат</a:t>
            </a:r>
            <a:r>
              <a:rPr lang="ru-RU" dirty="0"/>
              <a:t> на </a:t>
            </a:r>
            <a:r>
              <a:rPr lang="ru-RU" dirty="0" err="1"/>
              <a:t>отримання</a:t>
            </a:r>
            <a:r>
              <a:rPr lang="ru-RU" dirty="0"/>
              <a:t> </a:t>
            </a:r>
            <a:r>
              <a:rPr lang="ru-RU" dirty="0" err="1"/>
              <a:t>додаткової</a:t>
            </a:r>
            <a:r>
              <a:rPr lang="ru-RU" dirty="0"/>
              <a:t> </a:t>
            </a:r>
            <a:r>
              <a:rPr lang="ru-RU" dirty="0" err="1"/>
              <a:t>інформації</a:t>
            </a:r>
            <a:r>
              <a:rPr lang="ru-RU" dirty="0"/>
              <a:t>).</a:t>
            </a:r>
          </a:p>
          <a:p>
            <a:r>
              <a:rPr lang="ru-RU" b="1" dirty="0"/>
              <a:t>5.</a:t>
            </a:r>
            <a:r>
              <a:rPr lang="ru-RU" dirty="0"/>
              <a:t> </a:t>
            </a:r>
            <a:r>
              <a:rPr lang="ru-RU" dirty="0" err="1"/>
              <a:t>Взаємозалежність</a:t>
            </a:r>
            <a:r>
              <a:rPr lang="ru-RU" dirty="0"/>
              <a:t> </a:t>
            </a:r>
            <a:r>
              <a:rPr lang="ru-RU" dirty="0" err="1"/>
              <a:t>рішень</a:t>
            </a:r>
            <a:r>
              <a:rPr lang="ru-RU" dirty="0"/>
              <a:t>.</a:t>
            </a:r>
          </a:p>
          <a:p>
            <a:r>
              <a:rPr lang="ru-RU" b="1" dirty="0"/>
              <a:t>6.</a:t>
            </a:r>
            <a:r>
              <a:rPr lang="ru-RU" dirty="0"/>
              <a:t>  </a:t>
            </a:r>
            <a:r>
              <a:rPr lang="ru-RU" dirty="0" err="1"/>
              <a:t>Можливість</a:t>
            </a:r>
            <a:r>
              <a:rPr lang="ru-RU" dirty="0"/>
              <a:t> </a:t>
            </a:r>
            <a:r>
              <a:rPr lang="ru-RU" dirty="0" err="1"/>
              <a:t>застосування</a:t>
            </a:r>
            <a:r>
              <a:rPr lang="ru-RU" dirty="0"/>
              <a:t> </a:t>
            </a:r>
            <a:r>
              <a:rPr lang="ru-RU" dirty="0" err="1"/>
              <a:t>сучасних</a:t>
            </a:r>
            <a:r>
              <a:rPr lang="ru-RU" dirty="0"/>
              <a:t> </a:t>
            </a:r>
            <a:r>
              <a:rPr lang="ru-RU" dirty="0" err="1"/>
              <a:t>технічних</a:t>
            </a:r>
            <a:r>
              <a:rPr lang="ru-RU" dirty="0"/>
              <a:t> </a:t>
            </a:r>
            <a:r>
              <a:rPr lang="ru-RU" dirty="0" err="1"/>
              <a:t>засобів</a:t>
            </a:r>
            <a:r>
              <a:rPr lang="ru-RU" dirty="0"/>
              <a:t>.</a:t>
            </a:r>
          </a:p>
          <a:p>
            <a:r>
              <a:rPr lang="ru-RU" b="1" dirty="0" smtClean="0"/>
              <a:t>7.</a:t>
            </a:r>
            <a:r>
              <a:rPr lang="ru-RU" dirty="0"/>
              <a:t> </a:t>
            </a:r>
            <a:r>
              <a:rPr lang="ru-RU" dirty="0" err="1"/>
              <a:t>Наявність</a:t>
            </a:r>
            <a:r>
              <a:rPr lang="ru-RU" dirty="0"/>
              <a:t> </a:t>
            </a:r>
            <a:r>
              <a:rPr lang="ru-RU" dirty="0" err="1"/>
              <a:t>ефективних</a:t>
            </a:r>
            <a:r>
              <a:rPr lang="ru-RU" dirty="0"/>
              <a:t> </a:t>
            </a:r>
            <a:r>
              <a:rPr lang="ru-RU" dirty="0" err="1"/>
              <a:t>комунікацій</a:t>
            </a:r>
            <a:r>
              <a:rPr lang="ru-RU" dirty="0"/>
              <a:t>.</a:t>
            </a:r>
          </a:p>
          <a:p>
            <a:r>
              <a:rPr lang="ru-RU" b="1" dirty="0" smtClean="0"/>
              <a:t>8.</a:t>
            </a:r>
            <a:r>
              <a:rPr lang="ru-RU" dirty="0"/>
              <a:t> </a:t>
            </a:r>
            <a:r>
              <a:rPr lang="ru-RU" dirty="0" err="1"/>
              <a:t>Відповідність</a:t>
            </a:r>
            <a:r>
              <a:rPr lang="ru-RU" dirty="0"/>
              <a:t> </a:t>
            </a:r>
            <a:r>
              <a:rPr lang="ru-RU" dirty="0" err="1"/>
              <a:t>структури</a:t>
            </a:r>
            <a:r>
              <a:rPr lang="ru-RU" dirty="0"/>
              <a:t> </a:t>
            </a:r>
            <a:r>
              <a:rPr lang="ru-RU" dirty="0" err="1"/>
              <a:t>управління</a:t>
            </a:r>
            <a:r>
              <a:rPr lang="ru-RU" dirty="0"/>
              <a:t> </a:t>
            </a:r>
            <a:r>
              <a:rPr lang="ru-RU" dirty="0" err="1"/>
              <a:t>цілям</a:t>
            </a:r>
            <a:r>
              <a:rPr lang="ru-RU" dirty="0"/>
              <a:t> та </a:t>
            </a:r>
            <a:r>
              <a:rPr lang="ru-RU" dirty="0" err="1"/>
              <a:t>місії</a:t>
            </a:r>
            <a:r>
              <a:rPr lang="ru-RU" dirty="0"/>
              <a:t> </a:t>
            </a:r>
            <a:r>
              <a:rPr lang="ru-RU" dirty="0" err="1"/>
              <a:t>організації</a:t>
            </a:r>
            <a:r>
              <a:rPr lang="ru-RU" dirty="0"/>
              <a:t> </a:t>
            </a:r>
            <a:r>
              <a:rPr lang="ru-RU" dirty="0" err="1"/>
              <a:t>тощо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823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530040" cy="1484784"/>
          </a:xfrm>
        </p:spPr>
        <p:txBody>
          <a:bodyPr>
            <a:normAutofit fontScale="90000"/>
          </a:bodyPr>
          <a:lstStyle/>
          <a:p>
            <a:r>
              <a:rPr lang="ru-RU" sz="7300" dirty="0"/>
              <a:t>12 </a:t>
            </a:r>
            <a:r>
              <a:rPr lang="ru-RU" dirty="0" err="1"/>
              <a:t>корисних</a:t>
            </a:r>
            <a:r>
              <a:rPr lang="ru-RU" dirty="0"/>
              <a:t> </a:t>
            </a:r>
            <a:r>
              <a:rPr lang="ru-RU" dirty="0" err="1"/>
              <a:t>порад</a:t>
            </a:r>
            <a:r>
              <a:rPr lang="ru-RU" dirty="0"/>
              <a:t> для </a:t>
            </a:r>
            <a:r>
              <a:rPr lang="ru-RU" dirty="0" err="1"/>
              <a:t>прийняття</a:t>
            </a:r>
            <a:r>
              <a:rPr lang="ru-RU" dirty="0"/>
              <a:t> </a:t>
            </a:r>
            <a:r>
              <a:rPr lang="ru-RU" dirty="0" err="1"/>
              <a:t>рішень</a:t>
            </a:r>
            <a:r>
              <a:rPr lang="ru-RU" dirty="0"/>
              <a:t>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844824"/>
            <a:ext cx="7498080" cy="440357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1</a:t>
            </a:r>
            <a:r>
              <a:rPr lang="ru-RU" dirty="0"/>
              <a:t>. </a:t>
            </a:r>
            <a:r>
              <a:rPr lang="ru-RU" dirty="0" err="1"/>
              <a:t>Усвідомте</a:t>
            </a:r>
            <a:r>
              <a:rPr lang="ru-RU" dirty="0"/>
              <a:t> </a:t>
            </a:r>
            <a:r>
              <a:rPr lang="ru-RU" dirty="0" err="1"/>
              <a:t>ваші</a:t>
            </a:r>
            <a:r>
              <a:rPr lang="ru-RU" dirty="0"/>
              <a:t> </a:t>
            </a:r>
            <a:r>
              <a:rPr lang="ru-RU" dirty="0" err="1"/>
              <a:t>власні</a:t>
            </a:r>
            <a:r>
              <a:rPr lang="ru-RU" dirty="0"/>
              <a:t> </a:t>
            </a:r>
            <a:r>
              <a:rPr lang="ru-RU" dirty="0" err="1"/>
              <a:t>схильності</a:t>
            </a:r>
            <a:r>
              <a:rPr lang="ru-RU" dirty="0"/>
              <a:t> і </a:t>
            </a:r>
            <a:r>
              <a:rPr lang="ru-RU" dirty="0" err="1"/>
              <a:t>упередження</a:t>
            </a:r>
            <a:r>
              <a:rPr lang="ru-RU" dirty="0"/>
              <a:t> у </a:t>
            </a:r>
            <a:r>
              <a:rPr lang="ru-RU" dirty="0" err="1"/>
              <a:t>прийнятті</a:t>
            </a:r>
            <a:r>
              <a:rPr lang="ru-RU" dirty="0"/>
              <a:t> </a:t>
            </a:r>
            <a:r>
              <a:rPr lang="ru-RU" dirty="0" err="1"/>
              <a:t>рішень</a:t>
            </a:r>
            <a:r>
              <a:rPr lang="ru-RU" dirty="0"/>
              <a:t>. Ви </a:t>
            </a:r>
            <a:r>
              <a:rPr lang="ru-RU" dirty="0" err="1"/>
              <a:t>емоційні</a:t>
            </a:r>
            <a:r>
              <a:rPr lang="ru-RU" dirty="0"/>
              <a:t> </a:t>
            </a:r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логічні</a:t>
            </a:r>
            <a:r>
              <a:rPr lang="ru-RU" dirty="0"/>
              <a:t>? Любите </a:t>
            </a:r>
            <a:r>
              <a:rPr lang="ru-RU" dirty="0" err="1"/>
              <a:t>швидко</a:t>
            </a:r>
            <a:r>
              <a:rPr lang="ru-RU" dirty="0"/>
              <a:t> </a:t>
            </a:r>
            <a:r>
              <a:rPr lang="ru-RU" dirty="0" err="1"/>
              <a:t>діяти</a:t>
            </a:r>
            <a:r>
              <a:rPr lang="ru-RU" dirty="0"/>
              <a:t> </a:t>
            </a:r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порадитись</a:t>
            </a:r>
            <a:r>
              <a:rPr lang="ru-RU" dirty="0"/>
              <a:t>? </a:t>
            </a:r>
          </a:p>
          <a:p>
            <a:r>
              <a:rPr lang="ru-RU" dirty="0"/>
              <a:t>2. </a:t>
            </a:r>
            <a:r>
              <a:rPr lang="ru-RU" dirty="0" err="1"/>
              <a:t>Прислухайтесь</a:t>
            </a:r>
            <a:r>
              <a:rPr lang="ru-RU" dirty="0"/>
              <a:t> до </a:t>
            </a:r>
            <a:r>
              <a:rPr lang="ru-RU" dirty="0" err="1"/>
              <a:t>поглядів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відрізняються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Ваших. </a:t>
            </a:r>
          </a:p>
          <a:p>
            <a:r>
              <a:rPr lang="ru-RU" dirty="0"/>
              <a:t>3. </a:t>
            </a:r>
            <a:r>
              <a:rPr lang="ru-RU" dirty="0" err="1"/>
              <a:t>Перемагайте</a:t>
            </a:r>
            <a:r>
              <a:rPr lang="ru-RU" dirty="0"/>
              <a:t> </a:t>
            </a:r>
            <a:r>
              <a:rPr lang="ru-RU" dirty="0" err="1"/>
              <a:t>спокусу</a:t>
            </a:r>
            <a:r>
              <a:rPr lang="ru-RU" dirty="0"/>
              <a:t> </a:t>
            </a:r>
            <a:r>
              <a:rPr lang="ru-RU" dirty="0" err="1"/>
              <a:t>застосовувати</a:t>
            </a:r>
            <a:r>
              <a:rPr lang="ru-RU" dirty="0"/>
              <a:t> </a:t>
            </a:r>
            <a:r>
              <a:rPr lang="ru-RU" dirty="0" err="1"/>
              <a:t>методи</a:t>
            </a:r>
            <a:r>
              <a:rPr lang="ru-RU" dirty="0"/>
              <a:t> </a:t>
            </a:r>
            <a:r>
              <a:rPr lang="ru-RU" dirty="0" err="1"/>
              <a:t>вирішення</a:t>
            </a:r>
            <a:r>
              <a:rPr lang="ru-RU" dirty="0"/>
              <a:t> </a:t>
            </a:r>
            <a:r>
              <a:rPr lang="ru-RU" dirty="0" err="1"/>
              <a:t>вчорашніх</a:t>
            </a:r>
            <a:r>
              <a:rPr lang="ru-RU" dirty="0"/>
              <a:t> проблем для </a:t>
            </a:r>
            <a:r>
              <a:rPr lang="ru-RU" dirty="0" err="1"/>
              <a:t>подолання</a:t>
            </a:r>
            <a:r>
              <a:rPr lang="ru-RU" dirty="0"/>
              <a:t> </a:t>
            </a:r>
            <a:r>
              <a:rPr lang="ru-RU" dirty="0" err="1"/>
              <a:t>сьогоднішніх</a:t>
            </a:r>
            <a:r>
              <a:rPr lang="ru-RU" dirty="0"/>
              <a:t>. </a:t>
            </a:r>
          </a:p>
          <a:p>
            <a:r>
              <a:rPr lang="ru-RU" dirty="0"/>
              <a:t>4. </a:t>
            </a:r>
            <a:r>
              <a:rPr lang="ru-RU" dirty="0" err="1"/>
              <a:t>Переконайтесь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Ви </a:t>
            </a:r>
            <a:r>
              <a:rPr lang="ru-RU" dirty="0" err="1"/>
              <a:t>вирішуєте</a:t>
            </a:r>
            <a:r>
              <a:rPr lang="ru-RU" dirty="0"/>
              <a:t> </a:t>
            </a:r>
            <a:r>
              <a:rPr lang="ru-RU" dirty="0" err="1"/>
              <a:t>саме</a:t>
            </a:r>
            <a:r>
              <a:rPr lang="ru-RU" dirty="0"/>
              <a:t> ту проблему, яку </a:t>
            </a:r>
            <a:r>
              <a:rPr lang="ru-RU" dirty="0" err="1"/>
              <a:t>потрібно</a:t>
            </a:r>
            <a:r>
              <a:rPr lang="ru-RU" dirty="0"/>
              <a:t>. </a:t>
            </a:r>
            <a:r>
              <a:rPr lang="ru-RU" dirty="0" err="1"/>
              <a:t>Співставте</a:t>
            </a:r>
            <a:r>
              <a:rPr lang="ru-RU" dirty="0"/>
              <a:t> проблему та </a:t>
            </a:r>
            <a:r>
              <a:rPr lang="ru-RU" dirty="0" err="1"/>
              <a:t>рішення</a:t>
            </a:r>
            <a:r>
              <a:rPr lang="ru-RU" dirty="0"/>
              <a:t> для того, щоб </a:t>
            </a:r>
            <a:r>
              <a:rPr lang="ru-RU" dirty="0" err="1"/>
              <a:t>зрозуміти</a:t>
            </a:r>
            <a:r>
              <a:rPr lang="ru-RU" dirty="0"/>
              <a:t> </a:t>
            </a:r>
            <a:r>
              <a:rPr lang="ru-RU" dirty="0" err="1"/>
              <a:t>її</a:t>
            </a:r>
            <a:r>
              <a:rPr lang="ru-RU" dirty="0"/>
              <a:t> природу. </a:t>
            </a:r>
          </a:p>
          <a:p>
            <a:r>
              <a:rPr lang="ru-RU" dirty="0"/>
              <a:t>5. </a:t>
            </a:r>
            <a:r>
              <a:rPr lang="ru-RU" dirty="0" err="1"/>
              <a:t>Аналізуйте</a:t>
            </a:r>
            <a:r>
              <a:rPr lang="ru-RU" dirty="0"/>
              <a:t> </a:t>
            </a:r>
            <a:r>
              <a:rPr lang="ru-RU" dirty="0" err="1"/>
              <a:t>максимальну</a:t>
            </a:r>
            <a:r>
              <a:rPr lang="ru-RU" dirty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рішення</a:t>
            </a:r>
            <a:r>
              <a:rPr lang="ru-RU" dirty="0"/>
              <a:t>. 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393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7300" dirty="0"/>
              <a:t>12 </a:t>
            </a:r>
            <a:r>
              <a:rPr lang="ru-RU" dirty="0" err="1"/>
              <a:t>корисних</a:t>
            </a:r>
            <a:r>
              <a:rPr lang="ru-RU" dirty="0"/>
              <a:t> </a:t>
            </a:r>
            <a:r>
              <a:rPr lang="ru-RU" dirty="0" err="1"/>
              <a:t>порад</a:t>
            </a:r>
            <a:r>
              <a:rPr lang="ru-RU" dirty="0"/>
              <a:t> для </a:t>
            </a:r>
            <a:r>
              <a:rPr lang="ru-RU" dirty="0" err="1"/>
              <a:t>прийняття</a:t>
            </a:r>
            <a:r>
              <a:rPr lang="ru-RU" dirty="0"/>
              <a:t> </a:t>
            </a:r>
            <a:r>
              <a:rPr lang="ru-RU" dirty="0" err="1"/>
              <a:t>рішень</a:t>
            </a:r>
            <a:r>
              <a:rPr lang="ru-RU" dirty="0"/>
              <a:t>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2204864"/>
            <a:ext cx="7602048" cy="4464496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6. </a:t>
            </a:r>
            <a:r>
              <a:rPr lang="ru-RU" dirty="0" err="1"/>
              <a:t>Усвідомте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навіть</a:t>
            </a:r>
            <a:r>
              <a:rPr lang="ru-RU" dirty="0"/>
              <a:t> </a:t>
            </a:r>
            <a:r>
              <a:rPr lang="ru-RU" dirty="0" err="1"/>
              <a:t>найкраще</a:t>
            </a:r>
            <a:r>
              <a:rPr lang="ru-RU" dirty="0"/>
              <a:t> </a:t>
            </a:r>
            <a:r>
              <a:rPr lang="ru-RU" dirty="0" err="1"/>
              <a:t>рішення</a:t>
            </a:r>
            <a:r>
              <a:rPr lang="ru-RU" dirty="0"/>
              <a:t> </a:t>
            </a:r>
            <a:r>
              <a:rPr lang="ru-RU" dirty="0" err="1"/>
              <a:t>може</a:t>
            </a:r>
            <a:r>
              <a:rPr lang="ru-RU" dirty="0"/>
              <a:t> </a:t>
            </a:r>
            <a:r>
              <a:rPr lang="ru-RU" dirty="0" err="1"/>
              <a:t>призвести</a:t>
            </a:r>
            <a:r>
              <a:rPr lang="ru-RU" dirty="0"/>
              <a:t> до </a:t>
            </a:r>
            <a:r>
              <a:rPr lang="ru-RU" dirty="0" err="1"/>
              <a:t>нової</a:t>
            </a:r>
            <a:r>
              <a:rPr lang="ru-RU" dirty="0"/>
              <a:t> </a:t>
            </a:r>
            <a:r>
              <a:rPr lang="ru-RU" dirty="0" err="1"/>
              <a:t>проблеми</a:t>
            </a:r>
            <a:r>
              <a:rPr lang="ru-RU" dirty="0"/>
              <a:t>. </a:t>
            </a:r>
          </a:p>
          <a:p>
            <a:r>
              <a:rPr lang="ru-RU" dirty="0"/>
              <a:t>7. </a:t>
            </a:r>
            <a:r>
              <a:rPr lang="ru-RU" dirty="0" err="1"/>
              <a:t>Якщо</a:t>
            </a:r>
            <a:r>
              <a:rPr lang="ru-RU" dirty="0"/>
              <a:t> Ви </a:t>
            </a:r>
            <a:r>
              <a:rPr lang="ru-RU" dirty="0" err="1"/>
              <a:t>користуєтесь</a:t>
            </a:r>
            <a:r>
              <a:rPr lang="ru-RU" dirty="0"/>
              <a:t> “</a:t>
            </a:r>
            <a:r>
              <a:rPr lang="ru-RU" dirty="0" err="1"/>
              <a:t>жорсткими</a:t>
            </a:r>
            <a:r>
              <a:rPr lang="ru-RU" dirty="0"/>
              <a:t> фактами” для </a:t>
            </a:r>
            <a:r>
              <a:rPr lang="ru-RU" dirty="0" err="1"/>
              <a:t>Вашого</a:t>
            </a:r>
            <a:r>
              <a:rPr lang="ru-RU" dirty="0"/>
              <a:t> </a:t>
            </a:r>
            <a:r>
              <a:rPr lang="ru-RU" dirty="0" err="1"/>
              <a:t>рішення</a:t>
            </a:r>
            <a:r>
              <a:rPr lang="ru-RU" dirty="0"/>
              <a:t>, </a:t>
            </a:r>
            <a:r>
              <a:rPr lang="ru-RU" dirty="0" err="1"/>
              <a:t>перевірте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. </a:t>
            </a:r>
            <a:r>
              <a:rPr lang="ru-RU" dirty="0" err="1"/>
              <a:t>Пам’ятайте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всі</a:t>
            </a:r>
            <a:r>
              <a:rPr lang="ru-RU" dirty="0"/>
              <a:t> </a:t>
            </a:r>
            <a:r>
              <a:rPr lang="ru-RU" dirty="0" err="1"/>
              <a:t>дані</a:t>
            </a:r>
            <a:r>
              <a:rPr lang="ru-RU" dirty="0"/>
              <a:t>, </a:t>
            </a:r>
            <a:r>
              <a:rPr lang="ru-RU" dirty="0" err="1"/>
              <a:t>подані</a:t>
            </a:r>
            <a:r>
              <a:rPr lang="ru-RU" dirty="0"/>
              <a:t> людьми, </a:t>
            </a:r>
            <a:r>
              <a:rPr lang="ru-RU" dirty="0" err="1"/>
              <a:t>майже</a:t>
            </a:r>
            <a:r>
              <a:rPr lang="ru-RU" dirty="0"/>
              <a:t> </a:t>
            </a:r>
            <a:r>
              <a:rPr lang="ru-RU" dirty="0" err="1"/>
              <a:t>завжди</a:t>
            </a:r>
            <a:r>
              <a:rPr lang="ru-RU" dirty="0"/>
              <a:t> є </a:t>
            </a:r>
            <a:r>
              <a:rPr lang="ru-RU" dirty="0" err="1"/>
              <a:t>упередженими</a:t>
            </a:r>
            <a:r>
              <a:rPr lang="ru-RU" dirty="0"/>
              <a:t>. </a:t>
            </a:r>
          </a:p>
          <a:p>
            <a:r>
              <a:rPr lang="uk-UA" dirty="0"/>
              <a:t>8. Якщо Ви приймаєте рішення, які хвилюють інших, поясніть причини, що спонукали Вас до вибору того чи іншого варіанту рішення. </a:t>
            </a:r>
            <a:endParaRPr lang="ru-RU" dirty="0"/>
          </a:p>
          <a:p>
            <a:r>
              <a:rPr lang="ru-RU" dirty="0"/>
              <a:t>9. </a:t>
            </a:r>
            <a:r>
              <a:rPr lang="ru-RU" dirty="0" err="1"/>
              <a:t>Орієнтуйтесь</a:t>
            </a:r>
            <a:r>
              <a:rPr lang="ru-RU" dirty="0"/>
              <a:t> на “</a:t>
            </a:r>
            <a:r>
              <a:rPr lang="ru-RU" dirty="0" err="1"/>
              <a:t>задовільність</a:t>
            </a:r>
            <a:r>
              <a:rPr lang="ru-RU" dirty="0"/>
              <a:t>”, а не на “</a:t>
            </a:r>
            <a:r>
              <a:rPr lang="ru-RU" dirty="0" err="1"/>
              <a:t>оптимальність</a:t>
            </a:r>
            <a:r>
              <a:rPr lang="ru-RU" dirty="0"/>
              <a:t>”, </a:t>
            </a:r>
            <a:r>
              <a:rPr lang="ru-RU" dirty="0" err="1"/>
              <a:t>оскільки</a:t>
            </a:r>
            <a:r>
              <a:rPr lang="ru-RU" dirty="0"/>
              <a:t> </a:t>
            </a:r>
            <a:r>
              <a:rPr lang="ru-RU" dirty="0" err="1"/>
              <a:t>найкращого</a:t>
            </a:r>
            <a:r>
              <a:rPr lang="ru-RU" dirty="0"/>
              <a:t> </a:t>
            </a:r>
            <a:r>
              <a:rPr lang="ru-RU" dirty="0" err="1"/>
              <a:t>вибору</a:t>
            </a:r>
            <a:r>
              <a:rPr lang="ru-RU" dirty="0"/>
              <a:t> не </a:t>
            </a:r>
            <a:r>
              <a:rPr lang="ru-RU" dirty="0" err="1"/>
              <a:t>існує</a:t>
            </a:r>
            <a:r>
              <a:rPr lang="ru-RU" dirty="0"/>
              <a:t> – </a:t>
            </a:r>
            <a:r>
              <a:rPr lang="ru-RU" dirty="0" err="1"/>
              <a:t>рішення</a:t>
            </a:r>
            <a:r>
              <a:rPr lang="ru-RU" dirty="0"/>
              <a:t> є </a:t>
            </a:r>
            <a:r>
              <a:rPr lang="ru-RU" dirty="0" err="1"/>
              <a:t>лише</a:t>
            </a:r>
            <a:r>
              <a:rPr lang="ru-RU" dirty="0"/>
              <a:t> </a:t>
            </a:r>
            <a:r>
              <a:rPr lang="ru-RU" dirty="0" err="1"/>
              <a:t>добрі</a:t>
            </a:r>
            <a:r>
              <a:rPr lang="ru-RU" dirty="0"/>
              <a:t> і </a:t>
            </a:r>
            <a:r>
              <a:rPr lang="ru-RU" dirty="0" err="1"/>
              <a:t>погані</a:t>
            </a:r>
            <a:r>
              <a:rPr lang="ru-RU" dirty="0"/>
              <a:t>. </a:t>
            </a:r>
          </a:p>
          <a:p>
            <a:r>
              <a:rPr lang="ru-RU" dirty="0"/>
              <a:t>10. </a:t>
            </a:r>
            <a:r>
              <a:rPr lang="ru-RU" dirty="0" err="1"/>
              <a:t>Ставте</a:t>
            </a:r>
            <a:r>
              <a:rPr lang="ru-RU" dirty="0"/>
              <a:t> </a:t>
            </a:r>
            <a:r>
              <a:rPr lang="ru-RU" dirty="0" err="1"/>
              <a:t>багато</a:t>
            </a:r>
            <a:r>
              <a:rPr lang="ru-RU" dirty="0"/>
              <a:t> </a:t>
            </a:r>
            <a:r>
              <a:rPr lang="ru-RU" dirty="0" err="1"/>
              <a:t>запитань</a:t>
            </a:r>
            <a:r>
              <a:rPr lang="ru-RU" dirty="0"/>
              <a:t>. </a:t>
            </a:r>
          </a:p>
          <a:p>
            <a:r>
              <a:rPr lang="ru-RU" dirty="0"/>
              <a:t>11. </a:t>
            </a:r>
            <a:r>
              <a:rPr lang="ru-RU" dirty="0" err="1"/>
              <a:t>Вчіться</a:t>
            </a:r>
            <a:r>
              <a:rPr lang="ru-RU" dirty="0"/>
              <a:t> на </a:t>
            </a:r>
            <a:r>
              <a:rPr lang="ru-RU" dirty="0" err="1"/>
              <a:t>попередніх</a:t>
            </a:r>
            <a:r>
              <a:rPr lang="ru-RU" dirty="0"/>
              <a:t> </a:t>
            </a:r>
            <a:r>
              <a:rPr lang="ru-RU" dirty="0" err="1"/>
              <a:t>рішеннях</a:t>
            </a:r>
            <a:r>
              <a:rPr lang="ru-RU" dirty="0"/>
              <a:t>. </a:t>
            </a:r>
          </a:p>
          <a:p>
            <a:r>
              <a:rPr lang="ru-RU" dirty="0"/>
              <a:t>12. </a:t>
            </a:r>
            <a:r>
              <a:rPr lang="ru-RU" dirty="0" err="1"/>
              <a:t>Заохочуйте</a:t>
            </a:r>
            <a:r>
              <a:rPr lang="ru-RU" dirty="0"/>
              <a:t> критику.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202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Управлінське </a:t>
            </a:r>
            <a:r>
              <a:rPr lang="uk-UA" dirty="0" smtClean="0"/>
              <a:t>рішення: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4800600"/>
          </a:xfrm>
        </p:spPr>
        <p:txBody>
          <a:bodyPr/>
          <a:lstStyle/>
          <a:p>
            <a:pPr marL="82296" indent="0">
              <a:buNone/>
            </a:pPr>
            <a:r>
              <a:rPr lang="uk-UA" dirty="0" smtClean="0"/>
              <a:t>----- результат розумово-психологічної</a:t>
            </a:r>
            <a:r>
              <a:rPr lang="uk-UA" dirty="0"/>
              <a:t>,</a:t>
            </a:r>
            <a:r>
              <a:rPr lang="ru-RU" dirty="0"/>
              <a:t> </a:t>
            </a:r>
            <a:endParaRPr lang="ru-RU" dirty="0" smtClean="0"/>
          </a:p>
          <a:p>
            <a:pPr marL="82296" indent="0">
              <a:buNone/>
            </a:pPr>
            <a:r>
              <a:rPr lang="uk-UA" dirty="0" smtClean="0"/>
              <a:t>творчої діяльності </a:t>
            </a:r>
            <a:r>
              <a:rPr lang="uk-UA" dirty="0"/>
              <a:t>керівника,</a:t>
            </a:r>
            <a:r>
              <a:rPr lang="ru-RU" dirty="0"/>
              <a:t> </a:t>
            </a:r>
            <a:endParaRPr lang="ru-RU" dirty="0" smtClean="0"/>
          </a:p>
          <a:p>
            <a:pPr marL="82296" indent="0">
              <a:buNone/>
            </a:pPr>
            <a:r>
              <a:rPr lang="uk-UA" dirty="0" smtClean="0"/>
              <a:t>----- продукт управлінської праці</a:t>
            </a:r>
          </a:p>
          <a:p>
            <a:pPr marL="82296" indent="0">
              <a:buNone/>
            </a:pPr>
            <a:endParaRPr lang="ru-RU" dirty="0"/>
          </a:p>
        </p:txBody>
      </p:sp>
      <p:pic>
        <p:nvPicPr>
          <p:cNvPr id="6" name="Рисунок 5" descr="Як навчитися правильно приймати рішення | EDUGET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817" y="3212976"/>
            <a:ext cx="5940425" cy="3340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414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Класифікація 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>управлінських </a:t>
            </a:r>
            <a:r>
              <a:rPr lang="uk-UA" b="1" dirty="0"/>
              <a:t>рішень</a:t>
            </a:r>
            <a:r>
              <a:rPr lang="uk-UA" b="1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700808"/>
            <a:ext cx="7498080" cy="4547592"/>
          </a:xfrm>
        </p:spPr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r>
              <a:rPr lang="ru-RU" dirty="0" smtClean="0"/>
              <a:t>ЗА </a:t>
            </a:r>
            <a:r>
              <a:rPr lang="ru-RU" dirty="0"/>
              <a:t>МАСШТАБОМ ОБ’ЄКТА</a:t>
            </a:r>
            <a:r>
              <a:rPr lang="uk-UA" dirty="0"/>
              <a:t>:</a:t>
            </a:r>
            <a:endParaRPr lang="ru-RU" dirty="0"/>
          </a:p>
          <a:p>
            <a:pPr lvl="0"/>
            <a:r>
              <a:rPr lang="ru-RU" dirty="0" err="1"/>
              <a:t>глобальні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охоплюють</a:t>
            </a:r>
            <a:r>
              <a:rPr lang="ru-RU" dirty="0"/>
              <a:t> </a:t>
            </a:r>
            <a:r>
              <a:rPr lang="ru-RU" dirty="0" err="1"/>
              <a:t>усі</a:t>
            </a:r>
            <a:r>
              <a:rPr lang="ru-RU" dirty="0"/>
              <a:t> ланки </a:t>
            </a:r>
            <a:r>
              <a:rPr lang="ru-RU" dirty="0" err="1"/>
              <a:t>керованої</a:t>
            </a:r>
            <a:r>
              <a:rPr lang="ru-RU" dirty="0"/>
              <a:t> </a:t>
            </a:r>
            <a:r>
              <a:rPr lang="ru-RU" dirty="0" err="1"/>
              <a:t>системи</a:t>
            </a:r>
            <a:r>
              <a:rPr lang="ru-RU" dirty="0"/>
              <a:t>; </a:t>
            </a:r>
          </a:p>
          <a:p>
            <a:pPr lvl="0"/>
            <a:r>
              <a:rPr lang="ru-RU" dirty="0" err="1"/>
              <a:t>локальні</a:t>
            </a:r>
            <a:r>
              <a:rPr lang="ru-RU" dirty="0"/>
              <a:t>, </a:t>
            </a:r>
            <a:r>
              <a:rPr lang="ru-RU" dirty="0" err="1"/>
              <a:t>адресовані</a:t>
            </a:r>
            <a:r>
              <a:rPr lang="ru-RU" dirty="0"/>
              <a:t> </a:t>
            </a:r>
            <a:r>
              <a:rPr lang="ru-RU" dirty="0" err="1"/>
              <a:t>визначеному</a:t>
            </a:r>
            <a:r>
              <a:rPr lang="ru-RU" dirty="0"/>
              <a:t> </a:t>
            </a:r>
            <a:r>
              <a:rPr lang="ru-RU" dirty="0" err="1"/>
              <a:t>підрозділу</a:t>
            </a:r>
            <a:r>
              <a:rPr lang="ru-RU" dirty="0"/>
              <a:t>;</a:t>
            </a:r>
          </a:p>
          <a:p>
            <a:pPr marL="82296" indent="0">
              <a:buNone/>
            </a:pPr>
            <a:r>
              <a:rPr lang="ru-RU" dirty="0"/>
              <a:t>ЗА ХАРАКТЕРОМ МЕТИ</a:t>
            </a:r>
            <a:r>
              <a:rPr lang="uk-UA" dirty="0"/>
              <a:t>: </a:t>
            </a:r>
            <a:endParaRPr lang="ru-RU" dirty="0"/>
          </a:p>
          <a:p>
            <a:pPr lvl="0"/>
            <a:r>
              <a:rPr lang="uk-UA" dirty="0"/>
              <a:t>стратегічні, що визначають головні лінії розвитку об’єкта; </a:t>
            </a:r>
            <a:endParaRPr lang="ru-RU" dirty="0"/>
          </a:p>
          <a:p>
            <a:pPr lvl="0"/>
            <a:r>
              <a:rPr lang="uk-UA" dirty="0"/>
              <a:t>тактичні (поточні), що передбачають рішення більш скромних задач;</a:t>
            </a:r>
            <a:endParaRPr lang="ru-RU" dirty="0"/>
          </a:p>
          <a:p>
            <a:pPr marL="82296" indent="0">
              <a:buNone/>
            </a:pPr>
            <a:r>
              <a:rPr lang="ru-RU" dirty="0"/>
              <a:t>ЗА ДЖЕРЕЛОМ ВИНИКНЕННЯ</a:t>
            </a:r>
            <a:r>
              <a:rPr lang="uk-UA" dirty="0"/>
              <a:t>: </a:t>
            </a:r>
            <a:endParaRPr lang="ru-RU" dirty="0"/>
          </a:p>
          <a:p>
            <a:pPr lvl="0"/>
            <a:r>
              <a:rPr lang="ru-RU" dirty="0" err="1"/>
              <a:t>ініціативні</a:t>
            </a:r>
            <a:r>
              <a:rPr lang="ru-RU" dirty="0"/>
              <a:t>, </a:t>
            </a:r>
          </a:p>
          <a:p>
            <a:pPr lvl="0"/>
            <a:r>
              <a:rPr lang="ru-RU" dirty="0"/>
              <a:t>по </a:t>
            </a:r>
            <a:r>
              <a:rPr lang="ru-RU" dirty="0" err="1"/>
              <a:t>розпорядженню</a:t>
            </a:r>
            <a:r>
              <a:rPr lang="ru-RU" dirty="0"/>
              <a:t>, </a:t>
            </a:r>
          </a:p>
          <a:p>
            <a:pPr lvl="0"/>
            <a:r>
              <a:rPr lang="ru-RU" dirty="0"/>
              <a:t>за </a:t>
            </a:r>
            <a:r>
              <a:rPr lang="ru-RU" dirty="0" err="1"/>
              <a:t>пропозицією</a:t>
            </a:r>
            <a:r>
              <a:rPr lang="ru-RU" dirty="0"/>
              <a:t> «</a:t>
            </a:r>
            <a:r>
              <a:rPr lang="ru-RU" dirty="0" err="1"/>
              <a:t>знизу</a:t>
            </a:r>
            <a:r>
              <a:rPr lang="ru-RU" dirty="0"/>
              <a:t>»</a:t>
            </a:r>
            <a:r>
              <a:rPr lang="uk-UA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46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Класифікація </a:t>
            </a:r>
            <a:br>
              <a:rPr lang="uk-UA" b="1" dirty="0"/>
            </a:br>
            <a:r>
              <a:rPr lang="uk-UA" b="1" dirty="0"/>
              <a:t>управлінських рішень: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628800"/>
            <a:ext cx="7602048" cy="4896544"/>
          </a:xfrm>
        </p:spPr>
        <p:txBody>
          <a:bodyPr>
            <a:normAutofit fontScale="32500" lnSpcReduction="20000"/>
          </a:bodyPr>
          <a:lstStyle/>
          <a:p>
            <a:pPr marL="82296" indent="0">
              <a:buNone/>
            </a:pPr>
            <a:r>
              <a:rPr lang="ru-RU" sz="4900" dirty="0"/>
              <a:t>ЗА СУБ’ЄКТОМ, ЩО ПРИЙМАЄ РІШЕННЯ</a:t>
            </a:r>
            <a:r>
              <a:rPr lang="uk-UA" sz="4900" dirty="0"/>
              <a:t>:</a:t>
            </a:r>
            <a:endParaRPr lang="ru-RU" sz="4900" dirty="0"/>
          </a:p>
          <a:p>
            <a:pPr lvl="0"/>
            <a:r>
              <a:rPr lang="ru-RU" sz="4900" dirty="0" err="1"/>
              <a:t>індивідуальні</a:t>
            </a:r>
            <a:r>
              <a:rPr lang="ru-RU" sz="4900" dirty="0"/>
              <a:t> </a:t>
            </a:r>
            <a:r>
              <a:rPr lang="uk-UA" sz="4900" dirty="0"/>
              <a:t> (</a:t>
            </a:r>
            <a:r>
              <a:rPr lang="ru-RU" sz="4900" dirty="0" err="1"/>
              <a:t>особисто</a:t>
            </a:r>
            <a:r>
              <a:rPr lang="ru-RU" sz="4900" dirty="0"/>
              <a:t> </a:t>
            </a:r>
            <a:r>
              <a:rPr lang="ru-RU" sz="4900" dirty="0" err="1"/>
              <a:t>керівник</a:t>
            </a:r>
            <a:r>
              <a:rPr lang="uk-UA" sz="4900" dirty="0"/>
              <a:t>ом)</a:t>
            </a:r>
            <a:r>
              <a:rPr lang="ru-RU" sz="4900" dirty="0"/>
              <a:t>, </a:t>
            </a:r>
          </a:p>
          <a:p>
            <a:pPr lvl="0"/>
            <a:r>
              <a:rPr lang="ru-RU" sz="4900" dirty="0" err="1"/>
              <a:t>колективні</a:t>
            </a:r>
            <a:r>
              <a:rPr lang="ru-RU" sz="4900" dirty="0"/>
              <a:t> </a:t>
            </a:r>
            <a:r>
              <a:rPr lang="uk-UA" sz="4900" dirty="0"/>
              <a:t>(</a:t>
            </a:r>
            <a:r>
              <a:rPr lang="ru-RU" sz="4900" dirty="0" err="1"/>
              <a:t>колектив</a:t>
            </a:r>
            <a:r>
              <a:rPr lang="uk-UA" sz="4900" dirty="0"/>
              <a:t>ом</a:t>
            </a:r>
            <a:r>
              <a:rPr lang="ru-RU" sz="4900" dirty="0"/>
              <a:t> </a:t>
            </a:r>
            <a:r>
              <a:rPr lang="ru-RU" sz="4900" dirty="0" err="1"/>
              <a:t>підприємств</a:t>
            </a:r>
            <a:r>
              <a:rPr lang="ru-RU" sz="4900" dirty="0"/>
              <a:t> і </a:t>
            </a:r>
            <a:r>
              <a:rPr lang="ru-RU" sz="4900" dirty="0" err="1"/>
              <a:t>організаці</a:t>
            </a:r>
            <a:r>
              <a:rPr lang="uk-UA" sz="4900" dirty="0"/>
              <a:t>),</a:t>
            </a:r>
            <a:endParaRPr lang="ru-RU" sz="4900" dirty="0"/>
          </a:p>
          <a:p>
            <a:pPr lvl="0"/>
            <a:r>
              <a:rPr lang="ru-RU" sz="4900" dirty="0" err="1"/>
              <a:t>колегіальні</a:t>
            </a:r>
            <a:r>
              <a:rPr lang="uk-UA" sz="4900" dirty="0"/>
              <a:t> (</a:t>
            </a:r>
            <a:r>
              <a:rPr lang="ru-RU" sz="4900" dirty="0" err="1"/>
              <a:t>колегіальними</a:t>
            </a:r>
            <a:r>
              <a:rPr lang="ru-RU" sz="4900" dirty="0"/>
              <a:t> органами</a:t>
            </a:r>
            <a:r>
              <a:rPr lang="uk-UA" sz="4900" dirty="0"/>
              <a:t>.</a:t>
            </a:r>
            <a:endParaRPr lang="ru-RU" sz="4900" dirty="0"/>
          </a:p>
          <a:p>
            <a:pPr marL="82296" indent="0">
              <a:buNone/>
            </a:pPr>
            <a:r>
              <a:rPr lang="ru-RU" sz="4900" dirty="0"/>
              <a:t>ЗА МІРОЮ УНІКАЛЬНОСТІ</a:t>
            </a:r>
            <a:r>
              <a:rPr lang="uk-UA" sz="4900" dirty="0"/>
              <a:t>:</a:t>
            </a:r>
            <a:endParaRPr lang="ru-RU" sz="4900" dirty="0"/>
          </a:p>
          <a:p>
            <a:pPr lvl="0"/>
            <a:r>
              <a:rPr lang="ru-RU" sz="4900" dirty="0" err="1"/>
              <a:t>традиційні</a:t>
            </a:r>
            <a:r>
              <a:rPr lang="uk-UA" sz="4900" dirty="0"/>
              <a:t>, </a:t>
            </a:r>
            <a:endParaRPr lang="ru-RU" sz="4900" dirty="0"/>
          </a:p>
          <a:p>
            <a:pPr lvl="0"/>
            <a:r>
              <a:rPr lang="ru-RU" sz="4900" dirty="0" err="1"/>
              <a:t>новаторські</a:t>
            </a:r>
            <a:r>
              <a:rPr lang="ru-RU" sz="4900" dirty="0"/>
              <a:t>. </a:t>
            </a:r>
          </a:p>
          <a:p>
            <a:pPr marL="82296" indent="0">
              <a:buNone/>
            </a:pPr>
            <a:r>
              <a:rPr lang="uk-UA" sz="4900" dirty="0"/>
              <a:t>ЗА МЕТОДАМИ РОЗРОБКИ:</a:t>
            </a:r>
            <a:endParaRPr lang="ru-RU" sz="4900" dirty="0"/>
          </a:p>
          <a:p>
            <a:pPr lvl="0"/>
            <a:r>
              <a:rPr lang="uk-UA" sz="4900" dirty="0"/>
              <a:t>кількісні рішення, що включають методи математичного програмування, статистичні методи. </a:t>
            </a:r>
            <a:endParaRPr lang="uk-UA" sz="4900" dirty="0" smtClean="0"/>
          </a:p>
          <a:p>
            <a:pPr lvl="0"/>
            <a:r>
              <a:rPr lang="uk-UA" sz="4900" dirty="0" smtClean="0"/>
              <a:t>евристичні </a:t>
            </a:r>
            <a:r>
              <a:rPr lang="uk-UA" sz="4900" dirty="0"/>
              <a:t>рішення, засновані на використанні логіки, інтуїції, </a:t>
            </a:r>
            <a:r>
              <a:rPr lang="uk-UA" sz="4900" dirty="0" smtClean="0"/>
              <a:t>досвіду</a:t>
            </a:r>
          </a:p>
          <a:p>
            <a:pPr marL="82296" lvl="0" indent="0">
              <a:buNone/>
            </a:pPr>
            <a:r>
              <a:rPr lang="uk-UA" sz="4900" dirty="0" smtClean="0"/>
              <a:t>ЗА </a:t>
            </a:r>
            <a:r>
              <a:rPr lang="uk-UA" sz="4900" dirty="0"/>
              <a:t>НАЯВНІСТЮ ІНФОРМАЦІЇ:</a:t>
            </a:r>
            <a:endParaRPr lang="ru-RU" sz="4900" dirty="0"/>
          </a:p>
          <a:p>
            <a:pPr lvl="0"/>
            <a:r>
              <a:rPr lang="uk-UA" sz="4900" dirty="0"/>
              <a:t>визначені, які приймається в умовах володіння повного інформацією; </a:t>
            </a:r>
            <a:endParaRPr lang="ru-RU" sz="4900" dirty="0"/>
          </a:p>
          <a:p>
            <a:pPr lvl="0"/>
            <a:r>
              <a:rPr lang="uk-UA" sz="4900" dirty="0" err="1"/>
              <a:t>ймовірнісні—</a:t>
            </a:r>
            <a:r>
              <a:rPr lang="uk-UA" sz="4900" dirty="0"/>
              <a:t> такі, що приймаються в умовах ризику;</a:t>
            </a:r>
            <a:endParaRPr lang="ru-RU" sz="4900" dirty="0"/>
          </a:p>
          <a:p>
            <a:pPr lvl="0"/>
            <a:r>
              <a:rPr lang="uk-UA" sz="4900" dirty="0"/>
              <a:t>невизначені — рішення, які приймаються при відсутності необхідної інформації з </a:t>
            </a:r>
            <a:r>
              <a:rPr lang="uk-UA" sz="4900" dirty="0" smtClean="0"/>
              <a:t>проблеми.</a:t>
            </a:r>
            <a:endParaRPr lang="ru-RU" sz="4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60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818072" cy="136815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ПРИКЛАД:</a:t>
            </a:r>
            <a:br>
              <a:rPr lang="ru-RU" sz="2800" b="1" dirty="0" smtClean="0"/>
            </a:br>
            <a:r>
              <a:rPr lang="ru-RU" sz="2800" b="1" dirty="0" err="1" smtClean="0"/>
              <a:t>Етична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дилема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прийняття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рішення</a:t>
            </a:r>
            <a:r>
              <a:rPr lang="ru-RU" sz="2800" b="1" dirty="0" smtClean="0"/>
              <a:t> </a:t>
            </a:r>
            <a:br>
              <a:rPr lang="ru-RU" sz="2800" b="1" dirty="0" smtClean="0"/>
            </a:br>
            <a:r>
              <a:rPr lang="ru-RU" sz="2800" b="1" dirty="0" err="1" smtClean="0"/>
              <a:t>військовим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лідером</a:t>
            </a: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4"/>
            <a:ext cx="691276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190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602048" cy="1642194"/>
          </a:xfrm>
        </p:spPr>
        <p:txBody>
          <a:bodyPr/>
          <a:lstStyle/>
          <a:p>
            <a:r>
              <a:rPr lang="uk-UA" dirty="0" smtClean="0"/>
              <a:t>Управлінське мислення керівника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3861048"/>
            <a:ext cx="7498080" cy="23873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34786"/>
            <a:ext cx="6048672" cy="483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01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Управлінське</a:t>
            </a:r>
            <a:r>
              <a:rPr lang="ru-RU" dirty="0"/>
              <a:t> </a:t>
            </a:r>
            <a:r>
              <a:rPr lang="ru-RU" dirty="0" err="1"/>
              <a:t>мислення</a:t>
            </a:r>
            <a:r>
              <a:rPr lang="ru-RU" dirty="0"/>
              <a:t> повинно бути </a:t>
            </a:r>
            <a:r>
              <a:rPr lang="ru-RU" dirty="0" err="1"/>
              <a:t>конкретним</a:t>
            </a:r>
            <a:r>
              <a:rPr lang="ru-RU" dirty="0"/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988840"/>
            <a:ext cx="7498080" cy="4259560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 smtClean="0"/>
              <a:t>Керівнику</a:t>
            </a:r>
            <a:r>
              <a:rPr lang="ru-RU" dirty="0" smtClean="0"/>
              <a:t> </a:t>
            </a:r>
            <a:r>
              <a:rPr lang="ru-RU" dirty="0" err="1"/>
              <a:t>необхідно</a:t>
            </a:r>
            <a:r>
              <a:rPr lang="ru-RU" dirty="0"/>
              <a:t> </a:t>
            </a:r>
            <a:r>
              <a:rPr lang="ru-RU" dirty="0" err="1"/>
              <a:t>уявляти</a:t>
            </a:r>
            <a:r>
              <a:rPr lang="ru-RU" dirty="0"/>
              <a:t> складне </a:t>
            </a:r>
            <a:r>
              <a:rPr lang="ru-RU" dirty="0" err="1"/>
              <a:t>ціле</a:t>
            </a:r>
            <a:r>
              <a:rPr lang="ru-RU" dirty="0"/>
              <a:t> і </a:t>
            </a:r>
            <a:r>
              <a:rPr lang="ru-RU" dirty="0" err="1"/>
              <a:t>бачити</a:t>
            </a:r>
            <a:r>
              <a:rPr lang="ru-RU" dirty="0"/>
              <a:t> при </a:t>
            </a:r>
            <a:r>
              <a:rPr lang="ru-RU" dirty="0" err="1"/>
              <a:t>цьому</a:t>
            </a:r>
            <a:r>
              <a:rPr lang="ru-RU" dirty="0"/>
              <a:t> </a:t>
            </a:r>
            <a:r>
              <a:rPr lang="ru-RU" dirty="0" err="1"/>
              <a:t>складові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елементи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err="1" smtClean="0"/>
              <a:t>Найважливішими</a:t>
            </a:r>
            <a:r>
              <a:rPr lang="ru-RU" dirty="0" smtClean="0"/>
              <a:t> </a:t>
            </a:r>
            <a:r>
              <a:rPr lang="ru-RU" dirty="0" err="1"/>
              <a:t>властивостями</a:t>
            </a:r>
            <a:r>
              <a:rPr lang="ru-RU" dirty="0"/>
              <a:t> </a:t>
            </a:r>
            <a:r>
              <a:rPr lang="ru-RU" dirty="0" err="1"/>
              <a:t>управлінського</a:t>
            </a:r>
            <a:r>
              <a:rPr lang="ru-RU" dirty="0"/>
              <a:t> </a:t>
            </a:r>
            <a:r>
              <a:rPr lang="ru-RU" dirty="0" err="1"/>
              <a:t>мислення</a:t>
            </a:r>
            <a:r>
              <a:rPr lang="ru-RU" dirty="0"/>
              <a:t> є </a:t>
            </a:r>
            <a:r>
              <a:rPr lang="ru-RU" dirty="0" err="1"/>
              <a:t>здібність</a:t>
            </a:r>
            <a:r>
              <a:rPr lang="ru-RU" dirty="0"/>
              <a:t> до </a:t>
            </a:r>
            <a:r>
              <a:rPr lang="ru-RU" dirty="0" err="1"/>
              <a:t>ризику</a:t>
            </a:r>
            <a:r>
              <a:rPr lang="ru-RU" dirty="0"/>
              <a:t> та </a:t>
            </a:r>
            <a:r>
              <a:rPr lang="ru-RU" dirty="0" err="1"/>
              <a:t>особиста</a:t>
            </a:r>
            <a:r>
              <a:rPr lang="ru-RU" dirty="0"/>
              <a:t> </a:t>
            </a:r>
            <a:r>
              <a:rPr lang="ru-RU" dirty="0" err="1"/>
              <a:t>відповідальність</a:t>
            </a:r>
            <a:r>
              <a:rPr lang="ru-RU" dirty="0"/>
              <a:t> за </a:t>
            </a:r>
            <a:r>
              <a:rPr lang="ru-RU" dirty="0" err="1"/>
              <a:t>кінцевий</a:t>
            </a:r>
            <a:r>
              <a:rPr lang="ru-RU" dirty="0"/>
              <a:t> результат. </a:t>
            </a:r>
            <a:endParaRPr lang="ru-RU" dirty="0" smtClean="0"/>
          </a:p>
          <a:p>
            <a:r>
              <a:rPr lang="ru-RU" dirty="0" err="1" smtClean="0"/>
              <a:t>Кожне</a:t>
            </a:r>
            <a:r>
              <a:rPr lang="ru-RU" dirty="0" smtClean="0"/>
              <a:t>  </a:t>
            </a:r>
            <a:r>
              <a:rPr lang="ru-RU" dirty="0" err="1" smtClean="0"/>
              <a:t>рішення</a:t>
            </a:r>
            <a:r>
              <a:rPr lang="ru-RU" dirty="0" smtClean="0"/>
              <a:t>  </a:t>
            </a:r>
            <a:r>
              <a:rPr lang="ru-RU" dirty="0" err="1"/>
              <a:t>породжується</a:t>
            </a:r>
            <a:r>
              <a:rPr lang="ru-RU" dirty="0"/>
              <a:t> в </a:t>
            </a:r>
            <a:r>
              <a:rPr lang="ru-RU" dirty="0" err="1"/>
              <a:t>процесі</a:t>
            </a:r>
            <a:r>
              <a:rPr lang="ru-RU" dirty="0"/>
              <a:t> </a:t>
            </a:r>
            <a:r>
              <a:rPr lang="ru-RU" dirty="0" err="1"/>
              <a:t>мислення</a:t>
            </a:r>
            <a:r>
              <a:rPr lang="ru-RU" dirty="0"/>
              <a:t>, яке </a:t>
            </a:r>
            <a:r>
              <a:rPr lang="ru-RU" dirty="0" err="1"/>
              <a:t>співвідносить</a:t>
            </a:r>
            <a:r>
              <a:rPr lang="ru-RU" dirty="0"/>
              <a:t> </a:t>
            </a:r>
            <a:r>
              <a:rPr lang="ru-RU" dirty="0" err="1"/>
              <a:t>можливості</a:t>
            </a:r>
            <a:r>
              <a:rPr lang="ru-RU" dirty="0"/>
              <a:t> </a:t>
            </a:r>
            <a:r>
              <a:rPr lang="ru-RU" dirty="0" err="1"/>
              <a:t>особистості</a:t>
            </a:r>
            <a:r>
              <a:rPr lang="ru-RU" dirty="0"/>
              <a:t> з </a:t>
            </a:r>
            <a:r>
              <a:rPr lang="ru-RU" dirty="0" err="1"/>
              <a:t>ситуацією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конкретно </a:t>
            </a:r>
            <a:r>
              <a:rPr lang="ru-RU" dirty="0" err="1"/>
              <a:t>складається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024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Мислення</a:t>
            </a:r>
            <a:r>
              <a:rPr lang="ru-RU" dirty="0"/>
              <a:t> </a:t>
            </a:r>
            <a:r>
              <a:rPr lang="ru-RU" dirty="0" err="1"/>
              <a:t>керівників</a:t>
            </a:r>
            <a:r>
              <a:rPr lang="ru-RU" dirty="0"/>
              <a:t>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деякі</a:t>
            </a:r>
            <a:r>
              <a:rPr lang="ru-RU" dirty="0"/>
              <a:t> </a:t>
            </a:r>
            <a:r>
              <a:rPr lang="ru-RU" dirty="0" err="1"/>
              <a:t>особливості</a:t>
            </a:r>
            <a:r>
              <a:rPr lang="ru-RU" dirty="0"/>
              <a:t>, </a:t>
            </a:r>
            <a:r>
              <a:rPr lang="ru-RU" dirty="0" err="1"/>
              <a:t>зокрема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060848"/>
            <a:ext cx="7498080" cy="4187552"/>
          </a:xfrm>
        </p:spPr>
        <p:txBody>
          <a:bodyPr>
            <a:normAutofit fontScale="70000" lnSpcReduction="20000"/>
          </a:bodyPr>
          <a:lstStyle/>
          <a:p>
            <a:r>
              <a:rPr lang="ru-RU" dirty="0" err="1" smtClean="0"/>
              <a:t>глибина</a:t>
            </a:r>
            <a:r>
              <a:rPr lang="ru-RU" dirty="0" smtClean="0"/>
              <a:t> </a:t>
            </a:r>
            <a:r>
              <a:rPr lang="ru-RU" dirty="0" err="1"/>
              <a:t>мислення</a:t>
            </a:r>
            <a:r>
              <a:rPr lang="ru-RU" dirty="0"/>
              <a:t> — </a:t>
            </a:r>
            <a:r>
              <a:rPr lang="ru-RU" dirty="0" err="1"/>
              <a:t>свідчить</a:t>
            </a:r>
            <a:r>
              <a:rPr lang="ru-RU" dirty="0"/>
              <a:t> про </a:t>
            </a:r>
            <a:r>
              <a:rPr lang="ru-RU" dirty="0" err="1"/>
              <a:t>вміння</a:t>
            </a:r>
            <a:r>
              <a:rPr lang="ru-RU" dirty="0"/>
              <a:t> </a:t>
            </a:r>
            <a:r>
              <a:rPr lang="ru-RU" dirty="0" err="1"/>
              <a:t>передбачати</a:t>
            </a:r>
            <a:r>
              <a:rPr lang="ru-RU" dirty="0"/>
              <a:t> </a:t>
            </a:r>
            <a:r>
              <a:rPr lang="ru-RU" dirty="0" err="1"/>
              <a:t>найбільш</a:t>
            </a:r>
            <a:r>
              <a:rPr lang="ru-RU" dirty="0"/>
              <a:t> </a:t>
            </a:r>
            <a:r>
              <a:rPr lang="ru-RU" dirty="0" err="1"/>
              <a:t>віддалені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поверхні</a:t>
            </a:r>
            <a:r>
              <a:rPr lang="ru-RU" dirty="0"/>
              <a:t> причинно-</a:t>
            </a:r>
            <a:r>
              <a:rPr lang="ru-RU" dirty="0" err="1"/>
              <a:t>наслідкові</a:t>
            </a:r>
            <a:r>
              <a:rPr lang="ru-RU" dirty="0"/>
              <a:t> </a:t>
            </a:r>
            <a:r>
              <a:rPr lang="ru-RU" dirty="0" err="1"/>
              <a:t>зв’язки</a:t>
            </a:r>
            <a:r>
              <a:rPr lang="ru-RU" dirty="0"/>
              <a:t>;</a:t>
            </a:r>
          </a:p>
          <a:p>
            <a:r>
              <a:rPr lang="ru-RU" dirty="0" smtClean="0"/>
              <a:t>широта </a:t>
            </a:r>
            <a:r>
              <a:rPr lang="ru-RU" dirty="0" err="1"/>
              <a:t>мислення</a:t>
            </a:r>
            <a:r>
              <a:rPr lang="ru-RU" dirty="0"/>
              <a:t>— </a:t>
            </a:r>
            <a:r>
              <a:rPr lang="ru-RU" dirty="0" err="1"/>
              <a:t>відображає</a:t>
            </a:r>
            <a:r>
              <a:rPr lang="ru-RU" dirty="0"/>
              <a:t> </a:t>
            </a:r>
            <a:r>
              <a:rPr lang="ru-RU" dirty="0" err="1"/>
              <a:t>вміння</a:t>
            </a:r>
            <a:r>
              <a:rPr lang="ru-RU" dirty="0"/>
              <a:t> </a:t>
            </a:r>
            <a:r>
              <a:rPr lang="ru-RU" dirty="0" err="1"/>
              <a:t>бачити</a:t>
            </a:r>
            <a:r>
              <a:rPr lang="ru-RU" dirty="0"/>
              <a:t> гаму (</a:t>
            </a:r>
            <a:r>
              <a:rPr lang="ru-RU" dirty="0" err="1"/>
              <a:t>багато­гранність</a:t>
            </a:r>
            <a:r>
              <a:rPr lang="ru-RU" dirty="0"/>
              <a:t>) </a:t>
            </a:r>
            <a:r>
              <a:rPr lang="ru-RU" dirty="0" err="1"/>
              <a:t>взаємозв’язаних</a:t>
            </a:r>
            <a:r>
              <a:rPr lang="ru-RU" dirty="0"/>
              <a:t> </a:t>
            </a:r>
            <a:r>
              <a:rPr lang="ru-RU" dirty="0" err="1"/>
              <a:t>явищ</a:t>
            </a:r>
            <a:r>
              <a:rPr lang="ru-RU" dirty="0"/>
              <a:t> в </a:t>
            </a:r>
            <a:r>
              <a:rPr lang="ru-RU" dirty="0" err="1"/>
              <a:t>цілому</a:t>
            </a:r>
            <a:r>
              <a:rPr lang="ru-RU" dirty="0"/>
              <a:t>, не </a:t>
            </a:r>
            <a:r>
              <a:rPr lang="ru-RU" dirty="0" err="1"/>
              <a:t>виділяючи</a:t>
            </a:r>
            <a:r>
              <a:rPr lang="ru-RU" dirty="0"/>
              <a:t> з них яку- </a:t>
            </a:r>
            <a:r>
              <a:rPr lang="ru-RU" dirty="0" err="1"/>
              <a:t>небудь</a:t>
            </a:r>
            <a:r>
              <a:rPr lang="ru-RU" dirty="0"/>
              <a:t> проблему і не </a:t>
            </a:r>
            <a:r>
              <a:rPr lang="ru-RU" dirty="0" err="1"/>
              <a:t>займаючись</a:t>
            </a:r>
            <a:r>
              <a:rPr lang="ru-RU" dirty="0"/>
              <a:t> </a:t>
            </a:r>
            <a:r>
              <a:rPr lang="ru-RU" dirty="0" err="1"/>
              <a:t>лише</a:t>
            </a:r>
            <a:r>
              <a:rPr lang="ru-RU" dirty="0"/>
              <a:t> нею;</a:t>
            </a:r>
          </a:p>
          <a:p>
            <a:r>
              <a:rPr lang="ru-RU" dirty="0" err="1" smtClean="0"/>
              <a:t>гнучкість</a:t>
            </a:r>
            <a:r>
              <a:rPr lang="ru-RU" dirty="0" smtClean="0"/>
              <a:t> </a:t>
            </a:r>
            <a:r>
              <a:rPr lang="ru-RU" dirty="0" err="1"/>
              <a:t>мислення</a:t>
            </a:r>
            <a:r>
              <a:rPr lang="ru-RU" dirty="0"/>
              <a:t>— </a:t>
            </a:r>
            <a:r>
              <a:rPr lang="ru-RU" dirty="0" err="1"/>
              <a:t>проявляється</a:t>
            </a:r>
            <a:r>
              <a:rPr lang="ru-RU" dirty="0"/>
              <a:t> у </a:t>
            </a:r>
            <a:r>
              <a:rPr lang="ru-RU" dirty="0" err="1"/>
              <a:t>вмінні</a:t>
            </a:r>
            <a:r>
              <a:rPr lang="ru-RU" dirty="0"/>
              <a:t> </a:t>
            </a:r>
            <a:r>
              <a:rPr lang="ru-RU" dirty="0" err="1"/>
              <a:t>відступати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улюб­лених</a:t>
            </a:r>
            <a:r>
              <a:rPr lang="ru-RU" dirty="0"/>
              <a:t> </a:t>
            </a:r>
            <a:r>
              <a:rPr lang="ru-RU" dirty="0" smtClean="0"/>
              <a:t>та </a:t>
            </a:r>
            <a:r>
              <a:rPr lang="ru-RU" dirty="0" err="1"/>
              <a:t>випробуваних</a:t>
            </a:r>
            <a:r>
              <a:rPr lang="ru-RU" dirty="0"/>
              <a:t> </a:t>
            </a:r>
            <a:r>
              <a:rPr lang="ru-RU" dirty="0" err="1"/>
              <a:t>стереотипів</a:t>
            </a:r>
            <a:r>
              <a:rPr lang="ru-RU" dirty="0"/>
              <a:t> </a:t>
            </a:r>
            <a:r>
              <a:rPr lang="ru-RU" dirty="0" err="1" smtClean="0"/>
              <a:t>рішення</a:t>
            </a:r>
            <a:r>
              <a:rPr lang="ru-RU" dirty="0" smtClean="0"/>
              <a:t>; </a:t>
            </a:r>
            <a:r>
              <a:rPr lang="ru-RU" dirty="0" err="1"/>
              <a:t>вміння</a:t>
            </a:r>
            <a:r>
              <a:rPr lang="ru-RU" dirty="0"/>
              <a:t> </a:t>
            </a:r>
            <a:r>
              <a:rPr lang="ru-RU" dirty="0" err="1"/>
              <a:t>оригінально</a:t>
            </a:r>
            <a:r>
              <a:rPr lang="ru-RU" dirty="0"/>
              <a:t> </a:t>
            </a:r>
            <a:r>
              <a:rPr lang="ru-RU" dirty="0" err="1"/>
              <a:t>мислити</a:t>
            </a:r>
            <a:r>
              <a:rPr lang="ru-RU" dirty="0"/>
              <a:t>;</a:t>
            </a:r>
          </a:p>
          <a:p>
            <a:r>
              <a:rPr lang="ru-RU" dirty="0" err="1" smtClean="0"/>
              <a:t>швидкість</a:t>
            </a:r>
            <a:r>
              <a:rPr lang="ru-RU" dirty="0" smtClean="0"/>
              <a:t> </a:t>
            </a:r>
            <a:r>
              <a:rPr lang="ru-RU" dirty="0" err="1"/>
              <a:t>мислення</a:t>
            </a:r>
            <a:r>
              <a:rPr lang="ru-RU" dirty="0"/>
              <a:t>— це «</a:t>
            </a:r>
            <a:r>
              <a:rPr lang="ru-RU" dirty="0" err="1"/>
              <a:t>швидкість</a:t>
            </a:r>
            <a:r>
              <a:rPr lang="ru-RU" dirty="0"/>
              <a:t>» думки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аналізу</a:t>
            </a:r>
            <a:r>
              <a:rPr lang="ru-RU" dirty="0"/>
              <a:t> до </a:t>
            </a:r>
            <a:r>
              <a:rPr lang="ru-RU" dirty="0" err="1"/>
              <a:t>фор­мування</a:t>
            </a:r>
            <a:r>
              <a:rPr lang="ru-RU" dirty="0"/>
              <a:t> </a:t>
            </a:r>
            <a:r>
              <a:rPr lang="ru-RU" dirty="0" err="1" smtClean="0"/>
              <a:t>рішення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996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УПРАВЛІНСЬКЕ РІШЕННЯ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412776"/>
            <a:ext cx="7746064" cy="5005536"/>
          </a:xfrm>
        </p:spPr>
        <p:txBody>
          <a:bodyPr/>
          <a:lstStyle/>
          <a:p>
            <a:r>
              <a:rPr lang="ru-RU" dirty="0"/>
              <a:t>Психологи </a:t>
            </a:r>
            <a:r>
              <a:rPr lang="ru-RU" dirty="0" err="1"/>
              <a:t>стверджують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того, </a:t>
            </a:r>
            <a:r>
              <a:rPr lang="ru-RU" dirty="0" err="1"/>
              <a:t>хто</a:t>
            </a:r>
            <a:r>
              <a:rPr lang="ru-RU" dirty="0"/>
              <a:t> </a:t>
            </a:r>
            <a:r>
              <a:rPr lang="ru-RU" dirty="0" err="1"/>
              <a:t>приймає</a:t>
            </a:r>
            <a:r>
              <a:rPr lang="ru-RU" dirty="0"/>
              <a:t> УР, </a:t>
            </a:r>
            <a:r>
              <a:rPr lang="ru-RU" dirty="0" err="1"/>
              <a:t>залежить</a:t>
            </a:r>
            <a:r>
              <a:rPr lang="ru-RU" dirty="0"/>
              <a:t> </a:t>
            </a:r>
            <a:r>
              <a:rPr lang="ru-RU" dirty="0" err="1"/>
              <a:t>ефективність</a:t>
            </a:r>
            <a:r>
              <a:rPr lang="ru-RU" dirty="0"/>
              <a:t> </a:t>
            </a:r>
            <a:r>
              <a:rPr lang="ru-RU" dirty="0" err="1"/>
              <a:t>діяльності</a:t>
            </a:r>
            <a:r>
              <a:rPr lang="ru-RU" dirty="0"/>
              <a:t> </a:t>
            </a:r>
            <a:r>
              <a:rPr lang="ru-RU" dirty="0" err="1"/>
              <a:t>організації</a:t>
            </a:r>
            <a:r>
              <a:rPr lang="ru-RU" dirty="0" smtClean="0"/>
              <a:t>.</a:t>
            </a:r>
          </a:p>
          <a:p>
            <a:r>
              <a:rPr lang="ru-RU" dirty="0" smtClean="0"/>
              <a:t> 				</a:t>
            </a:r>
            <a:r>
              <a:rPr lang="ru-RU" dirty="0" err="1" smtClean="0"/>
              <a:t>Американці</a:t>
            </a:r>
            <a:r>
              <a:rPr lang="ru-RU" dirty="0" smtClean="0"/>
              <a:t> 						</a:t>
            </a:r>
            <a:r>
              <a:rPr lang="ru-RU" dirty="0" err="1" smtClean="0"/>
              <a:t>твердять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80% </a:t>
            </a:r>
            <a:r>
              <a:rPr lang="ru-RU" dirty="0" smtClean="0"/>
              <a:t>					</a:t>
            </a:r>
            <a:r>
              <a:rPr lang="ru-RU" dirty="0" err="1" smtClean="0"/>
              <a:t>успіху</a:t>
            </a:r>
            <a:r>
              <a:rPr lang="ru-RU" dirty="0" smtClean="0"/>
              <a:t> </a:t>
            </a:r>
            <a:r>
              <a:rPr lang="ru-RU" dirty="0" err="1"/>
              <a:t>організації</a:t>
            </a:r>
            <a:r>
              <a:rPr lang="ru-RU" dirty="0"/>
              <a:t> </a:t>
            </a:r>
            <a:r>
              <a:rPr lang="ru-RU" dirty="0" smtClean="0"/>
              <a:t>					</a:t>
            </a:r>
            <a:r>
              <a:rPr lang="ru-RU" dirty="0" err="1" smtClean="0"/>
              <a:t>залежить</a:t>
            </a:r>
            <a:r>
              <a:rPr lang="ru-RU" dirty="0" smtClean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smtClean="0"/>
              <a:t>					</a:t>
            </a:r>
            <a:r>
              <a:rPr lang="ru-RU" dirty="0" err="1" smtClean="0"/>
              <a:t>керівництва</a:t>
            </a:r>
            <a:r>
              <a:rPr lang="ru-RU" dirty="0"/>
              <a:t>. </a:t>
            </a:r>
          </a:p>
          <a:p>
            <a:endParaRPr lang="ru-RU" dirty="0"/>
          </a:p>
        </p:txBody>
      </p:sp>
      <p:pic>
        <p:nvPicPr>
          <p:cNvPr id="4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24944"/>
            <a:ext cx="367240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915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149</TotalTime>
  <Words>777</Words>
  <Application>Microsoft Office PowerPoint</Application>
  <PresentationFormat>Экран (4:3)</PresentationFormat>
  <Paragraphs>107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МИСТЕЦТВО  приймати управлінські рішення: етичний вимір</vt:lpstr>
      <vt:lpstr>Управлінське рішення: </vt:lpstr>
      <vt:lpstr>Класифікація  управлінських рішень:</vt:lpstr>
      <vt:lpstr>Класифікація  управлінських рішень:</vt:lpstr>
      <vt:lpstr>ПРИКЛАД: Етична дилема прийняття рішення  військовим лідером</vt:lpstr>
      <vt:lpstr>Управлінське мислення керівника</vt:lpstr>
      <vt:lpstr>Управлінське мислення повинно бути конкретним. </vt:lpstr>
      <vt:lpstr>Мислення керівників має деякі особливості, зокрема:</vt:lpstr>
      <vt:lpstr>УПРАВЛІНСЬКЕ РІШЕННЯ</vt:lpstr>
      <vt:lpstr>Керівник повинен володіти здібностями до управління:</vt:lpstr>
      <vt:lpstr>Прийняття рішення  = вирішення проблеми</vt:lpstr>
      <vt:lpstr>Проблема:  з грецької означає перешкоду, трудність, задачу. </vt:lpstr>
      <vt:lpstr>Способи продумування проблеми включають:</vt:lpstr>
      <vt:lpstr>При продумуванні проблеми корисно поставити ряд питань:</vt:lpstr>
      <vt:lpstr>Розглядаючи проблему, керівник повинен:</vt:lpstr>
      <vt:lpstr>4 категорії в етичному підході при прийнятті рішень</vt:lpstr>
      <vt:lpstr>На процес прийняття управлінських рішень впливають такі фактори:</vt:lpstr>
      <vt:lpstr>12 корисних порад для прийняття рішень: </vt:lpstr>
      <vt:lpstr>12 корисних порад для прийняття рішень: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МИСТЕЦТВО  приймати управлінські рішення</dc:title>
  <dc:creator>User</dc:creator>
  <cp:lastModifiedBy>1_Floor</cp:lastModifiedBy>
  <cp:revision>20</cp:revision>
  <cp:lastPrinted>2021-06-15T09:41:25Z</cp:lastPrinted>
  <dcterms:created xsi:type="dcterms:W3CDTF">2020-09-27T16:52:07Z</dcterms:created>
  <dcterms:modified xsi:type="dcterms:W3CDTF">2022-07-26T08:54:46Z</dcterms:modified>
</cp:coreProperties>
</file>