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83" r:id="rId3"/>
    <p:sldId id="367" r:id="rId4"/>
    <p:sldId id="379" r:id="rId5"/>
    <p:sldId id="380" r:id="rId6"/>
    <p:sldId id="369" r:id="rId7"/>
    <p:sldId id="370" r:id="rId8"/>
    <p:sldId id="371" r:id="rId9"/>
    <p:sldId id="375" r:id="rId10"/>
    <p:sldId id="343" r:id="rId11"/>
    <p:sldId id="344" r:id="rId12"/>
    <p:sldId id="349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9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9" roundtripDataSignature="AMtx7miOr5lYc6fIaC/bxUujS7KmIqE+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2C8450"/>
    <a:srgbClr val="009900"/>
    <a:srgbClr val="309057"/>
    <a:srgbClr val="3399FF"/>
    <a:srgbClr val="133922"/>
    <a:srgbClr val="00C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19" autoAdjust="0"/>
  </p:normalViewPr>
  <p:slideViewPr>
    <p:cSldViewPr snapToGrid="0">
      <p:cViewPr varScale="1">
        <p:scale>
          <a:sx n="63" d="100"/>
          <a:sy n="63" d="100"/>
        </p:scale>
        <p:origin x="-1284" y="-68"/>
      </p:cViewPr>
      <p:guideLst>
        <p:guide orient="horz" pos="8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59" Type="http://customschemas.google.com/relationships/presentationmetadata" Target="metadata"/><Relationship Id="rId2" Type="http://schemas.openxmlformats.org/officeDocument/2006/relationships/slide" Target="slides/slide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10038A-A061-4B2B-9369-FC6B52BB7F4E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3FD0BB5-29FC-4101-8CEB-A506AF7101A4}">
      <dgm:prSet phldrT="[Текст]"/>
      <dgm:spPr/>
      <dgm:t>
        <a:bodyPr/>
        <a:lstStyle/>
        <a:p>
          <a:r>
            <a:rPr lang="uk-UA" dirty="0" smtClean="0"/>
            <a:t>Принципи етичного лідерства</a:t>
          </a:r>
          <a:endParaRPr lang="ru-RU" dirty="0"/>
        </a:p>
      </dgm:t>
    </dgm:pt>
    <dgm:pt modelId="{72FEC699-0FB6-4363-B836-53ECA21EDEF0}" type="parTrans" cxnId="{F6E29972-1464-4004-8B30-98339F7BBF70}">
      <dgm:prSet/>
      <dgm:spPr/>
      <dgm:t>
        <a:bodyPr/>
        <a:lstStyle/>
        <a:p>
          <a:endParaRPr lang="ru-RU"/>
        </a:p>
      </dgm:t>
    </dgm:pt>
    <dgm:pt modelId="{6093B979-2ED9-4E00-BB08-E427FDC8C6BD}" type="sibTrans" cxnId="{F6E29972-1464-4004-8B30-98339F7BBF70}">
      <dgm:prSet/>
      <dgm:spPr/>
      <dgm:t>
        <a:bodyPr/>
        <a:lstStyle/>
        <a:p>
          <a:endParaRPr lang="ru-RU"/>
        </a:p>
      </dgm:t>
    </dgm:pt>
    <dgm:pt modelId="{26F0D58D-72FA-475C-9C8D-D08890DC912A}">
      <dgm:prSet phldrT="[Текст]"/>
      <dgm:spPr/>
      <dgm:t>
        <a:bodyPr/>
        <a:lstStyle/>
        <a:p>
          <a:r>
            <a:rPr lang="uk-UA" dirty="0" smtClean="0"/>
            <a:t>Етичні підходи</a:t>
          </a:r>
          <a:endParaRPr lang="ru-RU" dirty="0"/>
        </a:p>
      </dgm:t>
    </dgm:pt>
    <dgm:pt modelId="{628EC69A-A316-4F7D-A16F-7B341A2A7869}" type="parTrans" cxnId="{35EA9C39-77BD-4BCE-B650-C8DAC2FD9924}">
      <dgm:prSet/>
      <dgm:spPr/>
      <dgm:t>
        <a:bodyPr/>
        <a:lstStyle/>
        <a:p>
          <a:endParaRPr lang="ru-RU"/>
        </a:p>
      </dgm:t>
    </dgm:pt>
    <dgm:pt modelId="{9FD8B089-554B-4C34-9E8E-91A6668FF8D4}" type="sibTrans" cxnId="{35EA9C39-77BD-4BCE-B650-C8DAC2FD9924}">
      <dgm:prSet/>
      <dgm:spPr/>
      <dgm:t>
        <a:bodyPr/>
        <a:lstStyle/>
        <a:p>
          <a:endParaRPr lang="ru-RU"/>
        </a:p>
      </dgm:t>
    </dgm:pt>
    <dgm:pt modelId="{4D3928D4-0DCD-454D-967D-F2E50AA559DE}">
      <dgm:prSet phldrT="[Текст]"/>
      <dgm:spPr/>
      <dgm:t>
        <a:bodyPr/>
        <a:lstStyle/>
        <a:p>
          <a:r>
            <a:rPr lang="uk-UA" dirty="0" smtClean="0"/>
            <a:t>1.</a:t>
          </a:r>
          <a:endParaRPr lang="ru-RU" dirty="0"/>
        </a:p>
      </dgm:t>
    </dgm:pt>
    <dgm:pt modelId="{2A03DC7E-B90B-4924-89DF-B64297EE4B5E}" type="sibTrans" cxnId="{C67AFCA9-01D0-4577-A5F7-B5718AF6583F}">
      <dgm:prSet/>
      <dgm:spPr/>
      <dgm:t>
        <a:bodyPr/>
        <a:lstStyle/>
        <a:p>
          <a:endParaRPr lang="ru-RU"/>
        </a:p>
      </dgm:t>
    </dgm:pt>
    <dgm:pt modelId="{2EDC5C3F-AEFF-44F6-B253-996B6F85EF93}" type="parTrans" cxnId="{C67AFCA9-01D0-4577-A5F7-B5718AF6583F}">
      <dgm:prSet/>
      <dgm:spPr/>
      <dgm:t>
        <a:bodyPr/>
        <a:lstStyle/>
        <a:p>
          <a:endParaRPr lang="ru-RU"/>
        </a:p>
      </dgm:t>
    </dgm:pt>
    <dgm:pt modelId="{D82AF9DF-9D07-4B0F-902C-14B47D6E1014}">
      <dgm:prSet phldrT="[Текст]"/>
      <dgm:spPr/>
      <dgm:t>
        <a:bodyPr/>
        <a:lstStyle/>
        <a:p>
          <a:r>
            <a:rPr lang="uk-UA" dirty="0" smtClean="0"/>
            <a:t>2.</a:t>
          </a:r>
          <a:endParaRPr lang="ru-RU" dirty="0"/>
        </a:p>
      </dgm:t>
    </dgm:pt>
    <dgm:pt modelId="{F1189732-DDDD-4C69-80A5-970EC1E94ED2}" type="sibTrans" cxnId="{14BEB987-D001-4D25-8044-54CB6C93EBC4}">
      <dgm:prSet/>
      <dgm:spPr/>
      <dgm:t>
        <a:bodyPr/>
        <a:lstStyle/>
        <a:p>
          <a:endParaRPr lang="ru-RU"/>
        </a:p>
      </dgm:t>
    </dgm:pt>
    <dgm:pt modelId="{AFA9F3A4-4F97-4127-B182-292DB5D846C6}" type="parTrans" cxnId="{14BEB987-D001-4D25-8044-54CB6C93EBC4}">
      <dgm:prSet/>
      <dgm:spPr/>
      <dgm:t>
        <a:bodyPr/>
        <a:lstStyle/>
        <a:p>
          <a:endParaRPr lang="ru-RU"/>
        </a:p>
      </dgm:t>
    </dgm:pt>
    <dgm:pt modelId="{078621F7-2EB3-43E3-B742-9B24D5CF48E2}">
      <dgm:prSet phldrT="[Текст]"/>
      <dgm:spPr/>
      <dgm:t>
        <a:bodyPr/>
        <a:lstStyle/>
        <a:p>
          <a:r>
            <a:rPr lang="uk-UA" dirty="0" smtClean="0"/>
            <a:t>3.</a:t>
          </a:r>
          <a:endParaRPr lang="ru-RU" dirty="0"/>
        </a:p>
      </dgm:t>
    </dgm:pt>
    <dgm:pt modelId="{22574F11-1784-4185-AC91-EABC47C30FA5}" type="sibTrans" cxnId="{3001BD9D-8D89-476F-9A6A-EF8641DB7142}">
      <dgm:prSet/>
      <dgm:spPr/>
      <dgm:t>
        <a:bodyPr/>
        <a:lstStyle/>
        <a:p>
          <a:endParaRPr lang="ru-RU"/>
        </a:p>
      </dgm:t>
    </dgm:pt>
    <dgm:pt modelId="{8EABDC0D-6BC4-4160-BE0C-173440A6BA55}" type="parTrans" cxnId="{3001BD9D-8D89-476F-9A6A-EF8641DB7142}">
      <dgm:prSet/>
      <dgm:spPr/>
      <dgm:t>
        <a:bodyPr/>
        <a:lstStyle/>
        <a:p>
          <a:endParaRPr lang="ru-RU"/>
        </a:p>
      </dgm:t>
    </dgm:pt>
    <dgm:pt modelId="{DDB411D3-050E-4AE1-8F05-BC9B25BE659A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dirty="0" smtClean="0"/>
            <a:t>Зовнішні і внутрішні фактори, що впливають на етичний рівень установи</a:t>
          </a:r>
          <a:endParaRPr lang="ru-RU" dirty="0" smtClean="0"/>
        </a:p>
        <a:p>
          <a:pPr marL="228600" indent="0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3B91BD54-5F06-4441-AD11-43FC434030E3}" type="parTrans" cxnId="{05E7B46B-38E1-470C-BDFC-863E6E66A232}">
      <dgm:prSet/>
      <dgm:spPr/>
    </dgm:pt>
    <dgm:pt modelId="{795DAACE-4006-4F94-8140-3286BC7838BF}" type="sibTrans" cxnId="{05E7B46B-38E1-470C-BDFC-863E6E66A232}">
      <dgm:prSet/>
      <dgm:spPr/>
    </dgm:pt>
    <dgm:pt modelId="{DE50BBE7-7140-4358-A3C2-E3C0AF1E6D38}" type="pres">
      <dgm:prSet presAssocID="{0010038A-A061-4B2B-9369-FC6B52BB7F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35A007-BFFC-4E96-A1AB-74F93A60F4ED}" type="pres">
      <dgm:prSet presAssocID="{4D3928D4-0DCD-454D-967D-F2E50AA559DE}" presName="composite" presStyleCnt="0"/>
      <dgm:spPr/>
    </dgm:pt>
    <dgm:pt modelId="{A351187A-1566-40BF-806F-5C138F074E19}" type="pres">
      <dgm:prSet presAssocID="{4D3928D4-0DCD-454D-967D-F2E50AA559D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F51CA-DF42-40F3-BF01-BB57C35FF6E9}" type="pres">
      <dgm:prSet presAssocID="{4D3928D4-0DCD-454D-967D-F2E50AA559D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2EF91-1CEE-415D-9E8F-ECA0ADDBBB44}" type="pres">
      <dgm:prSet presAssocID="{2A03DC7E-B90B-4924-89DF-B64297EE4B5E}" presName="sp" presStyleCnt="0"/>
      <dgm:spPr/>
    </dgm:pt>
    <dgm:pt modelId="{8F82A38D-B0ED-4D4C-B28B-9BF38A8C583B}" type="pres">
      <dgm:prSet presAssocID="{D82AF9DF-9D07-4B0F-902C-14B47D6E1014}" presName="composite" presStyleCnt="0"/>
      <dgm:spPr/>
    </dgm:pt>
    <dgm:pt modelId="{F2DCBCB7-A6AD-4EB1-84DE-A66A1D08FAEC}" type="pres">
      <dgm:prSet presAssocID="{D82AF9DF-9D07-4B0F-902C-14B47D6E101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3B1A7-F91E-4B30-8A1F-C58B25A70E5F}" type="pres">
      <dgm:prSet presAssocID="{D82AF9DF-9D07-4B0F-902C-14B47D6E101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8137A-F6F2-4491-AB8E-330F0EFD2AB5}" type="pres">
      <dgm:prSet presAssocID="{F1189732-DDDD-4C69-80A5-970EC1E94ED2}" presName="sp" presStyleCnt="0"/>
      <dgm:spPr/>
    </dgm:pt>
    <dgm:pt modelId="{2CF7567F-6B64-4783-82BE-966DC1532441}" type="pres">
      <dgm:prSet presAssocID="{078621F7-2EB3-43E3-B742-9B24D5CF48E2}" presName="composite" presStyleCnt="0"/>
      <dgm:spPr/>
    </dgm:pt>
    <dgm:pt modelId="{8F1F468B-5E21-4AE5-98E5-FBF72D748CC0}" type="pres">
      <dgm:prSet presAssocID="{078621F7-2EB3-43E3-B742-9B24D5CF48E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E975B-9BEC-4998-807F-4E1DF6677CDA}" type="pres">
      <dgm:prSet presAssocID="{078621F7-2EB3-43E3-B742-9B24D5CF48E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01BD9D-8D89-476F-9A6A-EF8641DB7142}" srcId="{0010038A-A061-4B2B-9369-FC6B52BB7F4E}" destId="{078621F7-2EB3-43E3-B742-9B24D5CF48E2}" srcOrd="2" destOrd="0" parTransId="{8EABDC0D-6BC4-4160-BE0C-173440A6BA55}" sibTransId="{22574F11-1784-4185-AC91-EABC47C30FA5}"/>
    <dgm:cxn modelId="{B565133B-40F7-482B-9C7F-ADD1827D13C3}" type="presOf" srcId="{0010038A-A061-4B2B-9369-FC6B52BB7F4E}" destId="{DE50BBE7-7140-4358-A3C2-E3C0AF1E6D38}" srcOrd="0" destOrd="0" presId="urn:microsoft.com/office/officeart/2005/8/layout/chevron2"/>
    <dgm:cxn modelId="{8AB0FB08-BBE2-4ACE-BA65-D574719A20F8}" type="presOf" srcId="{4D3928D4-0DCD-454D-967D-F2E50AA559DE}" destId="{A351187A-1566-40BF-806F-5C138F074E19}" srcOrd="0" destOrd="0" presId="urn:microsoft.com/office/officeart/2005/8/layout/chevron2"/>
    <dgm:cxn modelId="{76F2DEAF-A2C6-4128-8284-7529C8724104}" type="presOf" srcId="{078621F7-2EB3-43E3-B742-9B24D5CF48E2}" destId="{8F1F468B-5E21-4AE5-98E5-FBF72D748CC0}" srcOrd="0" destOrd="0" presId="urn:microsoft.com/office/officeart/2005/8/layout/chevron2"/>
    <dgm:cxn modelId="{14BEB987-D001-4D25-8044-54CB6C93EBC4}" srcId="{0010038A-A061-4B2B-9369-FC6B52BB7F4E}" destId="{D82AF9DF-9D07-4B0F-902C-14B47D6E1014}" srcOrd="1" destOrd="0" parTransId="{AFA9F3A4-4F97-4127-B182-292DB5D846C6}" sibTransId="{F1189732-DDDD-4C69-80A5-970EC1E94ED2}"/>
    <dgm:cxn modelId="{05E7B46B-38E1-470C-BDFC-863E6E66A232}" srcId="{078621F7-2EB3-43E3-B742-9B24D5CF48E2}" destId="{DDB411D3-050E-4AE1-8F05-BC9B25BE659A}" srcOrd="0" destOrd="0" parTransId="{3B91BD54-5F06-4441-AD11-43FC434030E3}" sibTransId="{795DAACE-4006-4F94-8140-3286BC7838BF}"/>
    <dgm:cxn modelId="{859D348C-BA2B-4288-9B68-764BD4414B0D}" type="presOf" srcId="{DDB411D3-050E-4AE1-8F05-BC9B25BE659A}" destId="{0C4E975B-9BEC-4998-807F-4E1DF6677CDA}" srcOrd="0" destOrd="0" presId="urn:microsoft.com/office/officeart/2005/8/layout/chevron2"/>
    <dgm:cxn modelId="{C67AFCA9-01D0-4577-A5F7-B5718AF6583F}" srcId="{0010038A-A061-4B2B-9369-FC6B52BB7F4E}" destId="{4D3928D4-0DCD-454D-967D-F2E50AA559DE}" srcOrd="0" destOrd="0" parTransId="{2EDC5C3F-AEFF-44F6-B253-996B6F85EF93}" sibTransId="{2A03DC7E-B90B-4924-89DF-B64297EE4B5E}"/>
    <dgm:cxn modelId="{F6E29972-1464-4004-8B30-98339F7BBF70}" srcId="{4D3928D4-0DCD-454D-967D-F2E50AA559DE}" destId="{63FD0BB5-29FC-4101-8CEB-A506AF7101A4}" srcOrd="0" destOrd="0" parTransId="{72FEC699-0FB6-4363-B836-53ECA21EDEF0}" sibTransId="{6093B979-2ED9-4E00-BB08-E427FDC8C6BD}"/>
    <dgm:cxn modelId="{0C668476-194C-4DA4-9FBB-D41433C22EF0}" type="presOf" srcId="{63FD0BB5-29FC-4101-8CEB-A506AF7101A4}" destId="{888F51CA-DF42-40F3-BF01-BB57C35FF6E9}" srcOrd="0" destOrd="0" presId="urn:microsoft.com/office/officeart/2005/8/layout/chevron2"/>
    <dgm:cxn modelId="{A72BB439-02F2-481C-B6C4-C4FE9AF28CD9}" type="presOf" srcId="{26F0D58D-72FA-475C-9C8D-D08890DC912A}" destId="{0E23B1A7-F91E-4B30-8A1F-C58B25A70E5F}" srcOrd="0" destOrd="0" presId="urn:microsoft.com/office/officeart/2005/8/layout/chevron2"/>
    <dgm:cxn modelId="{1E8E0191-CD28-4E91-96A1-B6F9A771F6E4}" type="presOf" srcId="{D82AF9DF-9D07-4B0F-902C-14B47D6E1014}" destId="{F2DCBCB7-A6AD-4EB1-84DE-A66A1D08FAEC}" srcOrd="0" destOrd="0" presId="urn:microsoft.com/office/officeart/2005/8/layout/chevron2"/>
    <dgm:cxn modelId="{35EA9C39-77BD-4BCE-B650-C8DAC2FD9924}" srcId="{D82AF9DF-9D07-4B0F-902C-14B47D6E1014}" destId="{26F0D58D-72FA-475C-9C8D-D08890DC912A}" srcOrd="0" destOrd="0" parTransId="{628EC69A-A316-4F7D-A16F-7B341A2A7869}" sibTransId="{9FD8B089-554B-4C34-9E8E-91A6668FF8D4}"/>
    <dgm:cxn modelId="{8F04A5E4-716D-45C2-9F2E-E8497037B81C}" type="presParOf" srcId="{DE50BBE7-7140-4358-A3C2-E3C0AF1E6D38}" destId="{3035A007-BFFC-4E96-A1AB-74F93A60F4ED}" srcOrd="0" destOrd="0" presId="urn:microsoft.com/office/officeart/2005/8/layout/chevron2"/>
    <dgm:cxn modelId="{ED2B470E-A7E1-4ED6-A492-91D922C378D0}" type="presParOf" srcId="{3035A007-BFFC-4E96-A1AB-74F93A60F4ED}" destId="{A351187A-1566-40BF-806F-5C138F074E19}" srcOrd="0" destOrd="0" presId="urn:microsoft.com/office/officeart/2005/8/layout/chevron2"/>
    <dgm:cxn modelId="{044FB77B-531C-44AF-ABD7-6B1758BC168A}" type="presParOf" srcId="{3035A007-BFFC-4E96-A1AB-74F93A60F4ED}" destId="{888F51CA-DF42-40F3-BF01-BB57C35FF6E9}" srcOrd="1" destOrd="0" presId="urn:microsoft.com/office/officeart/2005/8/layout/chevron2"/>
    <dgm:cxn modelId="{1A76CF68-96FF-401E-9EAF-FA28EFE82EE1}" type="presParOf" srcId="{DE50BBE7-7140-4358-A3C2-E3C0AF1E6D38}" destId="{DDE2EF91-1CEE-415D-9E8F-ECA0ADDBBB44}" srcOrd="1" destOrd="0" presId="urn:microsoft.com/office/officeart/2005/8/layout/chevron2"/>
    <dgm:cxn modelId="{8D8D7A1A-49F5-4DB0-B1FD-353020C4F654}" type="presParOf" srcId="{DE50BBE7-7140-4358-A3C2-E3C0AF1E6D38}" destId="{8F82A38D-B0ED-4D4C-B28B-9BF38A8C583B}" srcOrd="2" destOrd="0" presId="urn:microsoft.com/office/officeart/2005/8/layout/chevron2"/>
    <dgm:cxn modelId="{89E709B7-FEF4-4F66-9870-C50FAEBA465B}" type="presParOf" srcId="{8F82A38D-B0ED-4D4C-B28B-9BF38A8C583B}" destId="{F2DCBCB7-A6AD-4EB1-84DE-A66A1D08FAEC}" srcOrd="0" destOrd="0" presId="urn:microsoft.com/office/officeart/2005/8/layout/chevron2"/>
    <dgm:cxn modelId="{39BB25FF-091F-4F2E-B049-53A0B3A8AD3C}" type="presParOf" srcId="{8F82A38D-B0ED-4D4C-B28B-9BF38A8C583B}" destId="{0E23B1A7-F91E-4B30-8A1F-C58B25A70E5F}" srcOrd="1" destOrd="0" presId="urn:microsoft.com/office/officeart/2005/8/layout/chevron2"/>
    <dgm:cxn modelId="{B71607BD-2EBE-4C0D-A37E-0303A1DD6B99}" type="presParOf" srcId="{DE50BBE7-7140-4358-A3C2-E3C0AF1E6D38}" destId="{2928137A-F6F2-4491-AB8E-330F0EFD2AB5}" srcOrd="3" destOrd="0" presId="urn:microsoft.com/office/officeart/2005/8/layout/chevron2"/>
    <dgm:cxn modelId="{2B912521-8B4E-4B1D-8C26-202149A0B8EB}" type="presParOf" srcId="{DE50BBE7-7140-4358-A3C2-E3C0AF1E6D38}" destId="{2CF7567F-6B64-4783-82BE-966DC1532441}" srcOrd="4" destOrd="0" presId="urn:microsoft.com/office/officeart/2005/8/layout/chevron2"/>
    <dgm:cxn modelId="{BCC2E4D1-992E-47C7-A627-C4F2FABCFF50}" type="presParOf" srcId="{2CF7567F-6B64-4783-82BE-966DC1532441}" destId="{8F1F468B-5E21-4AE5-98E5-FBF72D748CC0}" srcOrd="0" destOrd="0" presId="urn:microsoft.com/office/officeart/2005/8/layout/chevron2"/>
    <dgm:cxn modelId="{A96EC4C1-708D-440E-A437-8A2EE3D3232D}" type="presParOf" srcId="{2CF7567F-6B64-4783-82BE-966DC1532441}" destId="{0C4E975B-9BEC-4998-807F-4E1DF6677CD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51187A-1566-40BF-806F-5C138F074E19}">
      <dsp:nvSpPr>
        <dsp:cNvPr id="0" name=""/>
        <dsp:cNvSpPr/>
      </dsp:nvSpPr>
      <dsp:spPr>
        <a:xfrm rot="5400000">
          <a:off x="-195245" y="195362"/>
          <a:ext cx="1301638" cy="9111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1.</a:t>
          </a:r>
          <a:endParaRPr lang="ru-RU" sz="2700" kern="1200" dirty="0"/>
        </a:p>
      </dsp:txBody>
      <dsp:txXfrm rot="-5400000">
        <a:off x="1" y="455691"/>
        <a:ext cx="911147" cy="390491"/>
      </dsp:txXfrm>
    </dsp:sp>
    <dsp:sp modelId="{888F51CA-DF42-40F3-BF01-BB57C35FF6E9}">
      <dsp:nvSpPr>
        <dsp:cNvPr id="0" name=""/>
        <dsp:cNvSpPr/>
      </dsp:nvSpPr>
      <dsp:spPr>
        <a:xfrm rot="5400000">
          <a:off x="4037937" y="-3126674"/>
          <a:ext cx="846065" cy="70996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/>
            <a:t>Принципи етичного лідерства</a:t>
          </a:r>
          <a:endParaRPr lang="ru-RU" sz="1700" kern="1200" dirty="0"/>
        </a:p>
      </dsp:txBody>
      <dsp:txXfrm rot="-5400000">
        <a:off x="911148" y="41416"/>
        <a:ext cx="7058344" cy="763463"/>
      </dsp:txXfrm>
    </dsp:sp>
    <dsp:sp modelId="{F2DCBCB7-A6AD-4EB1-84DE-A66A1D08FAEC}">
      <dsp:nvSpPr>
        <dsp:cNvPr id="0" name=""/>
        <dsp:cNvSpPr/>
      </dsp:nvSpPr>
      <dsp:spPr>
        <a:xfrm rot="5400000">
          <a:off x="-195245" y="1298213"/>
          <a:ext cx="1301638" cy="911147"/>
        </a:xfrm>
        <a:prstGeom prst="chevron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2.</a:t>
          </a:r>
          <a:endParaRPr lang="ru-RU" sz="2700" kern="1200" dirty="0"/>
        </a:p>
      </dsp:txBody>
      <dsp:txXfrm rot="-5400000">
        <a:off x="1" y="1558542"/>
        <a:ext cx="911147" cy="390491"/>
      </dsp:txXfrm>
    </dsp:sp>
    <dsp:sp modelId="{0E23B1A7-F91E-4B30-8A1F-C58B25A70E5F}">
      <dsp:nvSpPr>
        <dsp:cNvPr id="0" name=""/>
        <dsp:cNvSpPr/>
      </dsp:nvSpPr>
      <dsp:spPr>
        <a:xfrm rot="5400000">
          <a:off x="4037937" y="-2023822"/>
          <a:ext cx="846065" cy="70996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/>
            <a:t>Етичні підходи</a:t>
          </a:r>
          <a:endParaRPr lang="ru-RU" sz="1700" kern="1200" dirty="0"/>
        </a:p>
      </dsp:txBody>
      <dsp:txXfrm rot="-5400000">
        <a:off x="911148" y="1144268"/>
        <a:ext cx="7058344" cy="763463"/>
      </dsp:txXfrm>
    </dsp:sp>
    <dsp:sp modelId="{8F1F468B-5E21-4AE5-98E5-FBF72D748CC0}">
      <dsp:nvSpPr>
        <dsp:cNvPr id="0" name=""/>
        <dsp:cNvSpPr/>
      </dsp:nvSpPr>
      <dsp:spPr>
        <a:xfrm rot="5400000">
          <a:off x="-195245" y="2401064"/>
          <a:ext cx="1301638" cy="911147"/>
        </a:xfrm>
        <a:prstGeom prst="chevron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3.</a:t>
          </a:r>
          <a:endParaRPr lang="ru-RU" sz="2700" kern="1200" dirty="0"/>
        </a:p>
      </dsp:txBody>
      <dsp:txXfrm rot="-5400000">
        <a:off x="1" y="2661393"/>
        <a:ext cx="911147" cy="390491"/>
      </dsp:txXfrm>
    </dsp:sp>
    <dsp:sp modelId="{0C4E975B-9BEC-4998-807F-4E1DF6677CDA}">
      <dsp:nvSpPr>
        <dsp:cNvPr id="0" name=""/>
        <dsp:cNvSpPr/>
      </dsp:nvSpPr>
      <dsp:spPr>
        <a:xfrm rot="5400000">
          <a:off x="4037937" y="-920971"/>
          <a:ext cx="846065" cy="70996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700" kern="1200" dirty="0" smtClean="0"/>
            <a:t>Зовнішні і внутрішні фактори, що впливають на етичний рівень установи</a:t>
          </a:r>
          <a:endParaRPr lang="ru-RU" sz="1700" kern="1200" dirty="0" smtClean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 rot="-5400000">
        <a:off x="911148" y="2247119"/>
        <a:ext cx="7058344" cy="7634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5886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41103" y="303513"/>
            <a:ext cx="9144000" cy="764267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>
                <a:solidFill>
                  <a:srgbClr val="00ACFF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uk-UA" sz="3600">
                <a:solidFill>
                  <a:srgbClr val="00ACF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>
              <a:solidFill>
                <a:schemeClr val="lt1"/>
              </a:solidFill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225003" y="221780"/>
            <a:ext cx="87762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3A3F469-BC79-4D64-AA77-9CCC769F7BA3}"/>
              </a:ext>
            </a:extLst>
          </p:cNvPr>
          <p:cNvSpPr txBox="1"/>
          <p:nvPr/>
        </p:nvSpPr>
        <p:spPr>
          <a:xfrm>
            <a:off x="389203" y="1225970"/>
            <a:ext cx="81136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3600" b="1" dirty="0" smtClean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Етичне лідерство: основні принципи </a:t>
            </a:r>
            <a:r>
              <a:rPr lang="uk-UA" sz="3600" b="1" smtClean="0">
                <a:solidFill>
                  <a:srgbClr val="002060"/>
                </a:solidFill>
              </a:rPr>
              <a:t>та </a:t>
            </a:r>
            <a:r>
              <a:rPr lang="uk-UA" sz="3600" b="1" smtClean="0">
                <a:solidFill>
                  <a:srgbClr val="002060"/>
                </a:solidFill>
              </a:rPr>
              <a:t>підходи</a:t>
            </a:r>
            <a:endParaRPr lang="uk-UA" sz="3600" b="1" dirty="0" smtClean="0">
              <a:solidFill>
                <a:srgbClr val="002060"/>
              </a:solidFill>
            </a:endParaRPr>
          </a:p>
          <a:p>
            <a:pPr algn="ctr"/>
            <a:endParaRPr lang="uk-UA" sz="36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Психологія лідерства в освітніх закладах – Освіта.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80" y="4011803"/>
            <a:ext cx="3147928" cy="262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073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sz="4000" b="1" dirty="0" smtClean="0"/>
              <a:t>Наявність проблем з етикою в публічному управлінні: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899" y="1420428"/>
            <a:ext cx="5442012" cy="5149048"/>
          </a:xfrm>
        </p:spPr>
        <p:txBody>
          <a:bodyPr/>
          <a:lstStyle/>
          <a:p>
            <a:r>
              <a:rPr lang="ru-RU" sz="2800" dirty="0" err="1"/>
              <a:t>Низький</a:t>
            </a:r>
            <a:r>
              <a:rPr lang="ru-RU" sz="2800" dirty="0"/>
              <a:t> </a:t>
            </a:r>
            <a:r>
              <a:rPr lang="ru-RU" sz="2800" dirty="0" err="1"/>
              <a:t>рівень</a:t>
            </a:r>
            <a:r>
              <a:rPr lang="ru-RU" sz="2800" dirty="0"/>
              <a:t> </a:t>
            </a:r>
            <a:r>
              <a:rPr lang="ru-RU" sz="2800" dirty="0" err="1"/>
              <a:t>довіри</a:t>
            </a:r>
            <a:r>
              <a:rPr lang="ru-RU" sz="2800" dirty="0"/>
              <a:t> </a:t>
            </a:r>
            <a:r>
              <a:rPr lang="ru-RU" sz="2800" dirty="0" err="1"/>
              <a:t>громадян</a:t>
            </a:r>
            <a:r>
              <a:rPr lang="ru-RU" sz="2800" dirty="0"/>
              <a:t> до </a:t>
            </a:r>
            <a:r>
              <a:rPr lang="ru-RU" sz="2800" dirty="0" err="1"/>
              <a:t>представників</a:t>
            </a:r>
            <a:r>
              <a:rPr lang="ru-RU" sz="2800" dirty="0"/>
              <a:t> </a:t>
            </a:r>
            <a:r>
              <a:rPr lang="ru-RU" sz="2800" dirty="0" err="1" smtClean="0"/>
              <a:t>публічної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влади</a:t>
            </a:r>
            <a:r>
              <a:rPr lang="ru-RU" sz="2800" dirty="0" smtClean="0"/>
              <a:t> у </a:t>
            </a:r>
            <a:r>
              <a:rPr lang="ru-RU" sz="2800" dirty="0" err="1"/>
              <a:t>всьому</a:t>
            </a:r>
            <a:r>
              <a:rPr lang="ru-RU" sz="2800" dirty="0"/>
              <a:t> </a:t>
            </a:r>
            <a:r>
              <a:rPr lang="ru-RU" sz="2800" dirty="0" err="1"/>
              <a:t>світі</a:t>
            </a:r>
            <a:r>
              <a:rPr lang="ru-RU" sz="2800" dirty="0"/>
              <a:t>, </a:t>
            </a:r>
            <a:r>
              <a:rPr lang="ru-RU" sz="2800" dirty="0" err="1"/>
              <a:t>який</a:t>
            </a:r>
            <a:r>
              <a:rPr lang="ru-RU" sz="2800" dirty="0"/>
              <a:t> в </a:t>
            </a:r>
            <a:r>
              <a:rPr lang="ru-RU" sz="2800" dirty="0" err="1"/>
              <a:t>Україні</a:t>
            </a:r>
            <a:r>
              <a:rPr lang="ru-RU" sz="2800" dirty="0"/>
              <a:t> </a:t>
            </a:r>
            <a:r>
              <a:rPr lang="ru-RU" sz="2800" dirty="0" err="1"/>
              <a:t>взагалі</a:t>
            </a:r>
            <a:r>
              <a:rPr lang="ru-RU" sz="2800" dirty="0"/>
              <a:t> </a:t>
            </a:r>
            <a:r>
              <a:rPr lang="ru-RU" sz="2800" dirty="0" err="1"/>
              <a:t>досягає</a:t>
            </a:r>
            <a:r>
              <a:rPr lang="ru-RU" sz="2800" dirty="0"/>
              <a:t> </a:t>
            </a:r>
            <a:r>
              <a:rPr lang="ru-RU" sz="2800" dirty="0" err="1"/>
              <a:t>критичних</a:t>
            </a:r>
            <a:r>
              <a:rPr lang="ru-RU" sz="2800" dirty="0"/>
              <a:t> </a:t>
            </a:r>
            <a:r>
              <a:rPr lang="ru-RU" sz="2800" dirty="0" err="1"/>
              <a:t>показників</a:t>
            </a:r>
            <a:r>
              <a:rPr lang="ru-RU" sz="2800" dirty="0"/>
              <a:t>, </a:t>
            </a:r>
            <a:endParaRPr lang="ru-RU" sz="2800" dirty="0" smtClean="0"/>
          </a:p>
          <a:p>
            <a:pPr marL="114300" indent="0">
              <a:buNone/>
            </a:pPr>
            <a:endParaRPr lang="ru-RU" sz="2800" dirty="0" smtClean="0"/>
          </a:p>
          <a:p>
            <a:r>
              <a:rPr lang="ru-RU" sz="2800" dirty="0" err="1" smtClean="0"/>
              <a:t>Масштаби</a:t>
            </a:r>
            <a:r>
              <a:rPr lang="ru-RU" sz="2800" dirty="0" smtClean="0"/>
              <a:t> </a:t>
            </a:r>
            <a:r>
              <a:rPr lang="ru-RU" sz="2800" dirty="0" err="1" smtClean="0"/>
              <a:t>недоброчесної</a:t>
            </a:r>
            <a:r>
              <a:rPr lang="ru-RU" sz="2800" dirty="0" smtClean="0"/>
              <a:t> </a:t>
            </a:r>
            <a:r>
              <a:rPr lang="ru-RU" sz="2800" dirty="0" err="1"/>
              <a:t>поведінки</a:t>
            </a:r>
            <a:r>
              <a:rPr lang="ru-RU" sz="2800" dirty="0"/>
              <a:t> </a:t>
            </a:r>
            <a:r>
              <a:rPr lang="ru-RU" sz="2800" dirty="0" err="1"/>
              <a:t>чиновників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фіксують</a:t>
            </a:r>
            <a:r>
              <a:rPr lang="ru-RU" sz="2800" dirty="0"/>
              <a:t> </a:t>
            </a:r>
            <a:r>
              <a:rPr lang="ru-RU" sz="2800" dirty="0" err="1"/>
              <a:t>контролюючі</a:t>
            </a:r>
            <a:r>
              <a:rPr lang="ru-RU" sz="2800" dirty="0"/>
              <a:t> </a:t>
            </a:r>
            <a:r>
              <a:rPr lang="ru-RU" sz="2800" dirty="0" err="1"/>
              <a:t>органи</a:t>
            </a:r>
            <a:r>
              <a:rPr lang="ru-RU" sz="2800" dirty="0"/>
              <a:t> та </a:t>
            </a:r>
            <a:r>
              <a:rPr lang="ru-RU" sz="2800" dirty="0" err="1"/>
              <a:t>громадські</a:t>
            </a:r>
            <a:r>
              <a:rPr lang="ru-RU" sz="2800" dirty="0"/>
              <a:t> </a:t>
            </a:r>
            <a:r>
              <a:rPr lang="ru-RU" sz="2800" dirty="0" err="1" smtClean="0"/>
              <a:t>спостерігачі</a:t>
            </a:r>
            <a:endParaRPr lang="ru-RU" sz="2800" dirty="0"/>
          </a:p>
        </p:txBody>
      </p:sp>
      <p:pic>
        <p:nvPicPr>
          <p:cNvPr id="4" name="Рисунок 3" descr="Недоброчесні особи у складі Громадської ради доброчесності — Резонанс — о  коррупции, взятках, судьях, влас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365" y="1678496"/>
            <a:ext cx="3498850" cy="231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5174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ВИХІД - </a:t>
            </a:r>
            <a:r>
              <a:rPr lang="uk-UA" dirty="0"/>
              <a:t>ЕТИЧНЕ </a:t>
            </a:r>
            <a:r>
              <a:rPr lang="uk-UA" dirty="0" smtClean="0"/>
              <a:t>ЛІДЕРСТВО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000" dirty="0" err="1" smtClean="0"/>
              <a:t>цілеспрямована</a:t>
            </a:r>
            <a:r>
              <a:rPr lang="ru-RU" sz="3000" dirty="0" smtClean="0"/>
              <a:t> </a:t>
            </a:r>
            <a:r>
              <a:rPr lang="ru-RU" sz="3000" dirty="0" err="1" smtClean="0"/>
              <a:t>підтримка</a:t>
            </a:r>
            <a:r>
              <a:rPr lang="ru-RU" sz="3000" dirty="0" smtClean="0"/>
              <a:t> </a:t>
            </a:r>
            <a:r>
              <a:rPr lang="ru-RU" sz="3000" dirty="0" err="1"/>
              <a:t>етики</a:t>
            </a:r>
            <a:r>
              <a:rPr lang="ru-RU" sz="3000" dirty="0"/>
              <a:t> </a:t>
            </a:r>
            <a:r>
              <a:rPr lang="ru-RU" sz="3000" dirty="0" err="1"/>
              <a:t>публічних</a:t>
            </a:r>
            <a:r>
              <a:rPr lang="ru-RU" sz="3000" dirty="0"/>
              <a:t> </a:t>
            </a:r>
            <a:r>
              <a:rPr lang="ru-RU" sz="3000" dirty="0" err="1" smtClean="0"/>
              <a:t>службовців</a:t>
            </a:r>
            <a:r>
              <a:rPr lang="ru-RU" sz="3000" dirty="0" smtClean="0"/>
              <a:t> </a:t>
            </a:r>
          </a:p>
          <a:p>
            <a:r>
              <a:rPr lang="ru-RU" sz="3000" dirty="0" err="1" smtClean="0"/>
              <a:t>поведінка</a:t>
            </a:r>
            <a:r>
              <a:rPr lang="ru-RU" sz="3000" dirty="0" smtClean="0"/>
              <a:t> </a:t>
            </a:r>
            <a:r>
              <a:rPr lang="ru-RU" sz="3000" dirty="0" err="1"/>
              <a:t>лідерів</a:t>
            </a:r>
            <a:r>
              <a:rPr lang="ru-RU" sz="3000" dirty="0"/>
              <a:t>, </a:t>
            </a:r>
            <a:r>
              <a:rPr lang="ru-RU" sz="3000" dirty="0" err="1"/>
              <a:t>які</a:t>
            </a:r>
            <a:r>
              <a:rPr lang="ru-RU" sz="3000" dirty="0"/>
              <a:t> </a:t>
            </a:r>
            <a:r>
              <a:rPr lang="ru-RU" sz="3000" dirty="0" err="1"/>
              <a:t>здатні</a:t>
            </a:r>
            <a:r>
              <a:rPr lang="ru-RU" sz="3000" dirty="0"/>
              <a:t> </a:t>
            </a:r>
            <a:r>
              <a:rPr lang="ru-RU" sz="3000" dirty="0" err="1"/>
              <a:t>вибудувати</a:t>
            </a:r>
            <a:r>
              <a:rPr lang="ru-RU" sz="3000" dirty="0"/>
              <a:t> </a:t>
            </a:r>
            <a:r>
              <a:rPr lang="ru-RU" sz="3000" dirty="0" err="1"/>
              <a:t>етично</a:t>
            </a:r>
            <a:r>
              <a:rPr lang="ru-RU" sz="3000" dirty="0"/>
              <a:t> </a:t>
            </a:r>
            <a:r>
              <a:rPr lang="ru-RU" sz="3000" dirty="0" err="1"/>
              <a:t>коректні</a:t>
            </a:r>
            <a:r>
              <a:rPr lang="ru-RU" sz="3000" dirty="0"/>
              <a:t> </a:t>
            </a:r>
            <a:r>
              <a:rPr lang="ru-RU" sz="3000" dirty="0" err="1"/>
              <a:t>відносини</a:t>
            </a:r>
            <a:r>
              <a:rPr lang="ru-RU" sz="3000" dirty="0"/>
              <a:t> з </a:t>
            </a:r>
            <a:r>
              <a:rPr lang="ru-RU" sz="3000" dirty="0" err="1"/>
              <a:t>громадянами</a:t>
            </a:r>
            <a:r>
              <a:rPr lang="ru-RU" sz="3000" dirty="0"/>
              <a:t> та </a:t>
            </a:r>
            <a:r>
              <a:rPr lang="ru-RU" sz="3000" dirty="0" err="1"/>
              <a:t>колегами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 smtClean="0"/>
          </a:p>
          <a:p>
            <a:endParaRPr lang="uk-UA" dirty="0" smtClean="0"/>
          </a:p>
        </p:txBody>
      </p:sp>
      <p:pic>
        <p:nvPicPr>
          <p:cNvPr id="4" name="Рисунок 3" descr="Этика и математика: зачем кодировать морал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309" y="4077614"/>
            <a:ext cx="5823289" cy="2704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970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/>
              <a:t>Етичний лідер</a:t>
            </a:r>
            <a:r>
              <a:rPr lang="en-US" b="1" dirty="0" smtClean="0"/>
              <a:t> </a:t>
            </a:r>
            <a:r>
              <a:rPr lang="uk-UA" b="1" dirty="0" smtClean="0"/>
              <a:t>має: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uk-UA" dirty="0"/>
              <a:t>цінувати людей (моє ставлення);</a:t>
            </a:r>
          </a:p>
          <a:p>
            <a:pPr lvl="0"/>
            <a:r>
              <a:rPr lang="uk-UA" dirty="0"/>
              <a:t>служити людям (мій час);</a:t>
            </a:r>
          </a:p>
          <a:p>
            <a:pPr lvl="0"/>
            <a:r>
              <a:rPr lang="uk-UA" dirty="0"/>
              <a:t>бути чесним із людьми (мій характер);</a:t>
            </a:r>
          </a:p>
          <a:p>
            <a:pPr lvl="0"/>
            <a:r>
              <a:rPr lang="uk-UA" dirty="0"/>
              <a:t>бути прикладом для людей (моє бачення);</a:t>
            </a:r>
          </a:p>
          <a:p>
            <a:r>
              <a:rPr lang="uk-UA" dirty="0"/>
              <a:t>мати вплив на людей (моє лідерство)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9;p2">
            <a:extLst>
              <a:ext uri="{FF2B5EF4-FFF2-40B4-BE49-F238E27FC236}">
                <a16:creationId xmlns:a16="http://schemas.microsoft.com/office/drawing/2014/main" xmlns="" id="{D8E6DDB0-A5EA-4B7F-996E-D8A37B3C73AA}"/>
              </a:ext>
            </a:extLst>
          </p:cNvPr>
          <p:cNvSpPr txBox="1">
            <a:spLocks/>
          </p:cNvSpPr>
          <p:nvPr/>
        </p:nvSpPr>
        <p:spPr>
          <a:xfrm>
            <a:off x="0" y="705506"/>
            <a:ext cx="9144000" cy="1008112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uk-UA" dirty="0" smtClean="0">
                <a:solidFill>
                  <a:schemeClr val="lt1"/>
                </a:solidFill>
              </a:rPr>
              <a:t>Основні питання:</a:t>
            </a:r>
            <a:endParaRPr lang="uk-UA" dirty="0">
              <a:solidFill>
                <a:schemeClr val="lt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55881843"/>
              </p:ext>
            </p:extLst>
          </p:nvPr>
        </p:nvGraphicFramePr>
        <p:xfrm>
          <a:off x="581890" y="2612571"/>
          <a:ext cx="8010793" cy="3507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499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9;p2">
            <a:extLst>
              <a:ext uri="{FF2B5EF4-FFF2-40B4-BE49-F238E27FC236}">
                <a16:creationId xmlns:a16="http://schemas.microsoft.com/office/drawing/2014/main" xmlns="" id="{D8E6DDB0-A5EA-4B7F-996E-D8A37B3C73AA}"/>
              </a:ext>
            </a:extLst>
          </p:cNvPr>
          <p:cNvSpPr txBox="1">
            <a:spLocks/>
          </p:cNvSpPr>
          <p:nvPr/>
        </p:nvSpPr>
        <p:spPr>
          <a:xfrm>
            <a:off x="0" y="392369"/>
            <a:ext cx="9144000" cy="1008112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uk-UA" sz="6000" dirty="0" smtClean="0">
                <a:solidFill>
                  <a:schemeClr val="lt1"/>
                </a:solidFill>
              </a:rPr>
              <a:t>Вправа</a:t>
            </a:r>
            <a:endParaRPr lang="uk-UA" sz="6000" dirty="0">
              <a:solidFill>
                <a:schemeClr val="lt1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0CFFE1DC-538F-45CC-ACE7-E277E6D2C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330" y="2173624"/>
            <a:ext cx="8376286" cy="3847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/>
            <a:r>
              <a:rPr lang="uk-UA" sz="2800" b="1" i="1" dirty="0">
                <a:solidFill>
                  <a:schemeClr val="tx1"/>
                </a:solidFill>
              </a:rPr>
              <a:t>Уявіть, що ви </a:t>
            </a:r>
            <a:r>
              <a:rPr lang="uk-UA" sz="2800" b="1" i="1" dirty="0" smtClean="0">
                <a:solidFill>
                  <a:schemeClr val="tx1"/>
                </a:solidFill>
              </a:rPr>
              <a:t>у майбутньому (через 5 - 10 років) . </a:t>
            </a:r>
            <a:endParaRPr lang="uk-UA" sz="2800" b="1" i="1" dirty="0">
              <a:solidFill>
                <a:schemeClr val="tx1"/>
              </a:solidFill>
            </a:endParaRPr>
          </a:p>
          <a:p>
            <a:pPr marL="114300" indent="0"/>
            <a:endParaRPr lang="uk-UA" sz="2800" b="1" i="1" dirty="0">
              <a:solidFill>
                <a:schemeClr val="tx1"/>
              </a:solidFill>
            </a:endParaRPr>
          </a:p>
          <a:p>
            <a:r>
              <a:rPr lang="uk-UA" sz="2800" dirty="0">
                <a:solidFill>
                  <a:schemeClr val="tx1"/>
                </a:solidFill>
              </a:rPr>
              <a:t>1. На що у своїй роботі </a:t>
            </a:r>
            <a:r>
              <a:rPr lang="uk-UA" sz="2800" dirty="0" smtClean="0">
                <a:solidFill>
                  <a:schemeClr val="tx1"/>
                </a:solidFill>
              </a:rPr>
              <a:t>ви </a:t>
            </a:r>
            <a:r>
              <a:rPr lang="uk-UA" sz="2800" dirty="0">
                <a:solidFill>
                  <a:schemeClr val="tx1"/>
                </a:solidFill>
              </a:rPr>
              <a:t>будете дивитися з гордістю та найбільшим задоволенням?</a:t>
            </a:r>
          </a:p>
          <a:p>
            <a:pPr marL="114300" indent="0"/>
            <a:endParaRPr lang="uk-UA" sz="2800" dirty="0">
              <a:solidFill>
                <a:schemeClr val="tx1"/>
              </a:solidFill>
            </a:endParaRPr>
          </a:p>
          <a:p>
            <a:r>
              <a:rPr lang="uk-UA" sz="2800" dirty="0">
                <a:solidFill>
                  <a:schemeClr val="tx1"/>
                </a:solidFill>
              </a:rPr>
              <a:t>2.  Що б ви обрали, якби могли змінити щось </a:t>
            </a:r>
            <a:r>
              <a:rPr lang="uk-UA" sz="2800" b="1" u="sng" dirty="0">
                <a:solidFill>
                  <a:schemeClr val="tx1"/>
                </a:solidFill>
              </a:rPr>
              <a:t>одне</a:t>
            </a:r>
            <a:r>
              <a:rPr lang="uk-UA" sz="2800" dirty="0">
                <a:solidFill>
                  <a:schemeClr val="tx1"/>
                </a:solidFill>
              </a:rPr>
              <a:t> у своєму  </a:t>
            </a:r>
            <a:r>
              <a:rPr lang="uk-UA" sz="2800" dirty="0" smtClean="0">
                <a:solidFill>
                  <a:schemeClr val="tx1"/>
                </a:solidFill>
              </a:rPr>
              <a:t>органі влади?</a:t>
            </a:r>
            <a:endParaRPr lang="uk-UA" sz="2800" dirty="0">
              <a:solidFill>
                <a:schemeClr val="tx1"/>
              </a:solidFill>
            </a:endParaRPr>
          </a:p>
          <a:p>
            <a:pPr marL="571500" lvl="0" indent="-342900">
              <a:buFont typeface="Wingdings" panose="05000000000000000000" pitchFamily="2" charset="2"/>
              <a:buChar char="q"/>
            </a:pPr>
            <a:endParaRPr lang="uk-UA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7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70012"/>
          </a:xfrm>
          <a:solidFill>
            <a:srgbClr val="009900"/>
          </a:solidFill>
        </p:spPr>
        <p:txBody>
          <a:bodyPr/>
          <a:lstStyle/>
          <a:p>
            <a:pPr algn="l"/>
            <a:r>
              <a:rPr lang="uk-UA" dirty="0" smtClean="0">
                <a:solidFill>
                  <a:schemeClr val="bg1"/>
                </a:solidFill>
              </a:rPr>
              <a:t>Щоденні дилеми лідера: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5309" y="949911"/>
            <a:ext cx="8700115" cy="5504155"/>
          </a:xfrm>
        </p:spPr>
        <p:txBody>
          <a:bodyPr/>
          <a:lstStyle/>
          <a:p>
            <a:pPr marL="114300" indent="0">
              <a:buNone/>
            </a:pPr>
            <a:r>
              <a:rPr lang="ru-RU" sz="2800" dirty="0" err="1"/>
              <a:t>Щодня</a:t>
            </a:r>
            <a:r>
              <a:rPr lang="ru-RU" sz="2800" dirty="0"/>
              <a:t> </a:t>
            </a:r>
            <a:r>
              <a:rPr lang="ru-RU" sz="2800" dirty="0" err="1"/>
              <a:t>лідерам</a:t>
            </a:r>
            <a:r>
              <a:rPr lang="ru-RU" sz="2800" dirty="0"/>
              <a:t> доводиться </a:t>
            </a:r>
            <a:endParaRPr lang="ru-RU" sz="2800" dirty="0" smtClean="0"/>
          </a:p>
          <a:p>
            <a:pPr marL="114300" indent="0">
              <a:buNone/>
            </a:pPr>
            <a:r>
              <a:rPr lang="ru-RU" sz="2800" dirty="0" err="1" smtClean="0"/>
              <a:t>зустрічатися</a:t>
            </a:r>
            <a:r>
              <a:rPr lang="ru-RU" sz="2800" dirty="0" smtClean="0"/>
              <a:t> </a:t>
            </a:r>
            <a:r>
              <a:rPr lang="ru-RU" sz="2800" dirty="0"/>
              <a:t>з </a:t>
            </a:r>
            <a:r>
              <a:rPr lang="ru-RU" sz="2800" dirty="0" err="1"/>
              <a:t>непростими</a:t>
            </a:r>
            <a:r>
              <a:rPr lang="ru-RU" sz="2800" dirty="0"/>
              <a:t> </a:t>
            </a:r>
            <a:r>
              <a:rPr lang="ru-RU" sz="2800" dirty="0" err="1"/>
              <a:t>дилемами</a:t>
            </a:r>
            <a:r>
              <a:rPr lang="ru-RU" sz="2800" dirty="0"/>
              <a:t>, </a:t>
            </a:r>
            <a:endParaRPr lang="ru-RU" sz="2800" dirty="0" smtClean="0"/>
          </a:p>
          <a:p>
            <a:pPr marL="114300" indent="0">
              <a:buNone/>
            </a:pPr>
            <a:r>
              <a:rPr lang="ru-RU" sz="2800" dirty="0" err="1" smtClean="0"/>
              <a:t>розв’язати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/>
              <a:t>можна</a:t>
            </a:r>
            <a:r>
              <a:rPr lang="ru-RU" sz="2800" dirty="0"/>
              <a:t> </a:t>
            </a:r>
            <a:r>
              <a:rPr lang="ru-RU" sz="2800" dirty="0" err="1"/>
              <a:t>лише</a:t>
            </a:r>
            <a:r>
              <a:rPr lang="ru-RU" sz="2800" dirty="0"/>
              <a:t> </a:t>
            </a:r>
            <a:endParaRPr lang="ru-RU" sz="2800" dirty="0" smtClean="0"/>
          </a:p>
          <a:p>
            <a:pPr marL="114300" indent="0">
              <a:buNone/>
            </a:pPr>
            <a:r>
              <a:rPr lang="ru-RU" sz="2800" dirty="0" smtClean="0"/>
              <a:t>з </a:t>
            </a:r>
            <a:r>
              <a:rPr lang="ru-RU" sz="2800" dirty="0" err="1"/>
              <a:t>позиції</a:t>
            </a:r>
            <a:r>
              <a:rPr lang="ru-RU" sz="2800" dirty="0"/>
              <a:t> </a:t>
            </a:r>
            <a:r>
              <a:rPr lang="ru-RU" sz="2800" dirty="0" err="1"/>
              <a:t>золотої</a:t>
            </a:r>
            <a:r>
              <a:rPr lang="ru-RU" sz="2800" dirty="0"/>
              <a:t> </a:t>
            </a:r>
            <a:r>
              <a:rPr lang="ru-RU" sz="2800" dirty="0" err="1"/>
              <a:t>середини</a:t>
            </a:r>
            <a:r>
              <a:rPr lang="ru-RU" sz="2800" dirty="0"/>
              <a:t>. </a:t>
            </a:r>
            <a:endParaRPr lang="ru-RU" sz="2800" dirty="0" smtClean="0"/>
          </a:p>
          <a:p>
            <a:pPr marL="114300" indent="0">
              <a:buNone/>
            </a:pPr>
            <a:endParaRPr lang="ru-RU" sz="2400" dirty="0" smtClean="0"/>
          </a:p>
          <a:p>
            <a:pPr marL="114300" indent="0">
              <a:buNone/>
            </a:pPr>
            <a:r>
              <a:rPr lang="ru-RU" sz="2400" dirty="0" err="1" smtClean="0"/>
              <a:t>Найскладніша</a:t>
            </a:r>
            <a:r>
              <a:rPr lang="ru-RU" sz="2400" dirty="0" smtClean="0"/>
              <a:t> – це </a:t>
            </a:r>
            <a:r>
              <a:rPr lang="ru-RU" sz="2400" dirty="0" err="1" smtClean="0"/>
              <a:t>формування</a:t>
            </a:r>
            <a:r>
              <a:rPr lang="ru-RU" sz="2400" dirty="0" smtClean="0"/>
              <a:t> </a:t>
            </a:r>
            <a:r>
              <a:rPr lang="ru-RU" sz="2400" dirty="0" err="1"/>
              <a:t>відносин</a:t>
            </a:r>
            <a:r>
              <a:rPr lang="ru-RU" sz="2400" dirty="0"/>
              <a:t> з людьми. </a:t>
            </a:r>
            <a:endParaRPr lang="ru-RU" sz="2400" dirty="0" smtClean="0"/>
          </a:p>
          <a:p>
            <a:r>
              <a:rPr lang="ru-RU" sz="2400" dirty="0" smtClean="0"/>
              <a:t>Одна </a:t>
            </a:r>
            <a:r>
              <a:rPr lang="ru-RU" sz="2400" dirty="0" err="1"/>
              <a:t>крайність</a:t>
            </a:r>
            <a:r>
              <a:rPr lang="ru-RU" sz="2400" dirty="0"/>
              <a:t> – це коли </a:t>
            </a:r>
            <a:r>
              <a:rPr lang="ru-RU" sz="2400" dirty="0" err="1"/>
              <a:t>лідер</a:t>
            </a:r>
            <a:r>
              <a:rPr lang="ru-RU" sz="2400" dirty="0"/>
              <a:t> за будь-яку </a:t>
            </a:r>
            <a:r>
              <a:rPr lang="ru-RU" sz="2400" dirty="0" err="1"/>
              <a:t>ціну</a:t>
            </a:r>
            <a:r>
              <a:rPr lang="ru-RU" sz="2400" dirty="0"/>
              <a:t> </a:t>
            </a:r>
            <a:r>
              <a:rPr lang="ru-RU" sz="2400" dirty="0" err="1"/>
              <a:t>намагається</a:t>
            </a:r>
            <a:r>
              <a:rPr lang="ru-RU" sz="2400" dirty="0"/>
              <a:t> </a:t>
            </a:r>
            <a:r>
              <a:rPr lang="ru-RU" sz="2400" dirty="0" err="1"/>
              <a:t>зберегти</a:t>
            </a:r>
            <a:r>
              <a:rPr lang="ru-RU" sz="2400" dirty="0"/>
              <a:t> </a:t>
            </a:r>
            <a:r>
              <a:rPr lang="ru-RU" sz="2400" dirty="0" err="1"/>
              <a:t>гарні</a:t>
            </a:r>
            <a:r>
              <a:rPr lang="ru-RU" sz="2400" dirty="0"/>
              <a:t> </a:t>
            </a:r>
            <a:r>
              <a:rPr lang="ru-RU" sz="2400" dirty="0" err="1"/>
              <a:t>відносини</a:t>
            </a:r>
            <a:r>
              <a:rPr lang="ru-RU" sz="2400" dirty="0"/>
              <a:t>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своїм</a:t>
            </a:r>
            <a:r>
              <a:rPr lang="ru-RU" sz="2400" dirty="0"/>
              <a:t> </a:t>
            </a:r>
            <a:r>
              <a:rPr lang="ru-RU" sz="2400" dirty="0" err="1"/>
              <a:t>оточенням</a:t>
            </a:r>
            <a:r>
              <a:rPr lang="ru-RU" sz="2400" dirty="0"/>
              <a:t> (</a:t>
            </a:r>
            <a:r>
              <a:rPr lang="ru-RU" sz="2400" dirty="0" err="1"/>
              <a:t>навіть</a:t>
            </a:r>
            <a:r>
              <a:rPr lang="ru-RU" sz="2400" dirty="0"/>
              <a:t> </a:t>
            </a:r>
            <a:r>
              <a:rPr lang="ru-RU" sz="2400" dirty="0" err="1"/>
              <a:t>якщо</a:t>
            </a:r>
            <a:r>
              <a:rPr lang="ru-RU" sz="2400" dirty="0"/>
              <a:t> це негативно </a:t>
            </a:r>
            <a:r>
              <a:rPr lang="ru-RU" sz="2400" dirty="0" err="1" smtClean="0"/>
              <a:t>відображається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виконанні</a:t>
            </a:r>
            <a:r>
              <a:rPr lang="ru-RU" sz="2400" dirty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); </a:t>
            </a:r>
            <a:endParaRPr lang="ru-RU" sz="2400" dirty="0" smtClean="0"/>
          </a:p>
          <a:p>
            <a:r>
              <a:rPr lang="ru-RU" sz="2400" dirty="0" smtClean="0"/>
              <a:t>друга</a:t>
            </a:r>
            <a:r>
              <a:rPr lang="ru-RU" sz="2400" dirty="0"/>
              <a:t> – коли </a:t>
            </a:r>
            <a:r>
              <a:rPr lang="ru-RU" sz="2400" dirty="0" err="1"/>
              <a:t>він</a:t>
            </a:r>
            <a:r>
              <a:rPr lang="ru-RU" sz="2400" dirty="0"/>
              <a:t> </a:t>
            </a:r>
            <a:r>
              <a:rPr lang="ru-RU" sz="2400" dirty="0" err="1"/>
              <a:t>концентрується</a:t>
            </a:r>
            <a:r>
              <a:rPr lang="ru-RU" sz="2400" dirty="0"/>
              <a:t> </a:t>
            </a:r>
            <a:r>
              <a:rPr lang="ru-RU" sz="2400" dirty="0" err="1"/>
              <a:t>винятково</a:t>
            </a:r>
            <a:r>
              <a:rPr lang="ru-RU" sz="2400" dirty="0"/>
              <a:t> на </a:t>
            </a:r>
            <a:r>
              <a:rPr lang="ru-RU" sz="2400" dirty="0" err="1"/>
              <a:t>цілях</a:t>
            </a:r>
            <a:r>
              <a:rPr lang="ru-RU" sz="2400" dirty="0"/>
              <a:t>, </a:t>
            </a:r>
            <a:r>
              <a:rPr lang="ru-RU" sz="2400" dirty="0" err="1"/>
              <a:t>вбачаючи</a:t>
            </a:r>
            <a:r>
              <a:rPr lang="ru-RU" sz="2400" dirty="0"/>
              <a:t> в людях </a:t>
            </a:r>
            <a:r>
              <a:rPr lang="ru-RU" sz="2400" dirty="0" err="1"/>
              <a:t>усього</a:t>
            </a:r>
            <a:r>
              <a:rPr lang="ru-RU" sz="2400" dirty="0"/>
              <a:t> </a:t>
            </a:r>
            <a:r>
              <a:rPr lang="ru-RU" sz="2400" dirty="0" err="1"/>
              <a:t>лише</a:t>
            </a:r>
            <a:r>
              <a:rPr lang="ru-RU" sz="2400" dirty="0"/>
              <a:t> </a:t>
            </a:r>
            <a:r>
              <a:rPr lang="ru-RU" sz="2400" dirty="0" err="1"/>
              <a:t>знеособлені</a:t>
            </a:r>
            <a:r>
              <a:rPr lang="ru-RU" sz="2400" dirty="0"/>
              <a:t> </a:t>
            </a:r>
            <a:r>
              <a:rPr lang="ru-RU" sz="2400" dirty="0" err="1"/>
              <a:t>інструменти</a:t>
            </a:r>
            <a:r>
              <a:rPr lang="ru-RU" sz="2400" dirty="0"/>
              <a:t> для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досягнення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391" y="0"/>
            <a:ext cx="2858608" cy="3462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48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0629"/>
          </a:xfrm>
          <a:solidFill>
            <a:srgbClr val="003366"/>
          </a:solidFill>
        </p:spPr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Джоко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Віллінк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1400" i="1" dirty="0" err="1">
                <a:solidFill>
                  <a:schemeClr val="bg1"/>
                </a:solidFill>
              </a:rPr>
              <a:t>Офіцер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американського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військово-морського</a:t>
            </a:r>
            <a:r>
              <a:rPr lang="ru-RU" sz="1400" i="1" dirty="0">
                <a:solidFill>
                  <a:schemeClr val="bg1"/>
                </a:solidFill>
              </a:rPr>
              <a:t> флоту у </a:t>
            </a:r>
            <a:r>
              <a:rPr lang="ru-RU" sz="1400" i="1" dirty="0" err="1">
                <a:solidFill>
                  <a:schemeClr val="bg1"/>
                </a:solidFill>
              </a:rPr>
              <a:t>відставці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r>
              <a:rPr lang="ru-RU" sz="1400" i="1" dirty="0" err="1" smtClean="0">
                <a:solidFill>
                  <a:schemeClr val="bg1"/>
                </a:solidFill>
              </a:rPr>
              <a:t>Був</a:t>
            </a:r>
            <a:r>
              <a:rPr lang="ru-RU" sz="1400" i="1" dirty="0" smtClean="0">
                <a:solidFill>
                  <a:schemeClr val="bg1"/>
                </a:solidFill>
              </a:rPr>
              <a:t> </a:t>
            </a:r>
            <a:r>
              <a:rPr lang="ru-RU" sz="1400" i="1" dirty="0">
                <a:solidFill>
                  <a:schemeClr val="bg1"/>
                </a:solidFill>
              </a:rPr>
              <a:t>не раз </a:t>
            </a:r>
            <a:r>
              <a:rPr lang="ru-RU" sz="1400" i="1" dirty="0" err="1">
                <a:solidFill>
                  <a:schemeClr val="bg1"/>
                </a:solidFill>
              </a:rPr>
              <a:t>нагороджений</a:t>
            </a:r>
            <a:r>
              <a:rPr lang="ru-RU" sz="1400" i="1" dirty="0">
                <a:solidFill>
                  <a:schemeClr val="bg1"/>
                </a:solidFill>
              </a:rPr>
              <a:t> за </a:t>
            </a:r>
            <a:r>
              <a:rPr lang="ru-RU" sz="1400" i="1" dirty="0" err="1">
                <a:solidFill>
                  <a:schemeClr val="bg1"/>
                </a:solidFill>
              </a:rPr>
              <a:t>успішні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операції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r>
              <a:rPr lang="ru-RU" sz="1400" i="1" dirty="0" smtClean="0">
                <a:solidFill>
                  <a:schemeClr val="bg1"/>
                </a:solidFill>
              </a:rPr>
              <a:t/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err="1" smtClean="0">
                <a:solidFill>
                  <a:schemeClr val="bg1"/>
                </a:solidFill>
              </a:rPr>
              <a:t>Співзасновник</a:t>
            </a:r>
            <a:r>
              <a:rPr lang="ru-RU" sz="1400" i="1" dirty="0" smtClean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компанії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en-US" sz="1400" i="1" dirty="0">
                <a:solidFill>
                  <a:schemeClr val="bg1"/>
                </a:solidFill>
              </a:rPr>
              <a:t>Echelon Front, </a:t>
            </a:r>
            <a:r>
              <a:rPr lang="ru-RU" sz="1400" i="1" dirty="0">
                <a:solidFill>
                  <a:schemeClr val="bg1"/>
                </a:solidFill>
              </a:rPr>
              <a:t>яка </a:t>
            </a:r>
            <a:r>
              <a:rPr lang="ru-RU" sz="1400" i="1" dirty="0" err="1">
                <a:solidFill>
                  <a:schemeClr val="bg1"/>
                </a:solidFill>
              </a:rPr>
              <a:t>навчає</a:t>
            </a:r>
            <a:r>
              <a:rPr lang="ru-RU" sz="1400" i="1" dirty="0">
                <a:solidFill>
                  <a:schemeClr val="bg1"/>
                </a:solidFill>
              </a:rPr>
              <a:t> і </a:t>
            </a:r>
            <a:r>
              <a:rPr lang="ru-RU" sz="1400" i="1" dirty="0" err="1">
                <a:solidFill>
                  <a:schemeClr val="bg1"/>
                </a:solidFill>
              </a:rPr>
              <a:t>мотивує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лідерів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багатьох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бізнесів</a:t>
            </a:r>
            <a:r>
              <a:rPr lang="ru-RU" sz="1400" i="1" dirty="0">
                <a:solidFill>
                  <a:schemeClr val="bg1"/>
                </a:solidFill>
              </a:rPr>
              <a:t> по </a:t>
            </a:r>
            <a:r>
              <a:rPr lang="ru-RU" sz="1400" i="1" dirty="0" err="1">
                <a:solidFill>
                  <a:schemeClr val="bg1"/>
                </a:solidFill>
              </a:rPr>
              <a:t>всьому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r>
              <a:rPr lang="ru-RU" sz="1400" i="1" dirty="0" err="1">
                <a:solidFill>
                  <a:schemeClr val="bg1"/>
                </a:solidFill>
              </a:rPr>
              <a:t>світу</a:t>
            </a:r>
            <a:r>
              <a:rPr lang="ru-RU" sz="1400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310109" cy="4942643"/>
          </a:xfrm>
        </p:spPr>
        <p:txBody>
          <a:bodyPr/>
          <a:lstStyle/>
          <a:p>
            <a:pPr marL="114300" indent="0">
              <a:buNone/>
            </a:pPr>
            <a:r>
              <a:rPr lang="ru-RU" sz="2000" dirty="0" smtClean="0"/>
              <a:t>Так </a:t>
            </a:r>
            <a:r>
              <a:rPr lang="ru-RU" sz="2000" dirty="0" err="1" smtClean="0"/>
              <a:t>описує</a:t>
            </a:r>
            <a:r>
              <a:rPr lang="ru-RU" sz="2000" dirty="0" smtClean="0"/>
              <a:t> </a:t>
            </a:r>
            <a:r>
              <a:rPr lang="ru-RU" sz="2000" dirty="0" err="1"/>
              <a:t>сутність</a:t>
            </a:r>
            <a:r>
              <a:rPr lang="ru-RU" sz="2000" dirty="0"/>
              <a:t> </a:t>
            </a:r>
            <a:r>
              <a:rPr lang="ru-RU" sz="2000" dirty="0" err="1" smtClean="0"/>
              <a:t>дилеми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відносин</a:t>
            </a:r>
            <a:r>
              <a:rPr lang="ru-RU" sz="2000" dirty="0" smtClean="0"/>
              <a:t> з людьми: </a:t>
            </a:r>
          </a:p>
          <a:p>
            <a:pPr marL="114300" indent="0">
              <a:buNone/>
            </a:pPr>
            <a:endParaRPr lang="ru-RU" sz="2000" dirty="0"/>
          </a:p>
          <a:p>
            <a:pPr marL="114300" indent="0">
              <a:buNone/>
            </a:pPr>
            <a:r>
              <a:rPr lang="ru-RU" sz="2000" dirty="0" smtClean="0"/>
              <a:t>«</a:t>
            </a:r>
            <a:r>
              <a:rPr lang="ru-RU" sz="2000" dirty="0" err="1"/>
              <a:t>Обов’язок</a:t>
            </a:r>
            <a:r>
              <a:rPr lang="ru-RU" sz="2000" dirty="0"/>
              <a:t> </a:t>
            </a:r>
            <a:r>
              <a:rPr lang="ru-RU" sz="2000" dirty="0" err="1"/>
              <a:t>бойового</a:t>
            </a:r>
            <a:r>
              <a:rPr lang="ru-RU" sz="2000" dirty="0"/>
              <a:t> командира – </a:t>
            </a:r>
            <a:r>
              <a:rPr lang="ru-RU" sz="2000" dirty="0" err="1"/>
              <a:t>піклуватися</a:t>
            </a:r>
            <a:r>
              <a:rPr lang="ru-RU" sz="2000" dirty="0"/>
              <a:t> про </a:t>
            </a:r>
            <a:r>
              <a:rPr lang="ru-RU" sz="2000" dirty="0" err="1"/>
              <a:t>своїх</a:t>
            </a:r>
            <a:r>
              <a:rPr lang="ru-RU" sz="2000" dirty="0"/>
              <a:t> </a:t>
            </a:r>
            <a:r>
              <a:rPr lang="ru-RU" sz="2000" dirty="0" err="1"/>
              <a:t>бійців</a:t>
            </a:r>
            <a:r>
              <a:rPr lang="ru-RU" sz="2000" dirty="0"/>
              <a:t> </a:t>
            </a:r>
            <a:r>
              <a:rPr lang="ru-RU" sz="2000" dirty="0" err="1"/>
              <a:t>більше</a:t>
            </a:r>
            <a:r>
              <a:rPr lang="ru-RU" sz="2000" dirty="0"/>
              <a:t>, </a:t>
            </a:r>
            <a:r>
              <a:rPr lang="ru-RU" sz="2000" dirty="0" err="1"/>
              <a:t>ніж</a:t>
            </a:r>
            <a:r>
              <a:rPr lang="ru-RU" sz="2000" dirty="0"/>
              <a:t> про будь-кого в </a:t>
            </a:r>
            <a:r>
              <a:rPr lang="ru-RU" sz="2000" dirty="0" err="1"/>
              <a:t>цьому</a:t>
            </a:r>
            <a:r>
              <a:rPr lang="ru-RU" sz="2000" dirty="0"/>
              <a:t> </a:t>
            </a:r>
            <a:r>
              <a:rPr lang="ru-RU" sz="2000" dirty="0" err="1"/>
              <a:t>світі</a:t>
            </a:r>
            <a:r>
              <a:rPr lang="ru-RU" sz="2000" dirty="0"/>
              <a:t>. У той же час, вони </a:t>
            </a:r>
            <a:r>
              <a:rPr lang="ru-RU" sz="2000" dirty="0" err="1"/>
              <a:t>повинні</a:t>
            </a:r>
            <a:r>
              <a:rPr lang="ru-RU" sz="2000" dirty="0"/>
              <a:t> </a:t>
            </a:r>
            <a:r>
              <a:rPr lang="ru-RU" sz="2000" dirty="0" err="1"/>
              <a:t>виконувати</a:t>
            </a:r>
            <a:r>
              <a:rPr lang="ru-RU" sz="2000" dirty="0"/>
              <a:t> </a:t>
            </a:r>
            <a:r>
              <a:rPr lang="ru-RU" sz="2000" dirty="0" err="1"/>
              <a:t>свої</a:t>
            </a:r>
            <a:r>
              <a:rPr lang="ru-RU" sz="2000" dirty="0"/>
              <a:t> </a:t>
            </a:r>
            <a:r>
              <a:rPr lang="ru-RU" sz="2000" dirty="0" err="1"/>
              <a:t>завдання</a:t>
            </a:r>
            <a:r>
              <a:rPr lang="ru-RU" sz="2000" dirty="0"/>
              <a:t>. А це </a:t>
            </a:r>
            <a:r>
              <a:rPr lang="ru-RU" sz="2000" dirty="0" err="1"/>
              <a:t>означає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доводиться </a:t>
            </a:r>
            <a:r>
              <a:rPr lang="ru-RU" sz="2000" dirty="0" err="1"/>
              <a:t>приймати</a:t>
            </a:r>
            <a:r>
              <a:rPr lang="ru-RU" sz="2000" dirty="0"/>
              <a:t> </a:t>
            </a:r>
            <a:r>
              <a:rPr lang="ru-RU" sz="2000" dirty="0" err="1"/>
              <a:t>рішення</a:t>
            </a:r>
            <a:r>
              <a:rPr lang="ru-RU" sz="2000" dirty="0"/>
              <a:t> та </a:t>
            </a:r>
            <a:r>
              <a:rPr lang="ru-RU" sz="2000" dirty="0" err="1"/>
              <a:t>реалізовувати</a:t>
            </a:r>
            <a:r>
              <a:rPr lang="ru-RU" sz="2000" dirty="0"/>
              <a:t> </a:t>
            </a:r>
            <a:r>
              <a:rPr lang="ru-RU" sz="2000" dirty="0" err="1"/>
              <a:t>плани</a:t>
            </a:r>
            <a:r>
              <a:rPr lang="ru-RU" sz="2000" dirty="0"/>
              <a:t> й </a:t>
            </a:r>
            <a:r>
              <a:rPr lang="ru-RU" sz="2000" dirty="0" err="1"/>
              <a:t>стратегії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коштувати</a:t>
            </a:r>
            <a:r>
              <a:rPr lang="ru-RU" sz="2000" dirty="0"/>
              <a:t> людям </a:t>
            </a:r>
            <a:r>
              <a:rPr lang="ru-RU" sz="2000" dirty="0" err="1"/>
              <a:t>життя</a:t>
            </a:r>
            <a:r>
              <a:rPr lang="ru-RU" sz="2000" dirty="0"/>
              <a:t>. Для мене це </a:t>
            </a:r>
            <a:r>
              <a:rPr lang="ru-RU" sz="2000" dirty="0" err="1"/>
              <a:t>було</a:t>
            </a:r>
            <a:r>
              <a:rPr lang="ru-RU" sz="2000" dirty="0"/>
              <a:t> </a:t>
            </a:r>
            <a:r>
              <a:rPr lang="ru-RU" sz="2000" dirty="0" err="1"/>
              <a:t>неймовірно</a:t>
            </a:r>
            <a:r>
              <a:rPr lang="ru-RU" sz="2000" dirty="0"/>
              <a:t> </a:t>
            </a:r>
            <a:r>
              <a:rPr lang="ru-RU" sz="2000" dirty="0" smtClean="0"/>
              <a:t>складно». </a:t>
            </a:r>
            <a:endParaRPr lang="ru-RU" sz="2000" dirty="0"/>
          </a:p>
        </p:txBody>
      </p:sp>
      <p:pic>
        <p:nvPicPr>
          <p:cNvPr id="4" name="Рисунок 3" descr="File:Jocko-Willink-SE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640" y="1609966"/>
            <a:ext cx="3676356" cy="49417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602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1900"/>
          </a:xfrm>
          <a:solidFill>
            <a:srgbClr val="309057"/>
          </a:solidFill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Принципи етичного лідерства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460500"/>
            <a:ext cx="8661400" cy="520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93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1900"/>
          </a:xfrm>
          <a:solidFill>
            <a:srgbClr val="309057"/>
          </a:solidFill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Етичні підходи: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0717" y="1242874"/>
            <a:ext cx="8593586" cy="3613211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800" dirty="0" err="1"/>
              <a:t>Кінцеві</a:t>
            </a:r>
            <a:r>
              <a:rPr lang="ru-RU" sz="2800" dirty="0"/>
              <a:t> </a:t>
            </a:r>
            <a:r>
              <a:rPr lang="ru-RU" sz="2800" dirty="0" err="1"/>
              <a:t>результати</a:t>
            </a:r>
            <a:r>
              <a:rPr lang="ru-RU" sz="2800" dirty="0"/>
              <a:t> (за принципом </a:t>
            </a:r>
            <a:r>
              <a:rPr lang="ru-RU" sz="2800" dirty="0" err="1"/>
              <a:t>результативності</a:t>
            </a:r>
            <a:r>
              <a:rPr lang="ru-RU" sz="2800" dirty="0"/>
              <a:t>) </a:t>
            </a:r>
            <a:r>
              <a:rPr lang="ru-RU" sz="2800" dirty="0" smtClean="0"/>
              <a:t>— </a:t>
            </a:r>
            <a:r>
              <a:rPr lang="ru-RU" sz="2800" dirty="0" err="1" smtClean="0"/>
              <a:t>зосереджується</a:t>
            </a:r>
            <a:r>
              <a:rPr lang="ru-RU" sz="2800" dirty="0" smtClean="0"/>
              <a:t> </a:t>
            </a:r>
            <a:r>
              <a:rPr lang="ru-RU" sz="2800" dirty="0"/>
              <a:t>на </a:t>
            </a:r>
            <a:r>
              <a:rPr lang="ru-RU" sz="2800" dirty="0" err="1"/>
              <a:t>шкоді</a:t>
            </a:r>
            <a:r>
              <a:rPr lang="ru-RU" sz="2800" dirty="0"/>
              <a:t> і </a:t>
            </a:r>
            <a:r>
              <a:rPr lang="ru-RU" sz="2800" dirty="0" err="1"/>
              <a:t>користі</a:t>
            </a:r>
            <a:r>
              <a:rPr lang="ru-RU" sz="2800" dirty="0"/>
              <a:t> для </a:t>
            </a:r>
            <a:r>
              <a:rPr lang="ru-RU" sz="2800" dirty="0" err="1"/>
              <a:t>зацікавлених</a:t>
            </a:r>
            <a:r>
              <a:rPr lang="ru-RU" sz="2800" dirty="0"/>
              <a:t> </a:t>
            </a:r>
            <a:r>
              <a:rPr lang="ru-RU" sz="2800" dirty="0" err="1" smtClean="0"/>
              <a:t>сторін</a:t>
            </a:r>
            <a:r>
              <a:rPr lang="ru-RU" sz="2800" dirty="0" smtClean="0"/>
              <a:t>, щоб </a:t>
            </a:r>
            <a:r>
              <a:rPr lang="ru-RU" sz="2800" dirty="0"/>
              <a:t>прийти до </a:t>
            </a:r>
            <a:r>
              <a:rPr lang="ru-RU" sz="2800" dirty="0" err="1"/>
              <a:t>рішення</a:t>
            </a:r>
            <a:r>
              <a:rPr lang="ru-RU" sz="2800" dirty="0"/>
              <a:t>, яке дозволить </a:t>
            </a:r>
            <a:r>
              <a:rPr lang="ru-RU" sz="2800" dirty="0" err="1"/>
              <a:t>отримати</a:t>
            </a:r>
            <a:r>
              <a:rPr lang="ru-RU" sz="2800" dirty="0"/>
              <a:t> </a:t>
            </a:r>
            <a:r>
              <a:rPr lang="ru-RU" sz="2800" dirty="0" err="1" smtClean="0"/>
              <a:t>найбільше</a:t>
            </a:r>
            <a:r>
              <a:rPr lang="ru-RU" sz="2800" dirty="0" smtClean="0"/>
              <a:t> благо </a:t>
            </a:r>
            <a:r>
              <a:rPr lang="ru-RU" sz="2800" dirty="0"/>
              <a:t>для </a:t>
            </a:r>
            <a:r>
              <a:rPr lang="ru-RU" sz="2800" dirty="0" err="1"/>
              <a:t>найбільшої</a:t>
            </a:r>
            <a:r>
              <a:rPr lang="ru-RU" sz="2800" dirty="0"/>
              <a:t> </a:t>
            </a:r>
            <a:r>
              <a:rPr lang="ru-RU" sz="2800" dirty="0" err="1"/>
              <a:t>кількості</a:t>
            </a:r>
            <a:r>
              <a:rPr lang="ru-RU" sz="2800" dirty="0"/>
              <a:t> </a:t>
            </a:r>
            <a:r>
              <a:rPr lang="ru-RU" sz="2800" dirty="0" err="1"/>
              <a:t>осіб</a:t>
            </a:r>
            <a:r>
              <a:rPr lang="ru-RU" sz="2800" dirty="0" smtClean="0"/>
              <a:t>.</a:t>
            </a:r>
          </a:p>
          <a:p>
            <a:pPr marL="114300" indent="0">
              <a:buNone/>
            </a:pPr>
            <a:endParaRPr lang="ru-RU" sz="2800" dirty="0"/>
          </a:p>
          <a:p>
            <a:pPr>
              <a:buFont typeface="Wingdings" pitchFamily="2" charset="2"/>
              <a:buChar char="q"/>
            </a:pPr>
            <a:r>
              <a:rPr lang="ru-RU" sz="2800" dirty="0" err="1" smtClean="0"/>
              <a:t>Обов'язок</a:t>
            </a:r>
            <a:r>
              <a:rPr lang="ru-RU" sz="2800" dirty="0" smtClean="0"/>
              <a:t> </a:t>
            </a:r>
            <a:r>
              <a:rPr lang="ru-RU" sz="2800" dirty="0"/>
              <a:t>(за принципом </a:t>
            </a:r>
            <a:r>
              <a:rPr lang="ru-RU" sz="2800" dirty="0" err="1"/>
              <a:t>деонтології</a:t>
            </a:r>
            <a:r>
              <a:rPr lang="ru-RU" sz="2800" dirty="0"/>
              <a:t>) — </a:t>
            </a:r>
            <a:r>
              <a:rPr lang="ru-RU" sz="2800" dirty="0" err="1"/>
              <a:t>робить</a:t>
            </a:r>
            <a:r>
              <a:rPr lang="ru-RU" sz="2800" dirty="0"/>
              <a:t> акцент </a:t>
            </a:r>
            <a:r>
              <a:rPr lang="ru-RU" sz="2800" dirty="0" smtClean="0"/>
              <a:t>на </a:t>
            </a:r>
            <a:r>
              <a:rPr lang="ru-RU" sz="2800" dirty="0" err="1" smtClean="0"/>
              <a:t>обов'язках</a:t>
            </a:r>
            <a:r>
              <a:rPr lang="ru-RU" sz="2800" dirty="0"/>
              <a:t>, правах і </a:t>
            </a:r>
            <a:r>
              <a:rPr lang="ru-RU" sz="2800" dirty="0" err="1"/>
              <a:t>справедливості</a:t>
            </a:r>
            <a:r>
              <a:rPr lang="ru-RU" sz="2800" dirty="0"/>
              <a:t> на </a:t>
            </a:r>
            <a:r>
              <a:rPr lang="ru-RU" sz="2800" dirty="0" err="1"/>
              <a:t>основі</a:t>
            </a:r>
            <a:r>
              <a:rPr lang="ru-RU" sz="2800" dirty="0"/>
              <a:t> </a:t>
            </a:r>
            <a:r>
              <a:rPr lang="ru-RU" sz="2800" dirty="0" err="1" smtClean="0"/>
              <a:t>моральних</a:t>
            </a:r>
            <a:r>
              <a:rPr lang="ru-RU" sz="2800" dirty="0" smtClean="0"/>
              <a:t> норм</a:t>
            </a:r>
            <a:r>
              <a:rPr lang="ru-RU" sz="2800" dirty="0"/>
              <a:t>, </a:t>
            </a:r>
            <a:r>
              <a:rPr lang="ru-RU" sz="2800" dirty="0" err="1"/>
              <a:t>принципів</a:t>
            </a:r>
            <a:r>
              <a:rPr lang="ru-RU" sz="2800" dirty="0"/>
              <a:t> і правил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" name="Рисунок 4" descr="Концепції походження моралі та їх особливості | Етика сьогодні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772" y="5326601"/>
            <a:ext cx="2822384" cy="14071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718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31900"/>
          </a:xfrm>
          <a:solidFill>
            <a:srgbClr val="309057"/>
          </a:solidFill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Етичні підходи: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4185" y="1225119"/>
            <a:ext cx="8744505" cy="3559945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800" dirty="0" err="1" smtClean="0"/>
              <a:t>Соціальний</a:t>
            </a:r>
            <a:r>
              <a:rPr lang="ru-RU" sz="2800" dirty="0" smtClean="0"/>
              <a:t> </a:t>
            </a:r>
            <a:r>
              <a:rPr lang="ru-RU" sz="2800" dirty="0"/>
              <a:t>контракт (</a:t>
            </a:r>
            <a:r>
              <a:rPr lang="ru-RU" sz="2800" dirty="0" err="1"/>
              <a:t>групова</a:t>
            </a:r>
            <a:r>
              <a:rPr lang="ru-RU" sz="2800" dirty="0"/>
              <a:t> </a:t>
            </a:r>
            <a:r>
              <a:rPr lang="ru-RU" sz="2800" dirty="0" err="1"/>
              <a:t>чеснота</a:t>
            </a:r>
            <a:r>
              <a:rPr lang="ru-RU" sz="2800" dirty="0"/>
              <a:t>) — </a:t>
            </a:r>
            <a:r>
              <a:rPr lang="ru-RU" sz="2800" dirty="0" err="1"/>
              <a:t>базується</a:t>
            </a:r>
            <a:r>
              <a:rPr lang="ru-RU" sz="2800" dirty="0"/>
              <a:t> </a:t>
            </a:r>
            <a:r>
              <a:rPr lang="ru-RU" sz="2800" dirty="0" smtClean="0"/>
              <a:t>на </a:t>
            </a:r>
            <a:r>
              <a:rPr lang="ru-RU" sz="2800" dirty="0" err="1" smtClean="0"/>
              <a:t>етичних</a:t>
            </a:r>
            <a:r>
              <a:rPr lang="ru-RU" sz="2800" dirty="0" smtClean="0"/>
              <a:t> </a:t>
            </a:r>
            <a:r>
              <a:rPr lang="ru-RU" sz="2800" dirty="0" err="1"/>
              <a:t>рішеннях</a:t>
            </a:r>
            <a:r>
              <a:rPr lang="ru-RU" sz="2800" dirty="0"/>
              <a:t> за </a:t>
            </a:r>
            <a:r>
              <a:rPr lang="ru-RU" sz="2800" dirty="0" err="1"/>
              <a:t>звичаями</a:t>
            </a:r>
            <a:r>
              <a:rPr lang="ru-RU" sz="2800" dirty="0"/>
              <a:t> і нормами, характером </a:t>
            </a:r>
            <a:r>
              <a:rPr lang="ru-RU" sz="2800" dirty="0" smtClean="0"/>
              <a:t>і </a:t>
            </a:r>
            <a:r>
              <a:rPr lang="ru-RU" sz="2800" dirty="0" err="1" smtClean="0"/>
              <a:t>цілісністю</a:t>
            </a:r>
            <a:r>
              <a:rPr lang="ru-RU" sz="2800" dirty="0" smtClean="0"/>
              <a:t> </a:t>
            </a:r>
            <a:r>
              <a:rPr lang="ru-RU" sz="2800" dirty="0"/>
              <a:t>морального </a:t>
            </a:r>
            <a:r>
              <a:rPr lang="ru-RU" sz="2800" dirty="0" err="1"/>
              <a:t>співтовариства</a:t>
            </a:r>
            <a:r>
              <a:rPr lang="ru-RU" sz="2800" dirty="0" smtClean="0"/>
              <a:t>.</a:t>
            </a:r>
          </a:p>
          <a:p>
            <a:pPr marL="114300" indent="0">
              <a:buNone/>
            </a:pPr>
            <a:endParaRPr lang="ru-RU" sz="2800" dirty="0"/>
          </a:p>
          <a:p>
            <a:pPr>
              <a:buFont typeface="Wingdings" pitchFamily="2" charset="2"/>
              <a:buChar char="q"/>
            </a:pPr>
            <a:r>
              <a:rPr lang="ru-RU" sz="2800" dirty="0" err="1" smtClean="0"/>
              <a:t>Особистий</a:t>
            </a:r>
            <a:r>
              <a:rPr lang="ru-RU" sz="2800" dirty="0" smtClean="0"/>
              <a:t> </a:t>
            </a:r>
            <a:r>
              <a:rPr lang="ru-RU" sz="2800" dirty="0"/>
              <a:t>(</a:t>
            </a:r>
            <a:r>
              <a:rPr lang="ru-RU" sz="2800" dirty="0" err="1"/>
              <a:t>індивідуальна</a:t>
            </a:r>
            <a:r>
              <a:rPr lang="ru-RU" sz="2800" dirty="0"/>
              <a:t> </a:t>
            </a:r>
            <a:r>
              <a:rPr lang="ru-RU" sz="2800" dirty="0" err="1"/>
              <a:t>чеснота</a:t>
            </a:r>
            <a:r>
              <a:rPr lang="ru-RU" sz="2800" dirty="0"/>
              <a:t>) — </a:t>
            </a:r>
            <a:r>
              <a:rPr lang="ru-RU" sz="2800" dirty="0" err="1"/>
              <a:t>базується</a:t>
            </a:r>
            <a:r>
              <a:rPr lang="ru-RU" sz="2800" dirty="0"/>
              <a:t> на </a:t>
            </a:r>
            <a:r>
              <a:rPr lang="ru-RU" sz="2800" dirty="0" err="1" smtClean="0"/>
              <a:t>етичних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рішеннях</a:t>
            </a:r>
            <a:r>
              <a:rPr lang="ru-RU" sz="2800" dirty="0" smtClean="0"/>
              <a:t> </a:t>
            </a:r>
            <a:r>
              <a:rPr lang="ru-RU" sz="2800" dirty="0"/>
              <a:t>по </a:t>
            </a:r>
            <a:r>
              <a:rPr lang="ru-RU" sz="2800" dirty="0" err="1"/>
              <a:t>совісті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здаються</a:t>
            </a:r>
            <a:r>
              <a:rPr lang="ru-RU" sz="2800" dirty="0"/>
              <a:t> </a:t>
            </a:r>
            <a:r>
              <a:rPr lang="ru-RU" sz="2800" dirty="0" err="1"/>
              <a:t>правильним</a:t>
            </a:r>
            <a:r>
              <a:rPr lang="ru-RU" sz="2800" dirty="0"/>
              <a:t> для </a:t>
            </a:r>
            <a:r>
              <a:rPr lang="ru-RU" sz="2800" dirty="0" err="1"/>
              <a:t>людини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 descr="Концепції походження моралі та їх особливості | Етика сьогодні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848" y="4616390"/>
            <a:ext cx="3879541" cy="2032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563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" y="1358900"/>
            <a:ext cx="8750300" cy="47672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sp>
        <p:nvSpPr>
          <p:cNvPr id="5" name="Google Shape;99;p2">
            <a:extLst>
              <a:ext uri="{FF2B5EF4-FFF2-40B4-BE49-F238E27FC236}">
                <a16:creationId xmlns:a16="http://schemas.microsoft.com/office/drawing/2014/main" xmlns="" id="{D8E6DDB0-A5EA-4B7F-996E-D8A37B3C7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17600"/>
          </a:xfrm>
          <a:prstGeom prst="rect">
            <a:avLst/>
          </a:prstGeom>
          <a:solidFill>
            <a:srgbClr val="006C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ru-RU" sz="3600" dirty="0" err="1">
                <a:solidFill>
                  <a:schemeClr val="lt1"/>
                </a:solidFill>
              </a:rPr>
              <a:t>Зовнішні</a:t>
            </a:r>
            <a:r>
              <a:rPr lang="ru-RU" sz="3600" dirty="0">
                <a:solidFill>
                  <a:schemeClr val="lt1"/>
                </a:solidFill>
              </a:rPr>
              <a:t> і </a:t>
            </a:r>
            <a:r>
              <a:rPr lang="ru-RU" sz="3600" dirty="0" err="1">
                <a:solidFill>
                  <a:schemeClr val="lt1"/>
                </a:solidFill>
              </a:rPr>
              <a:t>внутрішні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err="1">
                <a:solidFill>
                  <a:schemeClr val="lt1"/>
                </a:solidFill>
              </a:rPr>
              <a:t>фактори</a:t>
            </a:r>
            <a:r>
              <a:rPr lang="ru-RU" sz="3600" dirty="0">
                <a:solidFill>
                  <a:schemeClr val="lt1"/>
                </a:solidFill>
              </a:rPr>
              <a:t>, </a:t>
            </a:r>
            <a:r>
              <a:rPr lang="ru-RU" sz="3600" dirty="0" err="1">
                <a:solidFill>
                  <a:schemeClr val="lt1"/>
                </a:solidFill>
              </a:rPr>
              <a:t>що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err="1">
                <a:solidFill>
                  <a:schemeClr val="lt1"/>
                </a:solidFill>
              </a:rPr>
              <a:t>впливають</a:t>
            </a:r>
            <a:r>
              <a:rPr lang="ru-RU" sz="3600" dirty="0">
                <a:solidFill>
                  <a:schemeClr val="lt1"/>
                </a:solidFill>
              </a:rPr>
              <a:t/>
            </a:r>
            <a:br>
              <a:rPr lang="ru-RU" sz="3600" dirty="0">
                <a:solidFill>
                  <a:schemeClr val="lt1"/>
                </a:solidFill>
              </a:rPr>
            </a:br>
            <a:r>
              <a:rPr lang="ru-RU" sz="3600" dirty="0">
                <a:solidFill>
                  <a:schemeClr val="lt1"/>
                </a:solidFill>
              </a:rPr>
              <a:t>на </a:t>
            </a:r>
            <a:r>
              <a:rPr lang="ru-RU" sz="3600" dirty="0" err="1">
                <a:solidFill>
                  <a:schemeClr val="lt1"/>
                </a:solidFill>
              </a:rPr>
              <a:t>етичний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err="1">
                <a:solidFill>
                  <a:schemeClr val="lt1"/>
                </a:solidFill>
              </a:rPr>
              <a:t>рівень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err="1">
                <a:solidFill>
                  <a:schemeClr val="lt1"/>
                </a:solidFill>
              </a:rPr>
              <a:t>державної</a:t>
            </a:r>
            <a:r>
              <a:rPr lang="ru-RU" sz="3600" dirty="0">
                <a:solidFill>
                  <a:schemeClr val="lt1"/>
                </a:solidFill>
              </a:rPr>
              <a:t> </a:t>
            </a:r>
            <a:r>
              <a:rPr lang="ru-RU" sz="3600" dirty="0" smtClean="0">
                <a:solidFill>
                  <a:schemeClr val="lt1"/>
                </a:solidFill>
              </a:rPr>
              <a:t>установи:</a:t>
            </a:r>
            <a:endParaRPr lang="uk-UA" sz="3600" dirty="0">
              <a:solidFill>
                <a:schemeClr val="lt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333500"/>
            <a:ext cx="8839200" cy="533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324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341</Words>
  <Application>Microsoft Office PowerPoint</Application>
  <PresentationFormat>Экран (4:3)</PresentationFormat>
  <Paragraphs>52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Motyw pakietu Office</vt:lpstr>
      <vt:lpstr> </vt:lpstr>
      <vt:lpstr>Презентация PowerPoint</vt:lpstr>
      <vt:lpstr>Презентация PowerPoint</vt:lpstr>
      <vt:lpstr>Щоденні дилеми лідера:</vt:lpstr>
      <vt:lpstr>Джоко Віллінк Офіцер американського військово-морського флоту у відставці. Був не раз нагороджений за успішні операції.  Співзасновник компанії Echelon Front, яка навчає і мотивує лідерів багатьох бізнесів по всьому світу.</vt:lpstr>
      <vt:lpstr>Принципи етичного лідерства</vt:lpstr>
      <vt:lpstr>Етичні підходи:</vt:lpstr>
      <vt:lpstr>Етичні підходи:</vt:lpstr>
      <vt:lpstr>Зовнішні і внутрішні фактори, що впливають на етичний рівень державної установи:</vt:lpstr>
      <vt:lpstr>Наявність проблем з етикою в публічному управлінні:</vt:lpstr>
      <vt:lpstr>ВИХІД - ЕТИЧНЕ ЛІДЕРСТВО</vt:lpstr>
      <vt:lpstr>Етичний лідер має: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Marcin Kukiełka</dc:creator>
  <cp:lastModifiedBy>1_Floor</cp:lastModifiedBy>
  <cp:revision>124</cp:revision>
  <dcterms:created xsi:type="dcterms:W3CDTF">2008-09-22T10:08:16Z</dcterms:created>
  <dcterms:modified xsi:type="dcterms:W3CDTF">2022-07-26T08:15:54Z</dcterms:modified>
</cp:coreProperties>
</file>