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9" r:id="rId10"/>
    <p:sldId id="264" r:id="rId11"/>
    <p:sldId id="265" r:id="rId12"/>
    <p:sldId id="266" r:id="rId13"/>
    <p:sldId id="280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6" y="-2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4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66800" y="1143000"/>
            <a:ext cx="7363841" cy="167417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3600" b="1" spc="-40" dirty="0"/>
              <a:t>Стандарти</a:t>
            </a:r>
            <a:r>
              <a:rPr sz="3600" b="1" spc="30" dirty="0"/>
              <a:t> </a:t>
            </a:r>
            <a:r>
              <a:rPr sz="3600" b="1" spc="-10" dirty="0"/>
              <a:t>професійної </a:t>
            </a:r>
            <a:r>
              <a:rPr sz="3600" b="1" spc="-30" dirty="0"/>
              <a:t>етики </a:t>
            </a:r>
            <a:r>
              <a:rPr sz="3600" b="1" spc="-875" dirty="0"/>
              <a:t> </a:t>
            </a:r>
            <a:r>
              <a:rPr sz="3600" b="1" spc="-25" dirty="0" err="1"/>
              <a:t>державних</a:t>
            </a:r>
            <a:r>
              <a:rPr sz="3600" b="1" spc="20" dirty="0"/>
              <a:t> </a:t>
            </a:r>
            <a:r>
              <a:rPr sz="3600" b="1" spc="-10" dirty="0" err="1" smtClean="0"/>
              <a:t>службовців</a:t>
            </a:r>
            <a:r>
              <a:rPr lang="uk-UA" sz="3600" b="1" spc="-10" dirty="0" smtClean="0"/>
              <a:t>:</a:t>
            </a:r>
            <a:endParaRPr sz="3600" b="1" dirty="0"/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ru-RU" sz="3600" b="1" spc="-5" dirty="0" err="1" smtClean="0"/>
              <a:t>світова</a:t>
            </a:r>
            <a:r>
              <a:rPr lang="ru-RU" sz="3600" b="1" spc="-25" dirty="0" smtClean="0"/>
              <a:t> </a:t>
            </a:r>
            <a:r>
              <a:rPr sz="3600" b="1" spc="-10" dirty="0" err="1" smtClean="0"/>
              <a:t>практика</a:t>
            </a:r>
            <a:endParaRPr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042138"/>
            <a:ext cx="5613372" cy="3343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644833"/>
            <a:ext cx="8149209" cy="14125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i="1" spc="-25" dirty="0">
                <a:cs typeface="Corbel"/>
              </a:rPr>
              <a:t>Кодекс</a:t>
            </a:r>
            <a:r>
              <a:rPr sz="3200" b="1" i="1" spc="25" dirty="0">
                <a:cs typeface="Corbel"/>
              </a:rPr>
              <a:t> </a:t>
            </a:r>
            <a:r>
              <a:rPr sz="3200" b="1" i="1" spc="-5" dirty="0">
                <a:cs typeface="Corbel"/>
              </a:rPr>
              <a:t>поведінки</a:t>
            </a:r>
            <a:r>
              <a:rPr sz="3200" b="1" i="1" spc="5" dirty="0">
                <a:cs typeface="Corbel"/>
              </a:rPr>
              <a:t> </a:t>
            </a:r>
            <a:r>
              <a:rPr sz="3200" b="1" i="1" spc="-15" dirty="0">
                <a:cs typeface="Corbel"/>
              </a:rPr>
              <a:t>державних</a:t>
            </a:r>
            <a:r>
              <a:rPr sz="3200" b="1" i="1" spc="35" dirty="0">
                <a:cs typeface="Corbel"/>
              </a:rPr>
              <a:t> </a:t>
            </a:r>
            <a:r>
              <a:rPr sz="3200" b="1" i="1" spc="-10" dirty="0">
                <a:cs typeface="Corbel"/>
              </a:rPr>
              <a:t>службовців</a:t>
            </a:r>
            <a:endParaRPr sz="3200" b="1" dirty="0"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700" b="1" spc="-15" dirty="0">
                <a:cs typeface="Corbel"/>
              </a:rPr>
              <a:t>(Комітет</a:t>
            </a:r>
            <a:r>
              <a:rPr sz="2700" b="1" spc="-60" dirty="0">
                <a:cs typeface="Corbel"/>
              </a:rPr>
              <a:t> </a:t>
            </a:r>
            <a:r>
              <a:rPr sz="2700" b="1" dirty="0">
                <a:cs typeface="Corbel"/>
              </a:rPr>
              <a:t>Міністрів</a:t>
            </a:r>
            <a:r>
              <a:rPr sz="2700" b="1" spc="-55" dirty="0">
                <a:cs typeface="Corbel"/>
              </a:rPr>
              <a:t> </a:t>
            </a:r>
            <a:r>
              <a:rPr sz="2700" b="1" spc="-15" dirty="0">
                <a:cs typeface="Corbel"/>
              </a:rPr>
              <a:t>Ради</a:t>
            </a:r>
            <a:r>
              <a:rPr sz="2700" b="1" spc="-85" dirty="0">
                <a:cs typeface="Corbel"/>
              </a:rPr>
              <a:t> </a:t>
            </a:r>
            <a:r>
              <a:rPr sz="2700" b="1" dirty="0">
                <a:cs typeface="Corbel"/>
              </a:rPr>
              <a:t>Європи)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2001" y="2362200"/>
            <a:ext cx="7696200" cy="296619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530225" algn="just">
              <a:lnSpc>
                <a:spcPct val="100000"/>
              </a:lnSpc>
              <a:spcBef>
                <a:spcPts val="90"/>
              </a:spcBef>
              <a:tabLst>
                <a:tab pos="2607310" algn="l"/>
                <a:tab pos="5500370" algn="l"/>
              </a:tabLst>
            </a:pPr>
            <a:r>
              <a:rPr sz="3200" spc="-10" dirty="0" err="1" smtClean="0">
                <a:latin typeface="Corbel"/>
                <a:cs typeface="Corbel"/>
              </a:rPr>
              <a:t>Визначає</a:t>
            </a:r>
            <a:r>
              <a:rPr sz="3200" spc="-5" dirty="0" smtClean="0">
                <a:latin typeface="Corbel"/>
                <a:cs typeface="Corbel"/>
              </a:rPr>
              <a:t> </a:t>
            </a:r>
            <a:r>
              <a:rPr sz="3200" spc="-10" dirty="0">
                <a:latin typeface="Corbel"/>
                <a:cs typeface="Corbel"/>
              </a:rPr>
              <a:t>стандарти</a:t>
            </a:r>
            <a:r>
              <a:rPr sz="3200" spc="-5" dirty="0">
                <a:latin typeface="Corbel"/>
                <a:cs typeface="Corbel"/>
              </a:rPr>
              <a:t> чесності</a:t>
            </a:r>
            <a:r>
              <a:rPr sz="3200" dirty="0">
                <a:latin typeface="Corbel"/>
                <a:cs typeface="Corbel"/>
              </a:rPr>
              <a:t> </a:t>
            </a:r>
            <a:r>
              <a:rPr sz="3200" spc="5" dirty="0">
                <a:latin typeface="Corbel"/>
                <a:cs typeface="Corbel"/>
              </a:rPr>
              <a:t>та </a:t>
            </a:r>
            <a:r>
              <a:rPr sz="3200" spc="-630" dirty="0">
                <a:latin typeface="Corbel"/>
                <a:cs typeface="Corbel"/>
              </a:rPr>
              <a:t> </a:t>
            </a:r>
            <a:r>
              <a:rPr sz="3200" spc="-10" dirty="0">
                <a:latin typeface="Corbel"/>
                <a:cs typeface="Corbel"/>
              </a:rPr>
              <a:t>поведінки, яких мають </a:t>
            </a:r>
            <a:r>
              <a:rPr sz="3200" spc="-15" dirty="0">
                <a:latin typeface="Corbel"/>
                <a:cs typeface="Corbel"/>
              </a:rPr>
              <a:t>дотримуватися </a:t>
            </a:r>
            <a:r>
              <a:rPr sz="3200" spc="-10" dirty="0">
                <a:latin typeface="Corbel"/>
                <a:cs typeface="Corbel"/>
              </a:rPr>
              <a:t> </a:t>
            </a:r>
            <a:r>
              <a:rPr sz="3200" spc="-90" dirty="0">
                <a:latin typeface="Corbel"/>
                <a:cs typeface="Corbel"/>
              </a:rPr>
              <a:t>д</a:t>
            </a:r>
            <a:r>
              <a:rPr sz="3200" spc="-5" dirty="0">
                <a:latin typeface="Corbel"/>
                <a:cs typeface="Corbel"/>
              </a:rPr>
              <a:t>е</a:t>
            </a:r>
            <a:r>
              <a:rPr sz="3200" spc="-55" dirty="0">
                <a:latin typeface="Corbel"/>
                <a:cs typeface="Corbel"/>
              </a:rPr>
              <a:t>р</a:t>
            </a:r>
            <a:r>
              <a:rPr sz="3200" spc="-10" dirty="0">
                <a:latin typeface="Corbel"/>
                <a:cs typeface="Corbel"/>
              </a:rPr>
              <a:t>ж</a:t>
            </a:r>
            <a:r>
              <a:rPr sz="3200" spc="5" dirty="0">
                <a:latin typeface="Corbel"/>
                <a:cs typeface="Corbel"/>
              </a:rPr>
              <a:t>а</a:t>
            </a:r>
            <a:r>
              <a:rPr sz="3200" spc="-5" dirty="0">
                <a:latin typeface="Corbel"/>
                <a:cs typeface="Corbel"/>
              </a:rPr>
              <a:t>вні</a:t>
            </a:r>
            <a:r>
              <a:rPr sz="3200" dirty="0">
                <a:latin typeface="Corbel"/>
                <a:cs typeface="Corbel"/>
              </a:rPr>
              <a:t>	</a:t>
            </a:r>
            <a:r>
              <a:rPr sz="3200" spc="-10" dirty="0">
                <a:latin typeface="Corbel"/>
                <a:cs typeface="Corbel"/>
              </a:rPr>
              <a:t>с</a:t>
            </a:r>
            <a:r>
              <a:rPr sz="3200" spc="5" dirty="0">
                <a:latin typeface="Corbel"/>
                <a:cs typeface="Corbel"/>
              </a:rPr>
              <a:t>л</a:t>
            </a:r>
            <a:r>
              <a:rPr sz="3200" spc="-5" dirty="0">
                <a:latin typeface="Corbel"/>
                <a:cs typeface="Corbel"/>
              </a:rPr>
              <a:t>ужбо</a:t>
            </a:r>
            <a:r>
              <a:rPr sz="3200" spc="15" dirty="0">
                <a:latin typeface="Corbel"/>
                <a:cs typeface="Corbel"/>
              </a:rPr>
              <a:t>в</a:t>
            </a:r>
            <a:r>
              <a:rPr sz="3200" spc="-60" dirty="0">
                <a:latin typeface="Corbel"/>
                <a:cs typeface="Corbel"/>
              </a:rPr>
              <a:t>ц</a:t>
            </a:r>
            <a:r>
              <a:rPr sz="3200" spc="-5" dirty="0">
                <a:latin typeface="Corbel"/>
                <a:cs typeface="Corbel"/>
              </a:rPr>
              <a:t>і,</a:t>
            </a:r>
            <a:r>
              <a:rPr sz="3200" dirty="0">
                <a:latin typeface="Corbel"/>
                <a:cs typeface="Corbel"/>
              </a:rPr>
              <a:t>	</a:t>
            </a:r>
            <a:r>
              <a:rPr sz="3200" spc="-10" dirty="0">
                <a:latin typeface="Corbel"/>
                <a:cs typeface="Corbel"/>
              </a:rPr>
              <a:t>з</a:t>
            </a:r>
            <a:r>
              <a:rPr sz="3200" spc="5" dirty="0">
                <a:latin typeface="Corbel"/>
                <a:cs typeface="Corbel"/>
              </a:rPr>
              <a:t>а</a:t>
            </a:r>
            <a:r>
              <a:rPr sz="3200" spc="15" dirty="0">
                <a:latin typeface="Corbel"/>
                <a:cs typeface="Corbel"/>
              </a:rPr>
              <a:t>г</a:t>
            </a:r>
            <a:r>
              <a:rPr sz="3200" spc="-5" dirty="0">
                <a:latin typeface="Corbel"/>
                <a:cs typeface="Corbel"/>
              </a:rPr>
              <a:t>аль</a:t>
            </a:r>
            <a:r>
              <a:rPr sz="3200" dirty="0">
                <a:latin typeface="Corbel"/>
                <a:cs typeface="Corbel"/>
              </a:rPr>
              <a:t>н</a:t>
            </a:r>
            <a:r>
              <a:rPr sz="3200" spc="-5" dirty="0">
                <a:latin typeface="Corbel"/>
                <a:cs typeface="Corbel"/>
              </a:rPr>
              <a:t>і  </a:t>
            </a:r>
            <a:r>
              <a:rPr sz="3200" spc="-10" dirty="0">
                <a:latin typeface="Corbel"/>
                <a:cs typeface="Corbel"/>
              </a:rPr>
              <a:t>принципи, </a:t>
            </a:r>
            <a:r>
              <a:rPr sz="3200" spc="-50" dirty="0">
                <a:latin typeface="Corbel"/>
                <a:cs typeface="Corbel"/>
              </a:rPr>
              <a:t>що </a:t>
            </a:r>
            <a:r>
              <a:rPr sz="3200" spc="-5" dirty="0">
                <a:latin typeface="Corbel"/>
                <a:cs typeface="Corbel"/>
              </a:rPr>
              <a:t>окреслюють </a:t>
            </a:r>
            <a:r>
              <a:rPr sz="3200" spc="-20" dirty="0">
                <a:latin typeface="Corbel"/>
                <a:cs typeface="Corbel"/>
              </a:rPr>
              <a:t>етичні </a:t>
            </a:r>
            <a:r>
              <a:rPr sz="3200" spc="-10" dirty="0">
                <a:latin typeface="Corbel"/>
                <a:cs typeface="Corbel"/>
              </a:rPr>
              <a:t>межі </a:t>
            </a:r>
            <a:r>
              <a:rPr sz="3200" spc="-5" dirty="0">
                <a:latin typeface="Corbel"/>
                <a:cs typeface="Corbel"/>
              </a:rPr>
              <a:t> службової </a:t>
            </a:r>
            <a:r>
              <a:rPr sz="3200" spc="-10" dirty="0">
                <a:latin typeface="Corbel"/>
                <a:cs typeface="Corbel"/>
              </a:rPr>
              <a:t>діяльності, </a:t>
            </a:r>
            <a:r>
              <a:rPr sz="3200" spc="-5" dirty="0">
                <a:latin typeface="Corbel"/>
                <a:cs typeface="Corbel"/>
              </a:rPr>
              <a:t>норми і правила </a:t>
            </a:r>
            <a:r>
              <a:rPr sz="3200" dirty="0">
                <a:latin typeface="Corbel"/>
                <a:cs typeface="Corbel"/>
              </a:rPr>
              <a:t> </a:t>
            </a:r>
            <a:r>
              <a:rPr sz="3200" spc="-10" dirty="0">
                <a:latin typeface="Corbel"/>
                <a:cs typeface="Corbel"/>
              </a:rPr>
              <a:t>реалізації</a:t>
            </a:r>
            <a:r>
              <a:rPr sz="3200" spc="10" dirty="0">
                <a:latin typeface="Corbel"/>
                <a:cs typeface="Corbel"/>
              </a:rPr>
              <a:t> </a:t>
            </a:r>
            <a:r>
              <a:rPr sz="3200" spc="-25" dirty="0" err="1">
                <a:latin typeface="Corbel"/>
                <a:cs typeface="Corbel"/>
              </a:rPr>
              <a:t>цих</a:t>
            </a:r>
            <a:r>
              <a:rPr sz="3200" spc="15" dirty="0">
                <a:latin typeface="Corbel"/>
                <a:cs typeface="Corbel"/>
              </a:rPr>
              <a:t> </a:t>
            </a:r>
            <a:r>
              <a:rPr sz="3200" spc="-15" dirty="0" err="1" smtClean="0">
                <a:latin typeface="Corbel"/>
                <a:cs typeface="Corbel"/>
              </a:rPr>
              <a:t>принципів</a:t>
            </a:r>
            <a:r>
              <a:rPr lang="uk-UA" sz="3200" spc="-15" dirty="0" smtClean="0">
                <a:latin typeface="Corbel"/>
                <a:cs typeface="Corbel"/>
              </a:rPr>
              <a:t>.</a:t>
            </a:r>
            <a:endParaRPr sz="3200" dirty="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14347" y="472821"/>
            <a:ext cx="4082415" cy="680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300" i="1" spc="-10" dirty="0">
                <a:latin typeface="Corbel"/>
                <a:cs typeface="Corbel"/>
              </a:rPr>
              <a:t>Великобританія</a:t>
            </a:r>
            <a:endParaRPr sz="4300">
              <a:latin typeface="Corbel"/>
              <a:cs typeface="Corbe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127880" y="1435875"/>
            <a:ext cx="2216150" cy="1887220"/>
            <a:chOff x="1106424" y="1386839"/>
            <a:chExt cx="2216150" cy="1887220"/>
          </a:xfrm>
        </p:grpSpPr>
        <p:sp>
          <p:nvSpPr>
            <p:cNvPr id="4" name="object 4"/>
            <p:cNvSpPr/>
            <p:nvPr/>
          </p:nvSpPr>
          <p:spPr>
            <a:xfrm>
              <a:off x="1118616" y="1399031"/>
              <a:ext cx="2192020" cy="1862455"/>
            </a:xfrm>
            <a:custGeom>
              <a:avLst/>
              <a:gdLst/>
              <a:ahLst/>
              <a:cxnLst/>
              <a:rect l="l" t="t" r="r" b="b"/>
              <a:pathLst>
                <a:path w="2192020" h="1862454">
                  <a:moveTo>
                    <a:pt x="1095756" y="0"/>
                  </a:moveTo>
                  <a:lnTo>
                    <a:pt x="1044174" y="1013"/>
                  </a:lnTo>
                  <a:lnTo>
                    <a:pt x="993207" y="4024"/>
                  </a:lnTo>
                  <a:lnTo>
                    <a:pt x="942906" y="8988"/>
                  </a:lnTo>
                  <a:lnTo>
                    <a:pt x="893324" y="15860"/>
                  </a:lnTo>
                  <a:lnTo>
                    <a:pt x="844513" y="24595"/>
                  </a:lnTo>
                  <a:lnTo>
                    <a:pt x="796527" y="35148"/>
                  </a:lnTo>
                  <a:lnTo>
                    <a:pt x="749417" y="47475"/>
                  </a:lnTo>
                  <a:lnTo>
                    <a:pt x="703237" y="61531"/>
                  </a:lnTo>
                  <a:lnTo>
                    <a:pt x="658039" y="77272"/>
                  </a:lnTo>
                  <a:lnTo>
                    <a:pt x="613876" y="94652"/>
                  </a:lnTo>
                  <a:lnTo>
                    <a:pt x="570800" y="113627"/>
                  </a:lnTo>
                  <a:lnTo>
                    <a:pt x="528864" y="134152"/>
                  </a:lnTo>
                  <a:lnTo>
                    <a:pt x="488121" y="156182"/>
                  </a:lnTo>
                  <a:lnTo>
                    <a:pt x="448622" y="179673"/>
                  </a:lnTo>
                  <a:lnTo>
                    <a:pt x="410422" y="204580"/>
                  </a:lnTo>
                  <a:lnTo>
                    <a:pt x="373572" y="230858"/>
                  </a:lnTo>
                  <a:lnTo>
                    <a:pt x="338125" y="258462"/>
                  </a:lnTo>
                  <a:lnTo>
                    <a:pt x="304134" y="287348"/>
                  </a:lnTo>
                  <a:lnTo>
                    <a:pt x="271651" y="317471"/>
                  </a:lnTo>
                  <a:lnTo>
                    <a:pt x="240729" y="348787"/>
                  </a:lnTo>
                  <a:lnTo>
                    <a:pt x="211421" y="381249"/>
                  </a:lnTo>
                  <a:lnTo>
                    <a:pt x="183779" y="414815"/>
                  </a:lnTo>
                  <a:lnTo>
                    <a:pt x="157856" y="449438"/>
                  </a:lnTo>
                  <a:lnTo>
                    <a:pt x="133704" y="485075"/>
                  </a:lnTo>
                  <a:lnTo>
                    <a:pt x="111376" y="521681"/>
                  </a:lnTo>
                  <a:lnTo>
                    <a:pt x="90925" y="559210"/>
                  </a:lnTo>
                  <a:lnTo>
                    <a:pt x="72403" y="597618"/>
                  </a:lnTo>
                  <a:lnTo>
                    <a:pt x="55863" y="636861"/>
                  </a:lnTo>
                  <a:lnTo>
                    <a:pt x="41358" y="676893"/>
                  </a:lnTo>
                  <a:lnTo>
                    <a:pt x="28940" y="717670"/>
                  </a:lnTo>
                  <a:lnTo>
                    <a:pt x="18662" y="759147"/>
                  </a:lnTo>
                  <a:lnTo>
                    <a:pt x="10576" y="801280"/>
                  </a:lnTo>
                  <a:lnTo>
                    <a:pt x="4735" y="844024"/>
                  </a:lnTo>
                  <a:lnTo>
                    <a:pt x="1192" y="887333"/>
                  </a:lnTo>
                  <a:lnTo>
                    <a:pt x="0" y="931163"/>
                  </a:lnTo>
                  <a:lnTo>
                    <a:pt x="1192" y="974994"/>
                  </a:lnTo>
                  <a:lnTo>
                    <a:pt x="4735" y="1018303"/>
                  </a:lnTo>
                  <a:lnTo>
                    <a:pt x="10576" y="1061047"/>
                  </a:lnTo>
                  <a:lnTo>
                    <a:pt x="18662" y="1103180"/>
                  </a:lnTo>
                  <a:lnTo>
                    <a:pt x="28940" y="1144657"/>
                  </a:lnTo>
                  <a:lnTo>
                    <a:pt x="41358" y="1185434"/>
                  </a:lnTo>
                  <a:lnTo>
                    <a:pt x="55863" y="1225466"/>
                  </a:lnTo>
                  <a:lnTo>
                    <a:pt x="72403" y="1264709"/>
                  </a:lnTo>
                  <a:lnTo>
                    <a:pt x="90925" y="1303117"/>
                  </a:lnTo>
                  <a:lnTo>
                    <a:pt x="111376" y="1340646"/>
                  </a:lnTo>
                  <a:lnTo>
                    <a:pt x="133704" y="1377252"/>
                  </a:lnTo>
                  <a:lnTo>
                    <a:pt x="157856" y="1412889"/>
                  </a:lnTo>
                  <a:lnTo>
                    <a:pt x="183779" y="1447512"/>
                  </a:lnTo>
                  <a:lnTo>
                    <a:pt x="211421" y="1481078"/>
                  </a:lnTo>
                  <a:lnTo>
                    <a:pt x="240729" y="1513540"/>
                  </a:lnTo>
                  <a:lnTo>
                    <a:pt x="271651" y="1544856"/>
                  </a:lnTo>
                  <a:lnTo>
                    <a:pt x="304134" y="1574979"/>
                  </a:lnTo>
                  <a:lnTo>
                    <a:pt x="338125" y="1603865"/>
                  </a:lnTo>
                  <a:lnTo>
                    <a:pt x="373572" y="1631469"/>
                  </a:lnTo>
                  <a:lnTo>
                    <a:pt x="410422" y="1657747"/>
                  </a:lnTo>
                  <a:lnTo>
                    <a:pt x="448622" y="1682654"/>
                  </a:lnTo>
                  <a:lnTo>
                    <a:pt x="488121" y="1706145"/>
                  </a:lnTo>
                  <a:lnTo>
                    <a:pt x="528864" y="1728175"/>
                  </a:lnTo>
                  <a:lnTo>
                    <a:pt x="570800" y="1748700"/>
                  </a:lnTo>
                  <a:lnTo>
                    <a:pt x="613876" y="1767675"/>
                  </a:lnTo>
                  <a:lnTo>
                    <a:pt x="658039" y="1785055"/>
                  </a:lnTo>
                  <a:lnTo>
                    <a:pt x="703237" y="1800796"/>
                  </a:lnTo>
                  <a:lnTo>
                    <a:pt x="749417" y="1814852"/>
                  </a:lnTo>
                  <a:lnTo>
                    <a:pt x="796527" y="1827179"/>
                  </a:lnTo>
                  <a:lnTo>
                    <a:pt x="844513" y="1837732"/>
                  </a:lnTo>
                  <a:lnTo>
                    <a:pt x="893324" y="1846467"/>
                  </a:lnTo>
                  <a:lnTo>
                    <a:pt x="942906" y="1853339"/>
                  </a:lnTo>
                  <a:lnTo>
                    <a:pt x="993207" y="1858303"/>
                  </a:lnTo>
                  <a:lnTo>
                    <a:pt x="1044174" y="1861314"/>
                  </a:lnTo>
                  <a:lnTo>
                    <a:pt x="1095756" y="1862327"/>
                  </a:lnTo>
                  <a:lnTo>
                    <a:pt x="1147337" y="1861314"/>
                  </a:lnTo>
                  <a:lnTo>
                    <a:pt x="1198304" y="1858303"/>
                  </a:lnTo>
                  <a:lnTo>
                    <a:pt x="1248605" y="1853339"/>
                  </a:lnTo>
                  <a:lnTo>
                    <a:pt x="1298187" y="1846467"/>
                  </a:lnTo>
                  <a:lnTo>
                    <a:pt x="1346998" y="1837732"/>
                  </a:lnTo>
                  <a:lnTo>
                    <a:pt x="1394984" y="1827179"/>
                  </a:lnTo>
                  <a:lnTo>
                    <a:pt x="1442094" y="1814852"/>
                  </a:lnTo>
                  <a:lnTo>
                    <a:pt x="1488274" y="1800796"/>
                  </a:lnTo>
                  <a:lnTo>
                    <a:pt x="1533472" y="1785055"/>
                  </a:lnTo>
                  <a:lnTo>
                    <a:pt x="1577635" y="1767675"/>
                  </a:lnTo>
                  <a:lnTo>
                    <a:pt x="1620711" y="1748700"/>
                  </a:lnTo>
                  <a:lnTo>
                    <a:pt x="1662647" y="1728175"/>
                  </a:lnTo>
                  <a:lnTo>
                    <a:pt x="1703390" y="1706145"/>
                  </a:lnTo>
                  <a:lnTo>
                    <a:pt x="1742889" y="1682654"/>
                  </a:lnTo>
                  <a:lnTo>
                    <a:pt x="1781089" y="1657747"/>
                  </a:lnTo>
                  <a:lnTo>
                    <a:pt x="1817939" y="1631469"/>
                  </a:lnTo>
                  <a:lnTo>
                    <a:pt x="1853386" y="1603865"/>
                  </a:lnTo>
                  <a:lnTo>
                    <a:pt x="1887377" y="1574979"/>
                  </a:lnTo>
                  <a:lnTo>
                    <a:pt x="1919860" y="1544856"/>
                  </a:lnTo>
                  <a:lnTo>
                    <a:pt x="1950782" y="1513540"/>
                  </a:lnTo>
                  <a:lnTo>
                    <a:pt x="1980090" y="1481078"/>
                  </a:lnTo>
                  <a:lnTo>
                    <a:pt x="2007732" y="1447512"/>
                  </a:lnTo>
                  <a:lnTo>
                    <a:pt x="2033655" y="1412889"/>
                  </a:lnTo>
                  <a:lnTo>
                    <a:pt x="2057807" y="1377252"/>
                  </a:lnTo>
                  <a:lnTo>
                    <a:pt x="2080135" y="1340646"/>
                  </a:lnTo>
                  <a:lnTo>
                    <a:pt x="2100586" y="1303117"/>
                  </a:lnTo>
                  <a:lnTo>
                    <a:pt x="2119108" y="1264709"/>
                  </a:lnTo>
                  <a:lnTo>
                    <a:pt x="2135648" y="1225466"/>
                  </a:lnTo>
                  <a:lnTo>
                    <a:pt x="2150153" y="1185434"/>
                  </a:lnTo>
                  <a:lnTo>
                    <a:pt x="2162571" y="1144657"/>
                  </a:lnTo>
                  <a:lnTo>
                    <a:pt x="2172849" y="1103180"/>
                  </a:lnTo>
                  <a:lnTo>
                    <a:pt x="2180935" y="1061047"/>
                  </a:lnTo>
                  <a:lnTo>
                    <a:pt x="2186776" y="1018303"/>
                  </a:lnTo>
                  <a:lnTo>
                    <a:pt x="2190319" y="974994"/>
                  </a:lnTo>
                  <a:lnTo>
                    <a:pt x="2191512" y="931163"/>
                  </a:lnTo>
                  <a:lnTo>
                    <a:pt x="2190319" y="887333"/>
                  </a:lnTo>
                  <a:lnTo>
                    <a:pt x="2186776" y="844024"/>
                  </a:lnTo>
                  <a:lnTo>
                    <a:pt x="2180935" y="801280"/>
                  </a:lnTo>
                  <a:lnTo>
                    <a:pt x="2172849" y="759147"/>
                  </a:lnTo>
                  <a:lnTo>
                    <a:pt x="2162571" y="717670"/>
                  </a:lnTo>
                  <a:lnTo>
                    <a:pt x="2150153" y="676893"/>
                  </a:lnTo>
                  <a:lnTo>
                    <a:pt x="2135648" y="636861"/>
                  </a:lnTo>
                  <a:lnTo>
                    <a:pt x="2119108" y="597618"/>
                  </a:lnTo>
                  <a:lnTo>
                    <a:pt x="2100586" y="559210"/>
                  </a:lnTo>
                  <a:lnTo>
                    <a:pt x="2080135" y="521681"/>
                  </a:lnTo>
                  <a:lnTo>
                    <a:pt x="2057807" y="485075"/>
                  </a:lnTo>
                  <a:lnTo>
                    <a:pt x="2033655" y="449438"/>
                  </a:lnTo>
                  <a:lnTo>
                    <a:pt x="2007732" y="414815"/>
                  </a:lnTo>
                  <a:lnTo>
                    <a:pt x="1980090" y="381249"/>
                  </a:lnTo>
                  <a:lnTo>
                    <a:pt x="1950782" y="348787"/>
                  </a:lnTo>
                  <a:lnTo>
                    <a:pt x="1919860" y="317471"/>
                  </a:lnTo>
                  <a:lnTo>
                    <a:pt x="1887377" y="287348"/>
                  </a:lnTo>
                  <a:lnTo>
                    <a:pt x="1853386" y="258462"/>
                  </a:lnTo>
                  <a:lnTo>
                    <a:pt x="1817939" y="230858"/>
                  </a:lnTo>
                  <a:lnTo>
                    <a:pt x="1781089" y="204580"/>
                  </a:lnTo>
                  <a:lnTo>
                    <a:pt x="1742889" y="179673"/>
                  </a:lnTo>
                  <a:lnTo>
                    <a:pt x="1703390" y="156182"/>
                  </a:lnTo>
                  <a:lnTo>
                    <a:pt x="1662647" y="134152"/>
                  </a:lnTo>
                  <a:lnTo>
                    <a:pt x="1620711" y="113627"/>
                  </a:lnTo>
                  <a:lnTo>
                    <a:pt x="1577635" y="94652"/>
                  </a:lnTo>
                  <a:lnTo>
                    <a:pt x="1533472" y="77272"/>
                  </a:lnTo>
                  <a:lnTo>
                    <a:pt x="1488274" y="61531"/>
                  </a:lnTo>
                  <a:lnTo>
                    <a:pt x="1442094" y="47475"/>
                  </a:lnTo>
                  <a:lnTo>
                    <a:pt x="1394984" y="35148"/>
                  </a:lnTo>
                  <a:lnTo>
                    <a:pt x="1346998" y="24595"/>
                  </a:lnTo>
                  <a:lnTo>
                    <a:pt x="1298187" y="15860"/>
                  </a:lnTo>
                  <a:lnTo>
                    <a:pt x="1248605" y="8988"/>
                  </a:lnTo>
                  <a:lnTo>
                    <a:pt x="1198304" y="4024"/>
                  </a:lnTo>
                  <a:lnTo>
                    <a:pt x="1147337" y="1013"/>
                  </a:lnTo>
                  <a:lnTo>
                    <a:pt x="1095756" y="0"/>
                  </a:lnTo>
                  <a:close/>
                </a:path>
              </a:pathLst>
            </a:custGeom>
            <a:solidFill>
              <a:srgbClr val="FDB809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18616" y="1399031"/>
              <a:ext cx="2192020" cy="1862455"/>
            </a:xfrm>
            <a:custGeom>
              <a:avLst/>
              <a:gdLst/>
              <a:ahLst/>
              <a:cxnLst/>
              <a:rect l="l" t="t" r="r" b="b"/>
              <a:pathLst>
                <a:path w="2192020" h="1862454">
                  <a:moveTo>
                    <a:pt x="0" y="931163"/>
                  </a:moveTo>
                  <a:lnTo>
                    <a:pt x="1192" y="887333"/>
                  </a:lnTo>
                  <a:lnTo>
                    <a:pt x="4735" y="844024"/>
                  </a:lnTo>
                  <a:lnTo>
                    <a:pt x="10576" y="801280"/>
                  </a:lnTo>
                  <a:lnTo>
                    <a:pt x="18662" y="759147"/>
                  </a:lnTo>
                  <a:lnTo>
                    <a:pt x="28940" y="717670"/>
                  </a:lnTo>
                  <a:lnTo>
                    <a:pt x="41358" y="676893"/>
                  </a:lnTo>
                  <a:lnTo>
                    <a:pt x="55863" y="636861"/>
                  </a:lnTo>
                  <a:lnTo>
                    <a:pt x="72403" y="597618"/>
                  </a:lnTo>
                  <a:lnTo>
                    <a:pt x="90925" y="559210"/>
                  </a:lnTo>
                  <a:lnTo>
                    <a:pt x="111376" y="521681"/>
                  </a:lnTo>
                  <a:lnTo>
                    <a:pt x="133704" y="485075"/>
                  </a:lnTo>
                  <a:lnTo>
                    <a:pt x="157856" y="449438"/>
                  </a:lnTo>
                  <a:lnTo>
                    <a:pt x="183779" y="414815"/>
                  </a:lnTo>
                  <a:lnTo>
                    <a:pt x="211421" y="381249"/>
                  </a:lnTo>
                  <a:lnTo>
                    <a:pt x="240729" y="348787"/>
                  </a:lnTo>
                  <a:lnTo>
                    <a:pt x="271651" y="317471"/>
                  </a:lnTo>
                  <a:lnTo>
                    <a:pt x="304134" y="287348"/>
                  </a:lnTo>
                  <a:lnTo>
                    <a:pt x="338125" y="258462"/>
                  </a:lnTo>
                  <a:lnTo>
                    <a:pt x="373572" y="230858"/>
                  </a:lnTo>
                  <a:lnTo>
                    <a:pt x="410422" y="204580"/>
                  </a:lnTo>
                  <a:lnTo>
                    <a:pt x="448622" y="179673"/>
                  </a:lnTo>
                  <a:lnTo>
                    <a:pt x="488121" y="156182"/>
                  </a:lnTo>
                  <a:lnTo>
                    <a:pt x="528864" y="134152"/>
                  </a:lnTo>
                  <a:lnTo>
                    <a:pt x="570800" y="113627"/>
                  </a:lnTo>
                  <a:lnTo>
                    <a:pt x="613876" y="94652"/>
                  </a:lnTo>
                  <a:lnTo>
                    <a:pt x="658039" y="77272"/>
                  </a:lnTo>
                  <a:lnTo>
                    <a:pt x="703237" y="61531"/>
                  </a:lnTo>
                  <a:lnTo>
                    <a:pt x="749417" y="47475"/>
                  </a:lnTo>
                  <a:lnTo>
                    <a:pt x="796527" y="35148"/>
                  </a:lnTo>
                  <a:lnTo>
                    <a:pt x="844513" y="24595"/>
                  </a:lnTo>
                  <a:lnTo>
                    <a:pt x="893324" y="15860"/>
                  </a:lnTo>
                  <a:lnTo>
                    <a:pt x="942906" y="8988"/>
                  </a:lnTo>
                  <a:lnTo>
                    <a:pt x="993207" y="4024"/>
                  </a:lnTo>
                  <a:lnTo>
                    <a:pt x="1044174" y="1013"/>
                  </a:lnTo>
                  <a:lnTo>
                    <a:pt x="1095756" y="0"/>
                  </a:lnTo>
                  <a:lnTo>
                    <a:pt x="1147337" y="1013"/>
                  </a:lnTo>
                  <a:lnTo>
                    <a:pt x="1198304" y="4024"/>
                  </a:lnTo>
                  <a:lnTo>
                    <a:pt x="1248605" y="8988"/>
                  </a:lnTo>
                  <a:lnTo>
                    <a:pt x="1298187" y="15860"/>
                  </a:lnTo>
                  <a:lnTo>
                    <a:pt x="1346998" y="24595"/>
                  </a:lnTo>
                  <a:lnTo>
                    <a:pt x="1394984" y="35148"/>
                  </a:lnTo>
                  <a:lnTo>
                    <a:pt x="1442094" y="47475"/>
                  </a:lnTo>
                  <a:lnTo>
                    <a:pt x="1488274" y="61531"/>
                  </a:lnTo>
                  <a:lnTo>
                    <a:pt x="1533472" y="77272"/>
                  </a:lnTo>
                  <a:lnTo>
                    <a:pt x="1577635" y="94652"/>
                  </a:lnTo>
                  <a:lnTo>
                    <a:pt x="1620711" y="113627"/>
                  </a:lnTo>
                  <a:lnTo>
                    <a:pt x="1662647" y="134152"/>
                  </a:lnTo>
                  <a:lnTo>
                    <a:pt x="1703390" y="156182"/>
                  </a:lnTo>
                  <a:lnTo>
                    <a:pt x="1742889" y="179673"/>
                  </a:lnTo>
                  <a:lnTo>
                    <a:pt x="1781089" y="204580"/>
                  </a:lnTo>
                  <a:lnTo>
                    <a:pt x="1817939" y="230858"/>
                  </a:lnTo>
                  <a:lnTo>
                    <a:pt x="1853386" y="258462"/>
                  </a:lnTo>
                  <a:lnTo>
                    <a:pt x="1887377" y="287348"/>
                  </a:lnTo>
                  <a:lnTo>
                    <a:pt x="1919860" y="317471"/>
                  </a:lnTo>
                  <a:lnTo>
                    <a:pt x="1950782" y="348787"/>
                  </a:lnTo>
                  <a:lnTo>
                    <a:pt x="1980090" y="381249"/>
                  </a:lnTo>
                  <a:lnTo>
                    <a:pt x="2007732" y="414815"/>
                  </a:lnTo>
                  <a:lnTo>
                    <a:pt x="2033655" y="449438"/>
                  </a:lnTo>
                  <a:lnTo>
                    <a:pt x="2057807" y="485075"/>
                  </a:lnTo>
                  <a:lnTo>
                    <a:pt x="2080135" y="521681"/>
                  </a:lnTo>
                  <a:lnTo>
                    <a:pt x="2100586" y="559210"/>
                  </a:lnTo>
                  <a:lnTo>
                    <a:pt x="2119108" y="597618"/>
                  </a:lnTo>
                  <a:lnTo>
                    <a:pt x="2135648" y="636861"/>
                  </a:lnTo>
                  <a:lnTo>
                    <a:pt x="2150153" y="676893"/>
                  </a:lnTo>
                  <a:lnTo>
                    <a:pt x="2162571" y="717670"/>
                  </a:lnTo>
                  <a:lnTo>
                    <a:pt x="2172849" y="759147"/>
                  </a:lnTo>
                  <a:lnTo>
                    <a:pt x="2180935" y="801280"/>
                  </a:lnTo>
                  <a:lnTo>
                    <a:pt x="2186776" y="844024"/>
                  </a:lnTo>
                  <a:lnTo>
                    <a:pt x="2190319" y="887333"/>
                  </a:lnTo>
                  <a:lnTo>
                    <a:pt x="2191512" y="931163"/>
                  </a:lnTo>
                  <a:lnTo>
                    <a:pt x="2190319" y="974994"/>
                  </a:lnTo>
                  <a:lnTo>
                    <a:pt x="2186776" y="1018303"/>
                  </a:lnTo>
                  <a:lnTo>
                    <a:pt x="2180935" y="1061047"/>
                  </a:lnTo>
                  <a:lnTo>
                    <a:pt x="2172849" y="1103180"/>
                  </a:lnTo>
                  <a:lnTo>
                    <a:pt x="2162571" y="1144657"/>
                  </a:lnTo>
                  <a:lnTo>
                    <a:pt x="2150153" y="1185434"/>
                  </a:lnTo>
                  <a:lnTo>
                    <a:pt x="2135648" y="1225466"/>
                  </a:lnTo>
                  <a:lnTo>
                    <a:pt x="2119108" y="1264709"/>
                  </a:lnTo>
                  <a:lnTo>
                    <a:pt x="2100586" y="1303117"/>
                  </a:lnTo>
                  <a:lnTo>
                    <a:pt x="2080135" y="1340646"/>
                  </a:lnTo>
                  <a:lnTo>
                    <a:pt x="2057807" y="1377252"/>
                  </a:lnTo>
                  <a:lnTo>
                    <a:pt x="2033655" y="1412889"/>
                  </a:lnTo>
                  <a:lnTo>
                    <a:pt x="2007732" y="1447512"/>
                  </a:lnTo>
                  <a:lnTo>
                    <a:pt x="1980090" y="1481078"/>
                  </a:lnTo>
                  <a:lnTo>
                    <a:pt x="1950782" y="1513540"/>
                  </a:lnTo>
                  <a:lnTo>
                    <a:pt x="1919860" y="1544856"/>
                  </a:lnTo>
                  <a:lnTo>
                    <a:pt x="1887377" y="1574979"/>
                  </a:lnTo>
                  <a:lnTo>
                    <a:pt x="1853386" y="1603865"/>
                  </a:lnTo>
                  <a:lnTo>
                    <a:pt x="1817939" y="1631469"/>
                  </a:lnTo>
                  <a:lnTo>
                    <a:pt x="1781089" y="1657747"/>
                  </a:lnTo>
                  <a:lnTo>
                    <a:pt x="1742889" y="1682654"/>
                  </a:lnTo>
                  <a:lnTo>
                    <a:pt x="1703390" y="1706145"/>
                  </a:lnTo>
                  <a:lnTo>
                    <a:pt x="1662647" y="1728175"/>
                  </a:lnTo>
                  <a:lnTo>
                    <a:pt x="1620711" y="1748700"/>
                  </a:lnTo>
                  <a:lnTo>
                    <a:pt x="1577635" y="1767675"/>
                  </a:lnTo>
                  <a:lnTo>
                    <a:pt x="1533472" y="1785055"/>
                  </a:lnTo>
                  <a:lnTo>
                    <a:pt x="1488274" y="1800796"/>
                  </a:lnTo>
                  <a:lnTo>
                    <a:pt x="1442094" y="1814852"/>
                  </a:lnTo>
                  <a:lnTo>
                    <a:pt x="1394984" y="1827179"/>
                  </a:lnTo>
                  <a:lnTo>
                    <a:pt x="1346998" y="1837732"/>
                  </a:lnTo>
                  <a:lnTo>
                    <a:pt x="1298187" y="1846467"/>
                  </a:lnTo>
                  <a:lnTo>
                    <a:pt x="1248605" y="1853339"/>
                  </a:lnTo>
                  <a:lnTo>
                    <a:pt x="1198304" y="1858303"/>
                  </a:lnTo>
                  <a:lnTo>
                    <a:pt x="1147337" y="1861314"/>
                  </a:lnTo>
                  <a:lnTo>
                    <a:pt x="1095756" y="1862327"/>
                  </a:lnTo>
                  <a:lnTo>
                    <a:pt x="1044174" y="1861314"/>
                  </a:lnTo>
                  <a:lnTo>
                    <a:pt x="993207" y="1858303"/>
                  </a:lnTo>
                  <a:lnTo>
                    <a:pt x="942906" y="1853339"/>
                  </a:lnTo>
                  <a:lnTo>
                    <a:pt x="893324" y="1846467"/>
                  </a:lnTo>
                  <a:lnTo>
                    <a:pt x="844513" y="1837732"/>
                  </a:lnTo>
                  <a:lnTo>
                    <a:pt x="796527" y="1827179"/>
                  </a:lnTo>
                  <a:lnTo>
                    <a:pt x="749417" y="1814852"/>
                  </a:lnTo>
                  <a:lnTo>
                    <a:pt x="703237" y="1800796"/>
                  </a:lnTo>
                  <a:lnTo>
                    <a:pt x="658039" y="1785055"/>
                  </a:lnTo>
                  <a:lnTo>
                    <a:pt x="613876" y="1767675"/>
                  </a:lnTo>
                  <a:lnTo>
                    <a:pt x="570800" y="1748700"/>
                  </a:lnTo>
                  <a:lnTo>
                    <a:pt x="528864" y="1728175"/>
                  </a:lnTo>
                  <a:lnTo>
                    <a:pt x="488121" y="1706145"/>
                  </a:lnTo>
                  <a:lnTo>
                    <a:pt x="448622" y="1682654"/>
                  </a:lnTo>
                  <a:lnTo>
                    <a:pt x="410422" y="1657747"/>
                  </a:lnTo>
                  <a:lnTo>
                    <a:pt x="373572" y="1631469"/>
                  </a:lnTo>
                  <a:lnTo>
                    <a:pt x="338125" y="1603865"/>
                  </a:lnTo>
                  <a:lnTo>
                    <a:pt x="304134" y="1574979"/>
                  </a:lnTo>
                  <a:lnTo>
                    <a:pt x="271651" y="1544856"/>
                  </a:lnTo>
                  <a:lnTo>
                    <a:pt x="240729" y="1513540"/>
                  </a:lnTo>
                  <a:lnTo>
                    <a:pt x="211421" y="1481078"/>
                  </a:lnTo>
                  <a:lnTo>
                    <a:pt x="183779" y="1447512"/>
                  </a:lnTo>
                  <a:lnTo>
                    <a:pt x="157856" y="1412889"/>
                  </a:lnTo>
                  <a:lnTo>
                    <a:pt x="133704" y="1377252"/>
                  </a:lnTo>
                  <a:lnTo>
                    <a:pt x="111376" y="1340646"/>
                  </a:lnTo>
                  <a:lnTo>
                    <a:pt x="90925" y="1303117"/>
                  </a:lnTo>
                  <a:lnTo>
                    <a:pt x="72403" y="1264709"/>
                  </a:lnTo>
                  <a:lnTo>
                    <a:pt x="55863" y="1225466"/>
                  </a:lnTo>
                  <a:lnTo>
                    <a:pt x="41358" y="1185434"/>
                  </a:lnTo>
                  <a:lnTo>
                    <a:pt x="28940" y="1144657"/>
                  </a:lnTo>
                  <a:lnTo>
                    <a:pt x="18662" y="1103180"/>
                  </a:lnTo>
                  <a:lnTo>
                    <a:pt x="10576" y="1061047"/>
                  </a:lnTo>
                  <a:lnTo>
                    <a:pt x="4735" y="1018303"/>
                  </a:lnTo>
                  <a:lnTo>
                    <a:pt x="1192" y="974994"/>
                  </a:lnTo>
                  <a:lnTo>
                    <a:pt x="0" y="931163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770317" y="1693545"/>
            <a:ext cx="6901815" cy="119507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608965">
              <a:lnSpc>
                <a:spcPts val="2980"/>
              </a:lnSpc>
              <a:spcBef>
                <a:spcPts val="425"/>
              </a:spcBef>
            </a:pPr>
            <a:r>
              <a:rPr sz="2700" dirty="0">
                <a:latin typeface="Corbel"/>
                <a:cs typeface="Corbel"/>
              </a:rPr>
              <a:t>Британській</a:t>
            </a:r>
            <a:r>
              <a:rPr sz="2700" spc="-75" dirty="0">
                <a:latin typeface="Corbel"/>
                <a:cs typeface="Corbel"/>
              </a:rPr>
              <a:t> </a:t>
            </a:r>
            <a:r>
              <a:rPr sz="2700" spc="-10" dirty="0">
                <a:latin typeface="Corbel"/>
                <a:cs typeface="Corbel"/>
              </a:rPr>
              <a:t>державній</a:t>
            </a:r>
            <a:r>
              <a:rPr sz="2700" spc="-30" dirty="0">
                <a:latin typeface="Corbel"/>
                <a:cs typeface="Corbel"/>
              </a:rPr>
              <a:t> </a:t>
            </a:r>
            <a:r>
              <a:rPr sz="2700" dirty="0">
                <a:latin typeface="Corbel"/>
                <a:cs typeface="Corbel"/>
              </a:rPr>
              <a:t>службі</a:t>
            </a:r>
            <a:r>
              <a:rPr sz="2700" spc="-35" dirty="0">
                <a:latin typeface="Corbel"/>
                <a:cs typeface="Corbel"/>
              </a:rPr>
              <a:t> </a:t>
            </a:r>
            <a:r>
              <a:rPr sz="2700" dirty="0">
                <a:latin typeface="Corbel"/>
                <a:cs typeface="Corbel"/>
              </a:rPr>
              <a:t>притаманні </a:t>
            </a:r>
            <a:r>
              <a:rPr sz="2700" spc="-525" dirty="0">
                <a:latin typeface="Corbel"/>
                <a:cs typeface="Corbel"/>
              </a:rPr>
              <a:t> </a:t>
            </a:r>
            <a:r>
              <a:rPr sz="2700" dirty="0">
                <a:latin typeface="Corbel"/>
                <a:cs typeface="Corbel"/>
              </a:rPr>
              <a:t>висока</a:t>
            </a:r>
            <a:r>
              <a:rPr sz="2700" spc="-55" dirty="0">
                <a:latin typeface="Corbel"/>
                <a:cs typeface="Corbel"/>
              </a:rPr>
              <a:t> </a:t>
            </a:r>
            <a:r>
              <a:rPr sz="2700" spc="-10" dirty="0">
                <a:latin typeface="Corbel"/>
                <a:cs typeface="Corbel"/>
              </a:rPr>
              <a:t>корпоративна</a:t>
            </a:r>
            <a:r>
              <a:rPr sz="2700" spc="-75" dirty="0">
                <a:latin typeface="Corbel"/>
                <a:cs typeface="Corbel"/>
              </a:rPr>
              <a:t> </a:t>
            </a:r>
            <a:r>
              <a:rPr sz="2700" spc="-10" dirty="0">
                <a:latin typeface="Corbel"/>
                <a:cs typeface="Corbel"/>
              </a:rPr>
              <a:t>етика,</a:t>
            </a:r>
            <a:r>
              <a:rPr sz="2700" spc="-40" dirty="0">
                <a:latin typeface="Corbel"/>
                <a:cs typeface="Corbel"/>
              </a:rPr>
              <a:t> </a:t>
            </a:r>
            <a:r>
              <a:rPr sz="2700" dirty="0">
                <a:latin typeface="Corbel"/>
                <a:cs typeface="Corbel"/>
              </a:rPr>
              <a:t>сувора</a:t>
            </a:r>
          </a:p>
          <a:p>
            <a:pPr marL="12700">
              <a:lnSpc>
                <a:spcPts val="2920"/>
              </a:lnSpc>
            </a:pPr>
            <a:r>
              <a:rPr sz="2700" spc="-10" dirty="0">
                <a:latin typeface="Corbel"/>
                <a:cs typeface="Corbel"/>
              </a:rPr>
              <a:t>відповідність</a:t>
            </a:r>
            <a:r>
              <a:rPr sz="2700" spc="-25" dirty="0">
                <a:latin typeface="Corbel"/>
                <a:cs typeface="Corbel"/>
              </a:rPr>
              <a:t> кодексу</a:t>
            </a:r>
            <a:r>
              <a:rPr sz="2700" spc="-85" dirty="0">
                <a:latin typeface="Corbel"/>
                <a:cs typeface="Corbel"/>
              </a:rPr>
              <a:t> </a:t>
            </a:r>
            <a:r>
              <a:rPr sz="2700" spc="-5" dirty="0">
                <a:latin typeface="Corbel"/>
                <a:cs typeface="Corbel"/>
              </a:rPr>
              <a:t>адміністративної</a:t>
            </a:r>
            <a:r>
              <a:rPr sz="2700" spc="-65" dirty="0">
                <a:latin typeface="Corbel"/>
                <a:cs typeface="Corbel"/>
              </a:rPr>
              <a:t> </a:t>
            </a:r>
            <a:r>
              <a:rPr sz="2700" dirty="0">
                <a:latin typeface="Corbel"/>
                <a:cs typeface="Corbel"/>
              </a:rPr>
              <a:t>моралі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533400" y="3310522"/>
            <a:ext cx="8126730" cy="1594485"/>
            <a:chOff x="1030033" y="3434905"/>
            <a:chExt cx="8126730" cy="1594485"/>
          </a:xfrm>
        </p:grpSpPr>
        <p:sp>
          <p:nvSpPr>
            <p:cNvPr id="8" name="object 8"/>
            <p:cNvSpPr/>
            <p:nvPr/>
          </p:nvSpPr>
          <p:spPr>
            <a:xfrm>
              <a:off x="1042416" y="3447287"/>
              <a:ext cx="8101965" cy="1569720"/>
            </a:xfrm>
            <a:custGeom>
              <a:avLst/>
              <a:gdLst/>
              <a:ahLst/>
              <a:cxnLst/>
              <a:rect l="l" t="t" r="r" b="b"/>
              <a:pathLst>
                <a:path w="8101965" h="1569720">
                  <a:moveTo>
                    <a:pt x="7839963" y="0"/>
                  </a:moveTo>
                  <a:lnTo>
                    <a:pt x="261620" y="0"/>
                  </a:lnTo>
                  <a:lnTo>
                    <a:pt x="214593" y="4213"/>
                  </a:lnTo>
                  <a:lnTo>
                    <a:pt x="170332" y="16363"/>
                  </a:lnTo>
                  <a:lnTo>
                    <a:pt x="129575" y="35710"/>
                  </a:lnTo>
                  <a:lnTo>
                    <a:pt x="93061" y="61517"/>
                  </a:lnTo>
                  <a:lnTo>
                    <a:pt x="61530" y="93046"/>
                  </a:lnTo>
                  <a:lnTo>
                    <a:pt x="35718" y="129558"/>
                  </a:lnTo>
                  <a:lnTo>
                    <a:pt x="16367" y="170317"/>
                  </a:lnTo>
                  <a:lnTo>
                    <a:pt x="4215" y="214583"/>
                  </a:lnTo>
                  <a:lnTo>
                    <a:pt x="0" y="261619"/>
                  </a:lnTo>
                  <a:lnTo>
                    <a:pt x="0" y="1308100"/>
                  </a:lnTo>
                  <a:lnTo>
                    <a:pt x="4215" y="1355136"/>
                  </a:lnTo>
                  <a:lnTo>
                    <a:pt x="16367" y="1399402"/>
                  </a:lnTo>
                  <a:lnTo>
                    <a:pt x="35718" y="1440161"/>
                  </a:lnTo>
                  <a:lnTo>
                    <a:pt x="61530" y="1476673"/>
                  </a:lnTo>
                  <a:lnTo>
                    <a:pt x="93061" y="1508202"/>
                  </a:lnTo>
                  <a:lnTo>
                    <a:pt x="129575" y="1534009"/>
                  </a:lnTo>
                  <a:lnTo>
                    <a:pt x="170332" y="1553356"/>
                  </a:lnTo>
                  <a:lnTo>
                    <a:pt x="214593" y="1565506"/>
                  </a:lnTo>
                  <a:lnTo>
                    <a:pt x="261620" y="1569720"/>
                  </a:lnTo>
                  <a:lnTo>
                    <a:pt x="7839963" y="1569720"/>
                  </a:lnTo>
                  <a:lnTo>
                    <a:pt x="7887000" y="1565506"/>
                  </a:lnTo>
                  <a:lnTo>
                    <a:pt x="7931266" y="1553356"/>
                  </a:lnTo>
                  <a:lnTo>
                    <a:pt x="7972025" y="1534009"/>
                  </a:lnTo>
                  <a:lnTo>
                    <a:pt x="8008537" y="1508202"/>
                  </a:lnTo>
                  <a:lnTo>
                    <a:pt x="8040066" y="1476673"/>
                  </a:lnTo>
                  <a:lnTo>
                    <a:pt x="8065873" y="1440161"/>
                  </a:lnTo>
                  <a:lnTo>
                    <a:pt x="8085220" y="1399402"/>
                  </a:lnTo>
                  <a:lnTo>
                    <a:pt x="8097370" y="1355136"/>
                  </a:lnTo>
                  <a:lnTo>
                    <a:pt x="8101583" y="1308100"/>
                  </a:lnTo>
                  <a:lnTo>
                    <a:pt x="8101583" y="261619"/>
                  </a:lnTo>
                  <a:lnTo>
                    <a:pt x="8097370" y="214583"/>
                  </a:lnTo>
                  <a:lnTo>
                    <a:pt x="8085220" y="170317"/>
                  </a:lnTo>
                  <a:lnTo>
                    <a:pt x="8065873" y="129558"/>
                  </a:lnTo>
                  <a:lnTo>
                    <a:pt x="8040066" y="93046"/>
                  </a:lnTo>
                  <a:lnTo>
                    <a:pt x="8008537" y="61517"/>
                  </a:lnTo>
                  <a:lnTo>
                    <a:pt x="7972025" y="35710"/>
                  </a:lnTo>
                  <a:lnTo>
                    <a:pt x="7931266" y="16363"/>
                  </a:lnTo>
                  <a:lnTo>
                    <a:pt x="7887000" y="4213"/>
                  </a:lnTo>
                  <a:lnTo>
                    <a:pt x="7839963" y="0"/>
                  </a:lnTo>
                  <a:close/>
                </a:path>
              </a:pathLst>
            </a:custGeom>
            <a:solidFill>
              <a:srgbClr val="C32C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42416" y="3447287"/>
              <a:ext cx="8101965" cy="1569720"/>
            </a:xfrm>
            <a:custGeom>
              <a:avLst/>
              <a:gdLst/>
              <a:ahLst/>
              <a:cxnLst/>
              <a:rect l="l" t="t" r="r" b="b"/>
              <a:pathLst>
                <a:path w="8101965" h="1569720">
                  <a:moveTo>
                    <a:pt x="0" y="261619"/>
                  </a:moveTo>
                  <a:lnTo>
                    <a:pt x="4215" y="214583"/>
                  </a:lnTo>
                  <a:lnTo>
                    <a:pt x="16367" y="170317"/>
                  </a:lnTo>
                  <a:lnTo>
                    <a:pt x="35718" y="129558"/>
                  </a:lnTo>
                  <a:lnTo>
                    <a:pt x="61530" y="93046"/>
                  </a:lnTo>
                  <a:lnTo>
                    <a:pt x="93061" y="61517"/>
                  </a:lnTo>
                  <a:lnTo>
                    <a:pt x="129575" y="35710"/>
                  </a:lnTo>
                  <a:lnTo>
                    <a:pt x="170332" y="16363"/>
                  </a:lnTo>
                  <a:lnTo>
                    <a:pt x="214593" y="4213"/>
                  </a:lnTo>
                  <a:lnTo>
                    <a:pt x="261620" y="0"/>
                  </a:lnTo>
                  <a:lnTo>
                    <a:pt x="7839963" y="0"/>
                  </a:lnTo>
                  <a:lnTo>
                    <a:pt x="7887000" y="4213"/>
                  </a:lnTo>
                  <a:lnTo>
                    <a:pt x="7931266" y="16363"/>
                  </a:lnTo>
                  <a:lnTo>
                    <a:pt x="7972025" y="35710"/>
                  </a:lnTo>
                  <a:lnTo>
                    <a:pt x="8008537" y="61517"/>
                  </a:lnTo>
                  <a:lnTo>
                    <a:pt x="8040066" y="93046"/>
                  </a:lnTo>
                  <a:lnTo>
                    <a:pt x="8065873" y="129558"/>
                  </a:lnTo>
                  <a:lnTo>
                    <a:pt x="8085220" y="170317"/>
                  </a:lnTo>
                  <a:lnTo>
                    <a:pt x="8097370" y="214583"/>
                  </a:lnTo>
                  <a:lnTo>
                    <a:pt x="8101583" y="261619"/>
                  </a:lnTo>
                  <a:lnTo>
                    <a:pt x="8101583" y="1308100"/>
                  </a:lnTo>
                  <a:lnTo>
                    <a:pt x="8097370" y="1355136"/>
                  </a:lnTo>
                  <a:lnTo>
                    <a:pt x="8085220" y="1399402"/>
                  </a:lnTo>
                  <a:lnTo>
                    <a:pt x="8065873" y="1440161"/>
                  </a:lnTo>
                  <a:lnTo>
                    <a:pt x="8040066" y="1476673"/>
                  </a:lnTo>
                  <a:lnTo>
                    <a:pt x="8008537" y="1508202"/>
                  </a:lnTo>
                  <a:lnTo>
                    <a:pt x="7972025" y="1534009"/>
                  </a:lnTo>
                  <a:lnTo>
                    <a:pt x="7931266" y="1553356"/>
                  </a:lnTo>
                  <a:lnTo>
                    <a:pt x="7887000" y="1565506"/>
                  </a:lnTo>
                  <a:lnTo>
                    <a:pt x="7839963" y="1569720"/>
                  </a:lnTo>
                  <a:lnTo>
                    <a:pt x="261620" y="1569720"/>
                  </a:lnTo>
                  <a:lnTo>
                    <a:pt x="214593" y="1565506"/>
                  </a:lnTo>
                  <a:lnTo>
                    <a:pt x="170332" y="1553356"/>
                  </a:lnTo>
                  <a:lnTo>
                    <a:pt x="129575" y="1534009"/>
                  </a:lnTo>
                  <a:lnTo>
                    <a:pt x="93061" y="1508202"/>
                  </a:lnTo>
                  <a:lnTo>
                    <a:pt x="61530" y="1476673"/>
                  </a:lnTo>
                  <a:lnTo>
                    <a:pt x="35718" y="1440161"/>
                  </a:lnTo>
                  <a:lnTo>
                    <a:pt x="16367" y="1399402"/>
                  </a:lnTo>
                  <a:lnTo>
                    <a:pt x="4215" y="1355136"/>
                  </a:lnTo>
                  <a:lnTo>
                    <a:pt x="0" y="1308100"/>
                  </a:lnTo>
                  <a:lnTo>
                    <a:pt x="0" y="261619"/>
                  </a:lnTo>
                  <a:close/>
                </a:path>
              </a:pathLst>
            </a:custGeom>
            <a:ln w="2438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62001" y="3558921"/>
            <a:ext cx="7696199" cy="1283335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700" marR="5080" algn="just">
              <a:lnSpc>
                <a:spcPct val="91600"/>
              </a:lnSpc>
              <a:spcBef>
                <a:spcPts val="330"/>
              </a:spcBef>
            </a:pPr>
            <a:r>
              <a:rPr sz="2200" spc="-5" dirty="0">
                <a:solidFill>
                  <a:srgbClr val="FFFFFF"/>
                </a:solidFill>
                <a:latin typeface="Corbel"/>
                <a:cs typeface="Corbel"/>
              </a:rPr>
              <a:t>Британського</a:t>
            </a:r>
            <a:r>
              <a:rPr sz="22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spc="-15" dirty="0">
                <a:solidFill>
                  <a:srgbClr val="FFFFFF"/>
                </a:solidFill>
                <a:latin typeface="Corbel"/>
                <a:cs typeface="Corbel"/>
              </a:rPr>
              <a:t>державного</a:t>
            </a:r>
            <a:r>
              <a:rPr sz="2200" spc="-1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spc="-5" dirty="0">
                <a:solidFill>
                  <a:srgbClr val="FFFFFF"/>
                </a:solidFill>
                <a:latin typeface="Corbel"/>
                <a:cs typeface="Corbel"/>
              </a:rPr>
              <a:t>службовця</a:t>
            </a:r>
            <a:r>
              <a:rPr sz="22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spc="-5" dirty="0">
                <a:solidFill>
                  <a:srgbClr val="FFFFFF"/>
                </a:solidFill>
                <a:latin typeface="Corbel"/>
                <a:cs typeface="Corbel"/>
              </a:rPr>
              <a:t>характеризують</a:t>
            </a:r>
            <a:r>
              <a:rPr sz="22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spc="-5" dirty="0">
                <a:solidFill>
                  <a:srgbClr val="FFFFFF"/>
                </a:solidFill>
                <a:latin typeface="Corbel"/>
                <a:cs typeface="Corbel"/>
              </a:rPr>
              <a:t>висока </a:t>
            </a:r>
            <a:r>
              <a:rPr sz="22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Corbel"/>
                <a:cs typeface="Corbel"/>
              </a:rPr>
              <a:t>самодисципліна, </a:t>
            </a:r>
            <a:r>
              <a:rPr sz="2200" spc="-5" dirty="0">
                <a:solidFill>
                  <a:srgbClr val="FFFFFF"/>
                </a:solidFill>
                <a:latin typeface="Corbel"/>
                <a:cs typeface="Corbel"/>
              </a:rPr>
              <a:t>чесність, </a:t>
            </a:r>
            <a:r>
              <a:rPr sz="2200" dirty="0">
                <a:solidFill>
                  <a:srgbClr val="FFFFFF"/>
                </a:solidFill>
                <a:latin typeface="Corbel"/>
                <a:cs typeface="Corbel"/>
              </a:rPr>
              <a:t>моральність, </a:t>
            </a:r>
            <a:r>
              <a:rPr sz="2200" spc="-5" dirty="0">
                <a:solidFill>
                  <a:srgbClr val="FFFFFF"/>
                </a:solidFill>
                <a:latin typeface="Corbel"/>
                <a:cs typeface="Corbel"/>
              </a:rPr>
              <a:t>турбота </a:t>
            </a:r>
            <a:r>
              <a:rPr sz="2200" spc="10" dirty="0">
                <a:solidFill>
                  <a:srgbClr val="FFFFFF"/>
                </a:solidFill>
                <a:latin typeface="Corbel"/>
                <a:cs typeface="Corbel"/>
              </a:rPr>
              <a:t>про </a:t>
            </a:r>
            <a:r>
              <a:rPr sz="2200" spc="-5" dirty="0">
                <a:solidFill>
                  <a:srgbClr val="FFFFFF"/>
                </a:solidFill>
                <a:latin typeface="Corbel"/>
                <a:cs typeface="Corbel"/>
              </a:rPr>
              <a:t>"суспільний </a:t>
            </a:r>
            <a:r>
              <a:rPr sz="2200" spc="-43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Corbel"/>
                <a:cs typeface="Corbel"/>
              </a:rPr>
              <a:t>гаманець",</a:t>
            </a:r>
            <a:r>
              <a:rPr sz="2200" spc="-2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dirty="0">
                <a:solidFill>
                  <a:srgbClr val="FFFFFF"/>
                </a:solidFill>
                <a:latin typeface="Corbel"/>
                <a:cs typeface="Corbel"/>
              </a:rPr>
              <a:t>професійна</a:t>
            </a:r>
            <a:r>
              <a:rPr sz="2200" spc="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dirty="0">
                <a:solidFill>
                  <a:srgbClr val="FFFFFF"/>
                </a:solidFill>
                <a:latin typeface="Corbel"/>
                <a:cs typeface="Corbel"/>
              </a:rPr>
              <a:t>честь,</a:t>
            </a:r>
            <a:r>
              <a:rPr sz="2200" spc="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dirty="0">
                <a:solidFill>
                  <a:srgbClr val="FFFFFF"/>
                </a:solidFill>
                <a:latin typeface="Corbel"/>
                <a:cs typeface="Corbel"/>
              </a:rPr>
              <a:t>прагнення</a:t>
            </a:r>
            <a:r>
              <a:rPr sz="2200" spc="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Corbel"/>
                <a:cs typeface="Corbel"/>
              </a:rPr>
              <a:t>завжди</a:t>
            </a:r>
            <a:r>
              <a:rPr sz="2200" spc="-5" dirty="0">
                <a:solidFill>
                  <a:srgbClr val="FFFFFF"/>
                </a:solidFill>
                <a:latin typeface="Corbel"/>
                <a:cs typeface="Corbel"/>
              </a:rPr>
              <a:t> знайти </a:t>
            </a:r>
            <a:r>
              <a:rPr sz="22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spc="-5" dirty="0">
                <a:solidFill>
                  <a:srgbClr val="FFFFFF"/>
                </a:solidFill>
                <a:latin typeface="Corbel"/>
                <a:cs typeface="Corbel"/>
              </a:rPr>
              <a:t>найкраще</a:t>
            </a:r>
            <a:r>
              <a:rPr sz="2200" spc="-3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200" dirty="0">
                <a:solidFill>
                  <a:srgbClr val="FFFFFF"/>
                </a:solidFill>
                <a:latin typeface="Corbel"/>
                <a:cs typeface="Corbel"/>
              </a:rPr>
              <a:t>рішення</a:t>
            </a:r>
            <a:endParaRPr sz="2200" dirty="0">
              <a:latin typeface="Corbel"/>
              <a:cs typeface="Corbe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57975" y="4933271"/>
            <a:ext cx="8126095" cy="1594485"/>
            <a:chOff x="1030224" y="5068823"/>
            <a:chExt cx="8126095" cy="1594485"/>
          </a:xfrm>
        </p:grpSpPr>
        <p:sp>
          <p:nvSpPr>
            <p:cNvPr id="12" name="object 12"/>
            <p:cNvSpPr/>
            <p:nvPr/>
          </p:nvSpPr>
          <p:spPr>
            <a:xfrm>
              <a:off x="1042416" y="5081015"/>
              <a:ext cx="8101965" cy="1569720"/>
            </a:xfrm>
            <a:custGeom>
              <a:avLst/>
              <a:gdLst/>
              <a:ahLst/>
              <a:cxnLst/>
              <a:rect l="l" t="t" r="r" b="b"/>
              <a:pathLst>
                <a:path w="8101965" h="1569720">
                  <a:moveTo>
                    <a:pt x="7839963" y="0"/>
                  </a:moveTo>
                  <a:lnTo>
                    <a:pt x="261620" y="0"/>
                  </a:lnTo>
                  <a:lnTo>
                    <a:pt x="214593" y="4213"/>
                  </a:lnTo>
                  <a:lnTo>
                    <a:pt x="170332" y="16363"/>
                  </a:lnTo>
                  <a:lnTo>
                    <a:pt x="129575" y="35710"/>
                  </a:lnTo>
                  <a:lnTo>
                    <a:pt x="93061" y="61517"/>
                  </a:lnTo>
                  <a:lnTo>
                    <a:pt x="61530" y="93046"/>
                  </a:lnTo>
                  <a:lnTo>
                    <a:pt x="35718" y="129558"/>
                  </a:lnTo>
                  <a:lnTo>
                    <a:pt x="16367" y="170317"/>
                  </a:lnTo>
                  <a:lnTo>
                    <a:pt x="4215" y="214583"/>
                  </a:lnTo>
                  <a:lnTo>
                    <a:pt x="0" y="261619"/>
                  </a:lnTo>
                  <a:lnTo>
                    <a:pt x="0" y="1308087"/>
                  </a:lnTo>
                  <a:lnTo>
                    <a:pt x="4215" y="1355117"/>
                  </a:lnTo>
                  <a:lnTo>
                    <a:pt x="16367" y="1399381"/>
                  </a:lnTo>
                  <a:lnTo>
                    <a:pt x="35718" y="1440140"/>
                  </a:lnTo>
                  <a:lnTo>
                    <a:pt x="61530" y="1476655"/>
                  </a:lnTo>
                  <a:lnTo>
                    <a:pt x="93061" y="1508188"/>
                  </a:lnTo>
                  <a:lnTo>
                    <a:pt x="129575" y="1534000"/>
                  </a:lnTo>
                  <a:lnTo>
                    <a:pt x="170332" y="1553352"/>
                  </a:lnTo>
                  <a:lnTo>
                    <a:pt x="214593" y="1565504"/>
                  </a:lnTo>
                  <a:lnTo>
                    <a:pt x="261620" y="1569719"/>
                  </a:lnTo>
                  <a:lnTo>
                    <a:pt x="7839963" y="1569719"/>
                  </a:lnTo>
                  <a:lnTo>
                    <a:pt x="7887000" y="1565504"/>
                  </a:lnTo>
                  <a:lnTo>
                    <a:pt x="7931266" y="1553352"/>
                  </a:lnTo>
                  <a:lnTo>
                    <a:pt x="7972025" y="1534000"/>
                  </a:lnTo>
                  <a:lnTo>
                    <a:pt x="8008537" y="1508188"/>
                  </a:lnTo>
                  <a:lnTo>
                    <a:pt x="8040066" y="1476655"/>
                  </a:lnTo>
                  <a:lnTo>
                    <a:pt x="8065873" y="1440140"/>
                  </a:lnTo>
                  <a:lnTo>
                    <a:pt x="8085220" y="1399381"/>
                  </a:lnTo>
                  <a:lnTo>
                    <a:pt x="8097370" y="1355117"/>
                  </a:lnTo>
                  <a:lnTo>
                    <a:pt x="8101583" y="1308087"/>
                  </a:lnTo>
                  <a:lnTo>
                    <a:pt x="8101583" y="261619"/>
                  </a:lnTo>
                  <a:lnTo>
                    <a:pt x="8097370" y="214583"/>
                  </a:lnTo>
                  <a:lnTo>
                    <a:pt x="8085220" y="170317"/>
                  </a:lnTo>
                  <a:lnTo>
                    <a:pt x="8065873" y="129558"/>
                  </a:lnTo>
                  <a:lnTo>
                    <a:pt x="8040066" y="93046"/>
                  </a:lnTo>
                  <a:lnTo>
                    <a:pt x="8008537" y="61517"/>
                  </a:lnTo>
                  <a:lnTo>
                    <a:pt x="7972025" y="35710"/>
                  </a:lnTo>
                  <a:lnTo>
                    <a:pt x="7931266" y="16363"/>
                  </a:lnTo>
                  <a:lnTo>
                    <a:pt x="7887000" y="4213"/>
                  </a:lnTo>
                  <a:lnTo>
                    <a:pt x="7839963" y="0"/>
                  </a:lnTo>
                  <a:close/>
                </a:path>
              </a:pathLst>
            </a:custGeom>
            <a:solidFill>
              <a:srgbClr val="84AA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42416" y="5081015"/>
              <a:ext cx="8101965" cy="1569720"/>
            </a:xfrm>
            <a:custGeom>
              <a:avLst/>
              <a:gdLst/>
              <a:ahLst/>
              <a:cxnLst/>
              <a:rect l="l" t="t" r="r" b="b"/>
              <a:pathLst>
                <a:path w="8101965" h="1569720">
                  <a:moveTo>
                    <a:pt x="0" y="261619"/>
                  </a:moveTo>
                  <a:lnTo>
                    <a:pt x="4215" y="214583"/>
                  </a:lnTo>
                  <a:lnTo>
                    <a:pt x="16367" y="170317"/>
                  </a:lnTo>
                  <a:lnTo>
                    <a:pt x="35718" y="129558"/>
                  </a:lnTo>
                  <a:lnTo>
                    <a:pt x="61530" y="93046"/>
                  </a:lnTo>
                  <a:lnTo>
                    <a:pt x="93061" y="61517"/>
                  </a:lnTo>
                  <a:lnTo>
                    <a:pt x="129575" y="35710"/>
                  </a:lnTo>
                  <a:lnTo>
                    <a:pt x="170332" y="16363"/>
                  </a:lnTo>
                  <a:lnTo>
                    <a:pt x="214593" y="4213"/>
                  </a:lnTo>
                  <a:lnTo>
                    <a:pt x="261620" y="0"/>
                  </a:lnTo>
                  <a:lnTo>
                    <a:pt x="7839963" y="0"/>
                  </a:lnTo>
                  <a:lnTo>
                    <a:pt x="7887000" y="4213"/>
                  </a:lnTo>
                  <a:lnTo>
                    <a:pt x="7931266" y="16363"/>
                  </a:lnTo>
                  <a:lnTo>
                    <a:pt x="7972025" y="35710"/>
                  </a:lnTo>
                  <a:lnTo>
                    <a:pt x="8008537" y="61517"/>
                  </a:lnTo>
                  <a:lnTo>
                    <a:pt x="8040066" y="93046"/>
                  </a:lnTo>
                  <a:lnTo>
                    <a:pt x="8065873" y="129558"/>
                  </a:lnTo>
                  <a:lnTo>
                    <a:pt x="8085220" y="170317"/>
                  </a:lnTo>
                  <a:lnTo>
                    <a:pt x="8097370" y="214583"/>
                  </a:lnTo>
                  <a:lnTo>
                    <a:pt x="8101583" y="261619"/>
                  </a:lnTo>
                  <a:lnTo>
                    <a:pt x="8101583" y="1308087"/>
                  </a:lnTo>
                  <a:lnTo>
                    <a:pt x="8097370" y="1355117"/>
                  </a:lnTo>
                  <a:lnTo>
                    <a:pt x="8085220" y="1399381"/>
                  </a:lnTo>
                  <a:lnTo>
                    <a:pt x="8065873" y="1440140"/>
                  </a:lnTo>
                  <a:lnTo>
                    <a:pt x="8040066" y="1476655"/>
                  </a:lnTo>
                  <a:lnTo>
                    <a:pt x="8008537" y="1508188"/>
                  </a:lnTo>
                  <a:lnTo>
                    <a:pt x="7972025" y="1534000"/>
                  </a:lnTo>
                  <a:lnTo>
                    <a:pt x="7931266" y="1553352"/>
                  </a:lnTo>
                  <a:lnTo>
                    <a:pt x="7887000" y="1565504"/>
                  </a:lnTo>
                  <a:lnTo>
                    <a:pt x="7839963" y="1569719"/>
                  </a:lnTo>
                  <a:lnTo>
                    <a:pt x="261620" y="1569719"/>
                  </a:lnTo>
                  <a:lnTo>
                    <a:pt x="214593" y="1565504"/>
                  </a:lnTo>
                  <a:lnTo>
                    <a:pt x="170332" y="1553352"/>
                  </a:lnTo>
                  <a:lnTo>
                    <a:pt x="129575" y="1534000"/>
                  </a:lnTo>
                  <a:lnTo>
                    <a:pt x="93061" y="1508188"/>
                  </a:lnTo>
                  <a:lnTo>
                    <a:pt x="61530" y="1476655"/>
                  </a:lnTo>
                  <a:lnTo>
                    <a:pt x="35718" y="1440140"/>
                  </a:lnTo>
                  <a:lnTo>
                    <a:pt x="16367" y="1399381"/>
                  </a:lnTo>
                  <a:lnTo>
                    <a:pt x="4215" y="1355117"/>
                  </a:lnTo>
                  <a:lnTo>
                    <a:pt x="0" y="1308087"/>
                  </a:lnTo>
                  <a:lnTo>
                    <a:pt x="0" y="261619"/>
                  </a:lnTo>
                  <a:close/>
                </a:path>
              </a:pathLst>
            </a:custGeom>
            <a:ln w="2438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762001" y="5346598"/>
            <a:ext cx="7696199" cy="97790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 algn="just">
              <a:lnSpc>
                <a:spcPct val="91900"/>
              </a:lnSpc>
              <a:spcBef>
                <a:spcPts val="320"/>
              </a:spcBef>
            </a:pPr>
            <a:r>
              <a:rPr sz="2200" spc="-25" dirty="0">
                <a:latin typeface="Corbel"/>
                <a:cs typeface="Corbel"/>
              </a:rPr>
              <a:t>Громадянська</a:t>
            </a:r>
            <a:r>
              <a:rPr sz="2200" spc="-20" dirty="0">
                <a:latin typeface="Corbel"/>
                <a:cs typeface="Corbel"/>
              </a:rPr>
              <a:t> </a:t>
            </a:r>
            <a:r>
              <a:rPr sz="2200" dirty="0">
                <a:latin typeface="Corbel"/>
                <a:cs typeface="Corbel"/>
              </a:rPr>
              <a:t>служба</a:t>
            </a:r>
            <a:r>
              <a:rPr sz="2200" spc="5" dirty="0">
                <a:latin typeface="Corbel"/>
                <a:cs typeface="Corbel"/>
              </a:rPr>
              <a:t> </a:t>
            </a:r>
            <a:r>
              <a:rPr sz="2200" spc="-15" dirty="0">
                <a:latin typeface="Corbel"/>
                <a:cs typeface="Corbel"/>
              </a:rPr>
              <a:t>розглядається</a:t>
            </a:r>
            <a:r>
              <a:rPr sz="2200" spc="-10" dirty="0">
                <a:latin typeface="Corbel"/>
                <a:cs typeface="Corbel"/>
              </a:rPr>
              <a:t> </a:t>
            </a:r>
            <a:r>
              <a:rPr sz="2200" dirty="0">
                <a:latin typeface="Corbel"/>
                <a:cs typeface="Corbel"/>
              </a:rPr>
              <a:t>у</a:t>
            </a:r>
            <a:r>
              <a:rPr sz="2200" spc="5" dirty="0">
                <a:latin typeface="Corbel"/>
                <a:cs typeface="Corbel"/>
              </a:rPr>
              <a:t> </a:t>
            </a:r>
            <a:r>
              <a:rPr sz="2200" spc="-10" dirty="0">
                <a:latin typeface="Corbel"/>
                <a:cs typeface="Corbel"/>
              </a:rPr>
              <a:t>Великобританії</a:t>
            </a:r>
            <a:r>
              <a:rPr sz="2200" spc="-5" dirty="0">
                <a:latin typeface="Corbel"/>
                <a:cs typeface="Corbel"/>
              </a:rPr>
              <a:t> </a:t>
            </a:r>
            <a:r>
              <a:rPr sz="2200" dirty="0">
                <a:latin typeface="Corbel"/>
                <a:cs typeface="Corbel"/>
              </a:rPr>
              <a:t>як </a:t>
            </a:r>
            <a:r>
              <a:rPr sz="2200" spc="5" dirty="0">
                <a:latin typeface="Corbel"/>
                <a:cs typeface="Corbel"/>
              </a:rPr>
              <a:t> </a:t>
            </a:r>
            <a:r>
              <a:rPr sz="2200" dirty="0">
                <a:latin typeface="Corbel"/>
                <a:cs typeface="Corbel"/>
              </a:rPr>
              <a:t>"почесний </a:t>
            </a:r>
            <a:r>
              <a:rPr sz="2200" spc="-5" dirty="0">
                <a:latin typeface="Corbel"/>
                <a:cs typeface="Corbel"/>
              </a:rPr>
              <a:t>обов'язок </a:t>
            </a:r>
            <a:r>
              <a:rPr sz="2200" spc="-10" dirty="0">
                <a:latin typeface="Corbel"/>
                <a:cs typeface="Corbel"/>
              </a:rPr>
              <a:t>шляхетних </a:t>
            </a:r>
            <a:r>
              <a:rPr sz="2200" spc="-15" dirty="0">
                <a:latin typeface="Corbel"/>
                <a:cs typeface="Corbel"/>
              </a:rPr>
              <a:t>людей", </a:t>
            </a:r>
            <a:r>
              <a:rPr sz="2200" dirty="0">
                <a:latin typeface="Corbel"/>
                <a:cs typeface="Corbel"/>
              </a:rPr>
              <a:t>як знак </a:t>
            </a:r>
            <a:r>
              <a:rPr sz="2200" spc="-10" dirty="0">
                <a:latin typeface="Corbel"/>
                <a:cs typeface="Corbel"/>
              </a:rPr>
              <a:t>довіри </a:t>
            </a:r>
            <a:r>
              <a:rPr sz="2200" spc="-15" dirty="0">
                <a:latin typeface="Corbel"/>
                <a:cs typeface="Corbel"/>
              </a:rPr>
              <a:t>до </a:t>
            </a:r>
            <a:r>
              <a:rPr sz="2200" dirty="0">
                <a:latin typeface="Corbel"/>
                <a:cs typeface="Corbel"/>
              </a:rPr>
              <a:t>них з </a:t>
            </a:r>
            <a:r>
              <a:rPr sz="2200" spc="5" dirty="0">
                <a:latin typeface="Corbel"/>
                <a:cs typeface="Corbel"/>
              </a:rPr>
              <a:t> </a:t>
            </a:r>
            <a:r>
              <a:rPr sz="2200" dirty="0">
                <a:latin typeface="Corbel"/>
                <a:cs typeface="Corbel"/>
              </a:rPr>
              <a:t>боку</a:t>
            </a:r>
            <a:r>
              <a:rPr sz="2200" spc="-20" dirty="0">
                <a:latin typeface="Corbel"/>
                <a:cs typeface="Corbel"/>
              </a:rPr>
              <a:t> </a:t>
            </a:r>
            <a:r>
              <a:rPr sz="2200" spc="-10" dirty="0">
                <a:latin typeface="Corbel"/>
                <a:cs typeface="Corbel"/>
              </a:rPr>
              <a:t>"корони"</a:t>
            </a:r>
            <a:r>
              <a:rPr sz="2200" spc="-25" dirty="0">
                <a:latin typeface="Corbel"/>
                <a:cs typeface="Corbel"/>
              </a:rPr>
              <a:t> </a:t>
            </a:r>
            <a:r>
              <a:rPr sz="2200" dirty="0">
                <a:latin typeface="Corbel"/>
                <a:cs typeface="Corbel"/>
              </a:rPr>
              <a:t>і</a:t>
            </a:r>
            <a:r>
              <a:rPr sz="2200" spc="-20" dirty="0">
                <a:latin typeface="Corbel"/>
                <a:cs typeface="Corbel"/>
              </a:rPr>
              <a:t> </a:t>
            </a:r>
            <a:r>
              <a:rPr sz="2200" spc="-5" dirty="0">
                <a:latin typeface="Corbel"/>
                <a:cs typeface="Corbel"/>
              </a:rPr>
              <a:t>суспільства</a:t>
            </a:r>
            <a:endParaRPr sz="2200" dirty="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894" y="848081"/>
            <a:ext cx="8603615" cy="99963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15"/>
              </a:spcBef>
            </a:pPr>
            <a:r>
              <a:rPr sz="3200" b="1" spc="-55" dirty="0"/>
              <a:t>Кодекс</a:t>
            </a:r>
            <a:r>
              <a:rPr sz="3200" b="1" spc="-50" dirty="0"/>
              <a:t> </a:t>
            </a:r>
            <a:r>
              <a:rPr sz="3200" b="1" spc="-5" dirty="0"/>
              <a:t>державного</a:t>
            </a:r>
            <a:r>
              <a:rPr sz="3200" b="1" spc="-114" dirty="0"/>
              <a:t> </a:t>
            </a:r>
            <a:r>
              <a:rPr sz="3200" b="1" spc="-5" dirty="0"/>
              <a:t>службовця</a:t>
            </a:r>
          </a:p>
          <a:p>
            <a:pPr marR="6985" algn="ctr">
              <a:lnSpc>
                <a:spcPct val="100000"/>
              </a:lnSpc>
              <a:spcBef>
                <a:spcPts val="10"/>
              </a:spcBef>
            </a:pPr>
            <a:r>
              <a:rPr sz="3200" b="1" i="1" spc="-10" dirty="0">
                <a:latin typeface="Corbel"/>
                <a:cs typeface="Corbel"/>
              </a:rPr>
              <a:t>Великобританія</a:t>
            </a:r>
            <a:endParaRPr sz="3200" b="1" dirty="0">
              <a:latin typeface="Corbel"/>
              <a:cs typeface="Corbe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65142" y="1865198"/>
            <a:ext cx="3307587" cy="1506271"/>
            <a:chOff x="1249680" y="1688592"/>
            <a:chExt cx="3319779" cy="1670685"/>
          </a:xfrm>
        </p:grpSpPr>
        <p:sp>
          <p:nvSpPr>
            <p:cNvPr id="15" name="object 15"/>
            <p:cNvSpPr/>
            <p:nvPr/>
          </p:nvSpPr>
          <p:spPr>
            <a:xfrm>
              <a:off x="1261872" y="1700784"/>
              <a:ext cx="3295015" cy="1645920"/>
            </a:xfrm>
            <a:custGeom>
              <a:avLst/>
              <a:gdLst/>
              <a:ahLst/>
              <a:cxnLst/>
              <a:rect l="l" t="t" r="r" b="b"/>
              <a:pathLst>
                <a:path w="3295015" h="1645920">
                  <a:moveTo>
                    <a:pt x="3130295" y="0"/>
                  </a:moveTo>
                  <a:lnTo>
                    <a:pt x="164591" y="0"/>
                  </a:lnTo>
                  <a:lnTo>
                    <a:pt x="120826" y="5877"/>
                  </a:lnTo>
                  <a:lnTo>
                    <a:pt x="81505" y="22464"/>
                  </a:lnTo>
                  <a:lnTo>
                    <a:pt x="48196" y="48196"/>
                  </a:lnTo>
                  <a:lnTo>
                    <a:pt x="22464" y="81505"/>
                  </a:lnTo>
                  <a:lnTo>
                    <a:pt x="5877" y="120826"/>
                  </a:lnTo>
                  <a:lnTo>
                    <a:pt x="0" y="164591"/>
                  </a:lnTo>
                  <a:lnTo>
                    <a:pt x="0" y="1481327"/>
                  </a:lnTo>
                  <a:lnTo>
                    <a:pt x="5877" y="1525093"/>
                  </a:lnTo>
                  <a:lnTo>
                    <a:pt x="22464" y="1564414"/>
                  </a:lnTo>
                  <a:lnTo>
                    <a:pt x="48196" y="1597723"/>
                  </a:lnTo>
                  <a:lnTo>
                    <a:pt x="81505" y="1623455"/>
                  </a:lnTo>
                  <a:lnTo>
                    <a:pt x="120826" y="1640042"/>
                  </a:lnTo>
                  <a:lnTo>
                    <a:pt x="164591" y="1645919"/>
                  </a:lnTo>
                  <a:lnTo>
                    <a:pt x="3130295" y="1645919"/>
                  </a:lnTo>
                  <a:lnTo>
                    <a:pt x="3174061" y="1640042"/>
                  </a:lnTo>
                  <a:lnTo>
                    <a:pt x="3213382" y="1623455"/>
                  </a:lnTo>
                  <a:lnTo>
                    <a:pt x="3246691" y="1597723"/>
                  </a:lnTo>
                  <a:lnTo>
                    <a:pt x="3272423" y="1564414"/>
                  </a:lnTo>
                  <a:lnTo>
                    <a:pt x="3289010" y="1525093"/>
                  </a:lnTo>
                  <a:lnTo>
                    <a:pt x="3294888" y="1481327"/>
                  </a:lnTo>
                  <a:lnTo>
                    <a:pt x="3294888" y="164591"/>
                  </a:lnTo>
                  <a:lnTo>
                    <a:pt x="3289010" y="120826"/>
                  </a:lnTo>
                  <a:lnTo>
                    <a:pt x="3272423" y="81505"/>
                  </a:lnTo>
                  <a:lnTo>
                    <a:pt x="3246691" y="48196"/>
                  </a:lnTo>
                  <a:lnTo>
                    <a:pt x="3213382" y="22464"/>
                  </a:lnTo>
                  <a:lnTo>
                    <a:pt x="3174061" y="5877"/>
                  </a:lnTo>
                  <a:lnTo>
                    <a:pt x="31302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261872" y="1700784"/>
              <a:ext cx="3295015" cy="1645920"/>
            </a:xfrm>
            <a:custGeom>
              <a:avLst/>
              <a:gdLst/>
              <a:ahLst/>
              <a:cxnLst/>
              <a:rect l="l" t="t" r="r" b="b"/>
              <a:pathLst>
                <a:path w="3295015" h="1645920">
                  <a:moveTo>
                    <a:pt x="0" y="164591"/>
                  </a:moveTo>
                  <a:lnTo>
                    <a:pt x="5877" y="120826"/>
                  </a:lnTo>
                  <a:lnTo>
                    <a:pt x="22464" y="81505"/>
                  </a:lnTo>
                  <a:lnTo>
                    <a:pt x="48196" y="48196"/>
                  </a:lnTo>
                  <a:lnTo>
                    <a:pt x="81505" y="22464"/>
                  </a:lnTo>
                  <a:lnTo>
                    <a:pt x="120826" y="5877"/>
                  </a:lnTo>
                  <a:lnTo>
                    <a:pt x="164591" y="0"/>
                  </a:lnTo>
                  <a:lnTo>
                    <a:pt x="3130295" y="0"/>
                  </a:lnTo>
                  <a:lnTo>
                    <a:pt x="3174061" y="5877"/>
                  </a:lnTo>
                  <a:lnTo>
                    <a:pt x="3213382" y="22464"/>
                  </a:lnTo>
                  <a:lnTo>
                    <a:pt x="3246691" y="48196"/>
                  </a:lnTo>
                  <a:lnTo>
                    <a:pt x="3272423" y="81505"/>
                  </a:lnTo>
                  <a:lnTo>
                    <a:pt x="3289010" y="120826"/>
                  </a:lnTo>
                  <a:lnTo>
                    <a:pt x="3294888" y="164591"/>
                  </a:lnTo>
                  <a:lnTo>
                    <a:pt x="3294888" y="1481327"/>
                  </a:lnTo>
                  <a:lnTo>
                    <a:pt x="3289010" y="1525093"/>
                  </a:lnTo>
                  <a:lnTo>
                    <a:pt x="3272423" y="1564414"/>
                  </a:lnTo>
                  <a:lnTo>
                    <a:pt x="3246691" y="1597723"/>
                  </a:lnTo>
                  <a:lnTo>
                    <a:pt x="3213382" y="1623455"/>
                  </a:lnTo>
                  <a:lnTo>
                    <a:pt x="3174061" y="1640042"/>
                  </a:lnTo>
                  <a:lnTo>
                    <a:pt x="3130295" y="1645919"/>
                  </a:lnTo>
                  <a:lnTo>
                    <a:pt x="164591" y="1645919"/>
                  </a:lnTo>
                  <a:lnTo>
                    <a:pt x="120826" y="1640042"/>
                  </a:lnTo>
                  <a:lnTo>
                    <a:pt x="81505" y="1623455"/>
                  </a:lnTo>
                  <a:lnTo>
                    <a:pt x="48196" y="1597723"/>
                  </a:lnTo>
                  <a:lnTo>
                    <a:pt x="22464" y="1564414"/>
                  </a:lnTo>
                  <a:lnTo>
                    <a:pt x="5877" y="1525093"/>
                  </a:lnTo>
                  <a:lnTo>
                    <a:pt x="0" y="1481327"/>
                  </a:lnTo>
                  <a:lnTo>
                    <a:pt x="0" y="164591"/>
                  </a:lnTo>
                  <a:close/>
                </a:path>
              </a:pathLst>
            </a:custGeom>
            <a:ln w="24384">
              <a:solidFill>
                <a:srgbClr val="AF282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07060" y="2000941"/>
            <a:ext cx="3030220" cy="1234440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701040" marR="693420" algn="ctr">
              <a:lnSpc>
                <a:spcPts val="3070"/>
              </a:lnSpc>
              <a:spcBef>
                <a:spcPts val="455"/>
              </a:spcBef>
            </a:pPr>
            <a:r>
              <a:rPr sz="2800" spc="-5" dirty="0">
                <a:latin typeface="Corbel"/>
                <a:cs typeface="Corbel"/>
              </a:rPr>
              <a:t>Вимоги</a:t>
            </a:r>
            <a:r>
              <a:rPr sz="2800" spc="-65" dirty="0">
                <a:latin typeface="Corbel"/>
                <a:cs typeface="Corbel"/>
              </a:rPr>
              <a:t> </a:t>
            </a:r>
            <a:r>
              <a:rPr sz="2800" spc="-20" dirty="0">
                <a:latin typeface="Corbel"/>
                <a:cs typeface="Corbel"/>
              </a:rPr>
              <a:t>до </a:t>
            </a:r>
            <a:r>
              <a:rPr sz="2800" spc="-55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службової</a:t>
            </a:r>
            <a:endParaRPr sz="2800" dirty="0">
              <a:latin typeface="Corbel"/>
              <a:cs typeface="Corbel"/>
            </a:endParaRPr>
          </a:p>
          <a:p>
            <a:pPr algn="ctr">
              <a:lnSpc>
                <a:spcPts val="3020"/>
              </a:lnSpc>
            </a:pPr>
            <a:r>
              <a:rPr sz="2800" spc="-10" dirty="0">
                <a:latin typeface="Corbel"/>
                <a:cs typeface="Corbel"/>
              </a:rPr>
              <a:t>діяльності</a:t>
            </a:r>
            <a:r>
              <a:rPr sz="2800" spc="-2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міністрів</a:t>
            </a:r>
            <a:endParaRPr sz="2800" dirty="0">
              <a:latin typeface="Corbel"/>
              <a:cs typeface="Corbe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419600" y="1855256"/>
            <a:ext cx="3390137" cy="1504877"/>
            <a:chOff x="5367528" y="1688592"/>
            <a:chExt cx="3316604" cy="1670685"/>
          </a:xfrm>
        </p:grpSpPr>
        <p:sp>
          <p:nvSpPr>
            <p:cNvPr id="19" name="object 19"/>
            <p:cNvSpPr/>
            <p:nvPr/>
          </p:nvSpPr>
          <p:spPr>
            <a:xfrm>
              <a:off x="5379720" y="1700784"/>
              <a:ext cx="3291840" cy="1645920"/>
            </a:xfrm>
            <a:custGeom>
              <a:avLst/>
              <a:gdLst/>
              <a:ahLst/>
              <a:cxnLst/>
              <a:rect l="l" t="t" r="r" b="b"/>
              <a:pathLst>
                <a:path w="3291840" h="1645920">
                  <a:moveTo>
                    <a:pt x="3127248" y="0"/>
                  </a:moveTo>
                  <a:lnTo>
                    <a:pt x="164591" y="0"/>
                  </a:lnTo>
                  <a:lnTo>
                    <a:pt x="120826" y="5877"/>
                  </a:lnTo>
                  <a:lnTo>
                    <a:pt x="81505" y="22464"/>
                  </a:lnTo>
                  <a:lnTo>
                    <a:pt x="48196" y="48196"/>
                  </a:lnTo>
                  <a:lnTo>
                    <a:pt x="22464" y="81505"/>
                  </a:lnTo>
                  <a:lnTo>
                    <a:pt x="5877" y="120826"/>
                  </a:lnTo>
                  <a:lnTo>
                    <a:pt x="0" y="164591"/>
                  </a:lnTo>
                  <a:lnTo>
                    <a:pt x="0" y="1481327"/>
                  </a:lnTo>
                  <a:lnTo>
                    <a:pt x="5877" y="1525093"/>
                  </a:lnTo>
                  <a:lnTo>
                    <a:pt x="22464" y="1564414"/>
                  </a:lnTo>
                  <a:lnTo>
                    <a:pt x="48196" y="1597723"/>
                  </a:lnTo>
                  <a:lnTo>
                    <a:pt x="81505" y="1623455"/>
                  </a:lnTo>
                  <a:lnTo>
                    <a:pt x="120826" y="1640042"/>
                  </a:lnTo>
                  <a:lnTo>
                    <a:pt x="164591" y="1645919"/>
                  </a:lnTo>
                  <a:lnTo>
                    <a:pt x="3127248" y="1645919"/>
                  </a:lnTo>
                  <a:lnTo>
                    <a:pt x="3171013" y="1640042"/>
                  </a:lnTo>
                  <a:lnTo>
                    <a:pt x="3210334" y="1623455"/>
                  </a:lnTo>
                  <a:lnTo>
                    <a:pt x="3243643" y="1597723"/>
                  </a:lnTo>
                  <a:lnTo>
                    <a:pt x="3269375" y="1564414"/>
                  </a:lnTo>
                  <a:lnTo>
                    <a:pt x="3285962" y="1525093"/>
                  </a:lnTo>
                  <a:lnTo>
                    <a:pt x="3291839" y="1481327"/>
                  </a:lnTo>
                  <a:lnTo>
                    <a:pt x="3291839" y="164591"/>
                  </a:lnTo>
                  <a:lnTo>
                    <a:pt x="3285962" y="120826"/>
                  </a:lnTo>
                  <a:lnTo>
                    <a:pt x="3269375" y="81505"/>
                  </a:lnTo>
                  <a:lnTo>
                    <a:pt x="3243643" y="48196"/>
                  </a:lnTo>
                  <a:lnTo>
                    <a:pt x="3210334" y="22464"/>
                  </a:lnTo>
                  <a:lnTo>
                    <a:pt x="3171013" y="5877"/>
                  </a:lnTo>
                  <a:lnTo>
                    <a:pt x="31272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79720" y="1700784"/>
              <a:ext cx="3291840" cy="1645920"/>
            </a:xfrm>
            <a:custGeom>
              <a:avLst/>
              <a:gdLst/>
              <a:ahLst/>
              <a:cxnLst/>
              <a:rect l="l" t="t" r="r" b="b"/>
              <a:pathLst>
                <a:path w="3291840" h="1645920">
                  <a:moveTo>
                    <a:pt x="0" y="164591"/>
                  </a:moveTo>
                  <a:lnTo>
                    <a:pt x="5877" y="120826"/>
                  </a:lnTo>
                  <a:lnTo>
                    <a:pt x="22464" y="81505"/>
                  </a:lnTo>
                  <a:lnTo>
                    <a:pt x="48196" y="48196"/>
                  </a:lnTo>
                  <a:lnTo>
                    <a:pt x="81505" y="22464"/>
                  </a:lnTo>
                  <a:lnTo>
                    <a:pt x="120826" y="5877"/>
                  </a:lnTo>
                  <a:lnTo>
                    <a:pt x="164591" y="0"/>
                  </a:lnTo>
                  <a:lnTo>
                    <a:pt x="3127248" y="0"/>
                  </a:lnTo>
                  <a:lnTo>
                    <a:pt x="3171013" y="5877"/>
                  </a:lnTo>
                  <a:lnTo>
                    <a:pt x="3210334" y="22464"/>
                  </a:lnTo>
                  <a:lnTo>
                    <a:pt x="3243643" y="48196"/>
                  </a:lnTo>
                  <a:lnTo>
                    <a:pt x="3269375" y="81505"/>
                  </a:lnTo>
                  <a:lnTo>
                    <a:pt x="3285962" y="120826"/>
                  </a:lnTo>
                  <a:lnTo>
                    <a:pt x="3291839" y="164591"/>
                  </a:lnTo>
                  <a:lnTo>
                    <a:pt x="3291839" y="1481327"/>
                  </a:lnTo>
                  <a:lnTo>
                    <a:pt x="3285962" y="1525093"/>
                  </a:lnTo>
                  <a:lnTo>
                    <a:pt x="3269375" y="1564414"/>
                  </a:lnTo>
                  <a:lnTo>
                    <a:pt x="3243643" y="1597723"/>
                  </a:lnTo>
                  <a:lnTo>
                    <a:pt x="3210334" y="1623455"/>
                  </a:lnTo>
                  <a:lnTo>
                    <a:pt x="3171013" y="1640042"/>
                  </a:lnTo>
                  <a:lnTo>
                    <a:pt x="3127248" y="1645919"/>
                  </a:lnTo>
                  <a:lnTo>
                    <a:pt x="164591" y="1645919"/>
                  </a:lnTo>
                  <a:lnTo>
                    <a:pt x="120826" y="1640042"/>
                  </a:lnTo>
                  <a:lnTo>
                    <a:pt x="81505" y="1623455"/>
                  </a:lnTo>
                  <a:lnTo>
                    <a:pt x="48196" y="1597723"/>
                  </a:lnTo>
                  <a:lnTo>
                    <a:pt x="22464" y="1564414"/>
                  </a:lnTo>
                  <a:lnTo>
                    <a:pt x="5877" y="1525093"/>
                  </a:lnTo>
                  <a:lnTo>
                    <a:pt x="0" y="1481327"/>
                  </a:lnTo>
                  <a:lnTo>
                    <a:pt x="0" y="164591"/>
                  </a:lnTo>
                  <a:close/>
                </a:path>
              </a:pathLst>
            </a:custGeom>
            <a:ln w="24384">
              <a:solidFill>
                <a:srgbClr val="AF282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619307" y="2195886"/>
            <a:ext cx="2691765" cy="84455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469900" marR="5080" indent="-457200">
              <a:lnSpc>
                <a:spcPts val="3080"/>
              </a:lnSpc>
              <a:spcBef>
                <a:spcPts val="445"/>
              </a:spcBef>
            </a:pPr>
            <a:r>
              <a:rPr sz="2800" spc="-5" dirty="0">
                <a:latin typeface="Corbel"/>
                <a:cs typeface="Corbel"/>
              </a:rPr>
              <a:t>Вимоги</a:t>
            </a:r>
            <a:r>
              <a:rPr sz="2800" spc="-30" dirty="0">
                <a:latin typeface="Corbel"/>
                <a:cs typeface="Corbel"/>
              </a:rPr>
              <a:t> </a:t>
            </a:r>
            <a:r>
              <a:rPr sz="2800" spc="-20" dirty="0">
                <a:latin typeface="Corbel"/>
                <a:cs typeface="Corbel"/>
              </a:rPr>
              <a:t>до</a:t>
            </a:r>
            <a:r>
              <a:rPr sz="2800" spc="-6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решти </a:t>
            </a:r>
            <a:r>
              <a:rPr sz="2800" spc="-54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службовців</a:t>
            </a:r>
            <a:endParaRPr sz="2800" dirty="0">
              <a:latin typeface="Corbel"/>
              <a:cs typeface="Corbel"/>
            </a:endParaRPr>
          </a:p>
        </p:txBody>
      </p:sp>
      <p:pic>
        <p:nvPicPr>
          <p:cNvPr id="1026" name="Picture 2" descr="Етика державного службовця як засіб запобігання та протидії корупції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350" y="3521450"/>
            <a:ext cx="3848576" cy="288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027664"/>
            <a:ext cx="7382434" cy="801136"/>
          </a:xfrm>
        </p:spPr>
        <p:txBody>
          <a:bodyPr/>
          <a:lstStyle/>
          <a:p>
            <a:r>
              <a:rPr lang="uk-UA" b="1" i="1" dirty="0" smtClean="0"/>
              <a:t>ФРАНЦІЯ: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981200"/>
            <a:ext cx="7848600" cy="3851429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dirty="0" err="1" smtClean="0"/>
              <a:t>Етика</a:t>
            </a:r>
            <a:r>
              <a:rPr lang="ru-RU" dirty="0" smtClean="0"/>
              <a:t> державного </a:t>
            </a:r>
            <a:r>
              <a:rPr lang="ru-RU" dirty="0" err="1"/>
              <a:t>службовця</a:t>
            </a:r>
            <a:r>
              <a:rPr lang="ru-RU" dirty="0"/>
              <a:t> </a:t>
            </a:r>
            <a:r>
              <a:rPr lang="ru-RU" dirty="0" err="1"/>
              <a:t>означає</a:t>
            </a:r>
            <a:r>
              <a:rPr lang="ru-RU" dirty="0"/>
              <a:t>, </a:t>
            </a:r>
            <a:r>
              <a:rPr lang="ru-RU" dirty="0" err="1"/>
              <a:t>насамперед</a:t>
            </a:r>
            <a:r>
              <a:rPr lang="ru-RU" dirty="0"/>
              <a:t>, </a:t>
            </a:r>
            <a:r>
              <a:rPr lang="ru-RU" dirty="0" err="1"/>
              <a:t>повагу</a:t>
            </a:r>
            <a:r>
              <a:rPr lang="ru-RU" dirty="0"/>
              <a:t> до </a:t>
            </a:r>
            <a:r>
              <a:rPr lang="ru-RU" dirty="0" smtClean="0"/>
              <a:t>закону.</a:t>
            </a:r>
          </a:p>
          <a:p>
            <a:pPr marL="68580" indent="0">
              <a:buNone/>
            </a:pPr>
            <a:endParaRPr lang="ru-RU" dirty="0" smtClean="0"/>
          </a:p>
          <a:p>
            <a:r>
              <a:rPr lang="ru-RU" dirty="0" err="1"/>
              <a:t>вирішальною</a:t>
            </a:r>
            <a:r>
              <a:rPr lang="ru-RU" dirty="0"/>
              <a:t> в </a:t>
            </a:r>
            <a:r>
              <a:rPr lang="ru-RU" dirty="0" err="1"/>
              <a:t>успішному</a:t>
            </a:r>
            <a:r>
              <a:rPr lang="ru-RU" dirty="0"/>
              <a:t> </a:t>
            </a:r>
            <a:r>
              <a:rPr lang="ru-RU" dirty="0" err="1"/>
              <a:t>реформуванні</a:t>
            </a:r>
            <a:r>
              <a:rPr lang="ru-RU" dirty="0"/>
              <a:t>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служби</a:t>
            </a:r>
            <a:r>
              <a:rPr lang="ru-RU" dirty="0"/>
              <a:t> </a:t>
            </a:r>
            <a:r>
              <a:rPr lang="ru-RU" dirty="0" err="1"/>
              <a:t>визнано</a:t>
            </a:r>
            <a:r>
              <a:rPr lang="ru-RU" dirty="0"/>
              <a:t> </a:t>
            </a:r>
            <a:r>
              <a:rPr lang="ru-RU" dirty="0" err="1"/>
              <a:t>моральну</a:t>
            </a:r>
            <a:r>
              <a:rPr lang="ru-RU" dirty="0"/>
              <a:t> </a:t>
            </a:r>
            <a:r>
              <a:rPr lang="ru-RU" dirty="0" err="1"/>
              <a:t>мотивацію</a:t>
            </a:r>
            <a:r>
              <a:rPr lang="ru-RU" dirty="0"/>
              <a:t> - </a:t>
            </a:r>
            <a:r>
              <a:rPr lang="ru-RU" dirty="0" err="1"/>
              <a:t>свідоме</a:t>
            </a:r>
            <a:r>
              <a:rPr lang="ru-RU" dirty="0"/>
              <a:t> </a:t>
            </a:r>
            <a:r>
              <a:rPr lang="ru-RU" dirty="0" err="1"/>
              <a:t>ставлення</a:t>
            </a:r>
            <a:r>
              <a:rPr lang="ru-RU" dirty="0"/>
              <a:t> </a:t>
            </a:r>
            <a:r>
              <a:rPr lang="ru-RU" dirty="0" err="1"/>
              <a:t>державних</a:t>
            </a:r>
            <a:r>
              <a:rPr lang="ru-RU" dirty="0"/>
              <a:t> </a:t>
            </a:r>
            <a:r>
              <a:rPr lang="ru-RU" dirty="0" err="1"/>
              <a:t>службовців</a:t>
            </a:r>
            <a:r>
              <a:rPr lang="ru-RU" dirty="0"/>
              <a:t> до реформ як до </a:t>
            </a:r>
            <a:r>
              <a:rPr lang="ru-RU" dirty="0" err="1"/>
              <a:t>особистих</a:t>
            </a:r>
            <a:r>
              <a:rPr lang="ru-RU" dirty="0"/>
              <a:t> </a:t>
            </a:r>
            <a:r>
              <a:rPr lang="ru-RU" dirty="0" err="1" smtClean="0"/>
              <a:t>цілей</a:t>
            </a:r>
            <a:r>
              <a:rPr lang="ru-RU" dirty="0" smtClean="0"/>
              <a:t>.</a:t>
            </a:r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3065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14347" y="472821"/>
            <a:ext cx="5031105" cy="680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300" i="1" spc="-5" dirty="0">
                <a:latin typeface="Corbel"/>
                <a:cs typeface="Corbel"/>
              </a:rPr>
              <a:t>Франція</a:t>
            </a:r>
            <a:r>
              <a:rPr sz="2800" i="1" spc="-5" dirty="0">
                <a:latin typeface="Corbel"/>
                <a:cs typeface="Corbel"/>
              </a:rPr>
              <a:t>:</a:t>
            </a:r>
            <a:r>
              <a:rPr sz="2800" i="1" spc="-15" dirty="0">
                <a:latin typeface="Corbel"/>
                <a:cs typeface="Corbel"/>
              </a:rPr>
              <a:t> </a:t>
            </a:r>
            <a:r>
              <a:rPr sz="2800" i="1" dirty="0">
                <a:latin typeface="Corbel"/>
                <a:cs typeface="Corbel"/>
              </a:rPr>
              <a:t>органи</a:t>
            </a:r>
            <a:r>
              <a:rPr sz="2800" i="1" spc="-30" dirty="0">
                <a:latin typeface="Corbel"/>
                <a:cs typeface="Corbel"/>
              </a:rPr>
              <a:t> </a:t>
            </a:r>
            <a:r>
              <a:rPr sz="2800" i="1" spc="-10" dirty="0">
                <a:latin typeface="Corbel"/>
                <a:cs typeface="Corbel"/>
              </a:rPr>
              <a:t>контролю</a:t>
            </a:r>
            <a:endParaRPr sz="2800">
              <a:latin typeface="Corbel"/>
              <a:cs typeface="Corbe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45463" y="1697735"/>
            <a:ext cx="2097405" cy="1984375"/>
            <a:chOff x="1045463" y="1697735"/>
            <a:chExt cx="2097405" cy="1984375"/>
          </a:xfrm>
        </p:grpSpPr>
        <p:sp>
          <p:nvSpPr>
            <p:cNvPr id="4" name="object 4"/>
            <p:cNvSpPr/>
            <p:nvPr/>
          </p:nvSpPr>
          <p:spPr>
            <a:xfrm>
              <a:off x="1057655" y="1709927"/>
              <a:ext cx="2072639" cy="1960245"/>
            </a:xfrm>
            <a:custGeom>
              <a:avLst/>
              <a:gdLst/>
              <a:ahLst/>
              <a:cxnLst/>
              <a:rect l="l" t="t" r="r" b="b"/>
              <a:pathLst>
                <a:path w="2072639" h="1960245">
                  <a:moveTo>
                    <a:pt x="1876679" y="0"/>
                  </a:moveTo>
                  <a:lnTo>
                    <a:pt x="195986" y="0"/>
                  </a:lnTo>
                  <a:lnTo>
                    <a:pt x="151047" y="5176"/>
                  </a:lnTo>
                  <a:lnTo>
                    <a:pt x="109795" y="19921"/>
                  </a:lnTo>
                  <a:lnTo>
                    <a:pt x="73406" y="43057"/>
                  </a:lnTo>
                  <a:lnTo>
                    <a:pt x="43055" y="73406"/>
                  </a:lnTo>
                  <a:lnTo>
                    <a:pt x="19919" y="109792"/>
                  </a:lnTo>
                  <a:lnTo>
                    <a:pt x="5176" y="151035"/>
                  </a:lnTo>
                  <a:lnTo>
                    <a:pt x="0" y="195961"/>
                  </a:lnTo>
                  <a:lnTo>
                    <a:pt x="0" y="1763902"/>
                  </a:lnTo>
                  <a:lnTo>
                    <a:pt x="5176" y="1808828"/>
                  </a:lnTo>
                  <a:lnTo>
                    <a:pt x="19919" y="1850071"/>
                  </a:lnTo>
                  <a:lnTo>
                    <a:pt x="43055" y="1886457"/>
                  </a:lnTo>
                  <a:lnTo>
                    <a:pt x="73406" y="1916806"/>
                  </a:lnTo>
                  <a:lnTo>
                    <a:pt x="109795" y="1939942"/>
                  </a:lnTo>
                  <a:lnTo>
                    <a:pt x="151047" y="1954687"/>
                  </a:lnTo>
                  <a:lnTo>
                    <a:pt x="195986" y="1959864"/>
                  </a:lnTo>
                  <a:lnTo>
                    <a:pt x="1876679" y="1959864"/>
                  </a:lnTo>
                  <a:lnTo>
                    <a:pt x="1921604" y="1954687"/>
                  </a:lnTo>
                  <a:lnTo>
                    <a:pt x="1962847" y="1939942"/>
                  </a:lnTo>
                  <a:lnTo>
                    <a:pt x="1999233" y="1916806"/>
                  </a:lnTo>
                  <a:lnTo>
                    <a:pt x="2029582" y="1886457"/>
                  </a:lnTo>
                  <a:lnTo>
                    <a:pt x="2052718" y="1850071"/>
                  </a:lnTo>
                  <a:lnTo>
                    <a:pt x="2067463" y="1808828"/>
                  </a:lnTo>
                  <a:lnTo>
                    <a:pt x="2072639" y="1763902"/>
                  </a:lnTo>
                  <a:lnTo>
                    <a:pt x="2072639" y="195961"/>
                  </a:lnTo>
                  <a:lnTo>
                    <a:pt x="2067463" y="151035"/>
                  </a:lnTo>
                  <a:lnTo>
                    <a:pt x="2052718" y="109792"/>
                  </a:lnTo>
                  <a:lnTo>
                    <a:pt x="2029582" y="73406"/>
                  </a:lnTo>
                  <a:lnTo>
                    <a:pt x="1999233" y="43057"/>
                  </a:lnTo>
                  <a:lnTo>
                    <a:pt x="1962847" y="19921"/>
                  </a:lnTo>
                  <a:lnTo>
                    <a:pt x="1921604" y="5176"/>
                  </a:lnTo>
                  <a:lnTo>
                    <a:pt x="1876679" y="0"/>
                  </a:lnTo>
                  <a:close/>
                </a:path>
              </a:pathLst>
            </a:custGeom>
            <a:solidFill>
              <a:srgbClr val="C32C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57655" y="1709927"/>
              <a:ext cx="2072639" cy="1960245"/>
            </a:xfrm>
            <a:custGeom>
              <a:avLst/>
              <a:gdLst/>
              <a:ahLst/>
              <a:cxnLst/>
              <a:rect l="l" t="t" r="r" b="b"/>
              <a:pathLst>
                <a:path w="2072639" h="1960245">
                  <a:moveTo>
                    <a:pt x="0" y="195961"/>
                  </a:moveTo>
                  <a:lnTo>
                    <a:pt x="5176" y="151035"/>
                  </a:lnTo>
                  <a:lnTo>
                    <a:pt x="19919" y="109792"/>
                  </a:lnTo>
                  <a:lnTo>
                    <a:pt x="43055" y="73406"/>
                  </a:lnTo>
                  <a:lnTo>
                    <a:pt x="73406" y="43057"/>
                  </a:lnTo>
                  <a:lnTo>
                    <a:pt x="109795" y="19921"/>
                  </a:lnTo>
                  <a:lnTo>
                    <a:pt x="151047" y="5176"/>
                  </a:lnTo>
                  <a:lnTo>
                    <a:pt x="195986" y="0"/>
                  </a:lnTo>
                  <a:lnTo>
                    <a:pt x="1876679" y="0"/>
                  </a:lnTo>
                  <a:lnTo>
                    <a:pt x="1921604" y="5176"/>
                  </a:lnTo>
                  <a:lnTo>
                    <a:pt x="1962847" y="19921"/>
                  </a:lnTo>
                  <a:lnTo>
                    <a:pt x="1999233" y="43057"/>
                  </a:lnTo>
                  <a:lnTo>
                    <a:pt x="2029582" y="73406"/>
                  </a:lnTo>
                  <a:lnTo>
                    <a:pt x="2052718" y="109792"/>
                  </a:lnTo>
                  <a:lnTo>
                    <a:pt x="2067463" y="151035"/>
                  </a:lnTo>
                  <a:lnTo>
                    <a:pt x="2072639" y="195961"/>
                  </a:lnTo>
                  <a:lnTo>
                    <a:pt x="2072639" y="1763902"/>
                  </a:lnTo>
                  <a:lnTo>
                    <a:pt x="2067463" y="1808828"/>
                  </a:lnTo>
                  <a:lnTo>
                    <a:pt x="2052718" y="1850071"/>
                  </a:lnTo>
                  <a:lnTo>
                    <a:pt x="2029582" y="1886457"/>
                  </a:lnTo>
                  <a:lnTo>
                    <a:pt x="1999233" y="1916806"/>
                  </a:lnTo>
                  <a:lnTo>
                    <a:pt x="1962847" y="1939942"/>
                  </a:lnTo>
                  <a:lnTo>
                    <a:pt x="1921604" y="1954687"/>
                  </a:lnTo>
                  <a:lnTo>
                    <a:pt x="1876679" y="1959864"/>
                  </a:lnTo>
                  <a:lnTo>
                    <a:pt x="195986" y="1959864"/>
                  </a:lnTo>
                  <a:lnTo>
                    <a:pt x="151047" y="1954687"/>
                  </a:lnTo>
                  <a:lnTo>
                    <a:pt x="109795" y="1939942"/>
                  </a:lnTo>
                  <a:lnTo>
                    <a:pt x="73406" y="1916806"/>
                  </a:lnTo>
                  <a:lnTo>
                    <a:pt x="43055" y="1886457"/>
                  </a:lnTo>
                  <a:lnTo>
                    <a:pt x="19919" y="1850071"/>
                  </a:lnTo>
                  <a:lnTo>
                    <a:pt x="5176" y="1808828"/>
                  </a:lnTo>
                  <a:lnTo>
                    <a:pt x="0" y="1763902"/>
                  </a:lnTo>
                  <a:lnTo>
                    <a:pt x="0" y="195961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206500" y="2076957"/>
            <a:ext cx="1771650" cy="116776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 marR="5080" indent="1270" algn="ctr">
              <a:lnSpc>
                <a:spcPct val="91700"/>
              </a:lnSpc>
              <a:spcBef>
                <a:spcPts val="290"/>
              </a:spcBef>
            </a:pPr>
            <a:r>
              <a:rPr sz="2000" spc="-10" dirty="0">
                <a:solidFill>
                  <a:srgbClr val="FFFFFF"/>
                </a:solidFill>
                <a:latin typeface="Corbel"/>
                <a:cs typeface="Corbel"/>
              </a:rPr>
              <a:t>Центральний </a:t>
            </a:r>
            <a:r>
              <a:rPr sz="2000" spc="-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Corbel"/>
                <a:cs typeface="Corbel"/>
              </a:rPr>
              <a:t>департамент</a:t>
            </a:r>
            <a:r>
              <a:rPr sz="2000" spc="-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orbel"/>
                <a:cs typeface="Corbel"/>
              </a:rPr>
              <a:t>по </a:t>
            </a:r>
            <a:r>
              <a:rPr sz="2000" spc="-39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orbel"/>
                <a:cs typeface="Corbel"/>
              </a:rPr>
              <a:t>запобіганню </a:t>
            </a:r>
            <a:r>
              <a:rPr sz="2000" spc="-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Corbel"/>
                <a:cs typeface="Corbel"/>
              </a:rPr>
              <a:t>корупції</a:t>
            </a:r>
            <a:endParaRPr sz="2000" dirty="0">
              <a:latin typeface="Corbel"/>
              <a:cs typeface="Corbe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337559" y="2432304"/>
            <a:ext cx="439420" cy="515620"/>
          </a:xfrm>
          <a:custGeom>
            <a:avLst/>
            <a:gdLst/>
            <a:ahLst/>
            <a:cxnLst/>
            <a:rect l="l" t="t" r="r" b="b"/>
            <a:pathLst>
              <a:path w="439420" h="515619">
                <a:moveTo>
                  <a:pt x="219455" y="0"/>
                </a:moveTo>
                <a:lnTo>
                  <a:pt x="219455" y="102997"/>
                </a:lnTo>
                <a:lnTo>
                  <a:pt x="0" y="102997"/>
                </a:lnTo>
                <a:lnTo>
                  <a:pt x="0" y="412115"/>
                </a:lnTo>
                <a:lnTo>
                  <a:pt x="219455" y="412115"/>
                </a:lnTo>
                <a:lnTo>
                  <a:pt x="219455" y="515112"/>
                </a:lnTo>
                <a:lnTo>
                  <a:pt x="438912" y="257556"/>
                </a:lnTo>
                <a:lnTo>
                  <a:pt x="219455" y="0"/>
                </a:lnTo>
                <a:close/>
              </a:path>
            </a:pathLst>
          </a:custGeom>
          <a:solidFill>
            <a:srgbClr val="C32C2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3947159" y="1697735"/>
            <a:ext cx="2097405" cy="1984375"/>
            <a:chOff x="3947159" y="1697735"/>
            <a:chExt cx="2097405" cy="1984375"/>
          </a:xfrm>
        </p:grpSpPr>
        <p:sp>
          <p:nvSpPr>
            <p:cNvPr id="9" name="object 9"/>
            <p:cNvSpPr/>
            <p:nvPr/>
          </p:nvSpPr>
          <p:spPr>
            <a:xfrm>
              <a:off x="3959351" y="1709927"/>
              <a:ext cx="2072639" cy="1960245"/>
            </a:xfrm>
            <a:custGeom>
              <a:avLst/>
              <a:gdLst/>
              <a:ahLst/>
              <a:cxnLst/>
              <a:rect l="l" t="t" r="r" b="b"/>
              <a:pathLst>
                <a:path w="2072639" h="1960245">
                  <a:moveTo>
                    <a:pt x="1876678" y="0"/>
                  </a:moveTo>
                  <a:lnTo>
                    <a:pt x="195961" y="0"/>
                  </a:lnTo>
                  <a:lnTo>
                    <a:pt x="151035" y="5176"/>
                  </a:lnTo>
                  <a:lnTo>
                    <a:pt x="109792" y="19921"/>
                  </a:lnTo>
                  <a:lnTo>
                    <a:pt x="73406" y="43057"/>
                  </a:lnTo>
                  <a:lnTo>
                    <a:pt x="43057" y="73406"/>
                  </a:lnTo>
                  <a:lnTo>
                    <a:pt x="19921" y="109792"/>
                  </a:lnTo>
                  <a:lnTo>
                    <a:pt x="5176" y="151035"/>
                  </a:lnTo>
                  <a:lnTo>
                    <a:pt x="0" y="195961"/>
                  </a:lnTo>
                  <a:lnTo>
                    <a:pt x="0" y="1763902"/>
                  </a:lnTo>
                  <a:lnTo>
                    <a:pt x="5176" y="1808828"/>
                  </a:lnTo>
                  <a:lnTo>
                    <a:pt x="19921" y="1850071"/>
                  </a:lnTo>
                  <a:lnTo>
                    <a:pt x="43057" y="1886457"/>
                  </a:lnTo>
                  <a:lnTo>
                    <a:pt x="73406" y="1916806"/>
                  </a:lnTo>
                  <a:lnTo>
                    <a:pt x="109792" y="1939942"/>
                  </a:lnTo>
                  <a:lnTo>
                    <a:pt x="151035" y="1954687"/>
                  </a:lnTo>
                  <a:lnTo>
                    <a:pt x="195961" y="1959864"/>
                  </a:lnTo>
                  <a:lnTo>
                    <a:pt x="1876678" y="1959864"/>
                  </a:lnTo>
                  <a:lnTo>
                    <a:pt x="1921604" y="1954687"/>
                  </a:lnTo>
                  <a:lnTo>
                    <a:pt x="1962847" y="1939942"/>
                  </a:lnTo>
                  <a:lnTo>
                    <a:pt x="1999233" y="1916806"/>
                  </a:lnTo>
                  <a:lnTo>
                    <a:pt x="2029582" y="1886457"/>
                  </a:lnTo>
                  <a:lnTo>
                    <a:pt x="2052718" y="1850071"/>
                  </a:lnTo>
                  <a:lnTo>
                    <a:pt x="2067463" y="1808828"/>
                  </a:lnTo>
                  <a:lnTo>
                    <a:pt x="2072639" y="1763902"/>
                  </a:lnTo>
                  <a:lnTo>
                    <a:pt x="2072639" y="195961"/>
                  </a:lnTo>
                  <a:lnTo>
                    <a:pt x="2067463" y="151035"/>
                  </a:lnTo>
                  <a:lnTo>
                    <a:pt x="2052718" y="109792"/>
                  </a:lnTo>
                  <a:lnTo>
                    <a:pt x="2029582" y="73406"/>
                  </a:lnTo>
                  <a:lnTo>
                    <a:pt x="1999233" y="43057"/>
                  </a:lnTo>
                  <a:lnTo>
                    <a:pt x="1962847" y="19921"/>
                  </a:lnTo>
                  <a:lnTo>
                    <a:pt x="1921604" y="5176"/>
                  </a:lnTo>
                  <a:lnTo>
                    <a:pt x="1876678" y="0"/>
                  </a:lnTo>
                  <a:close/>
                </a:path>
              </a:pathLst>
            </a:custGeom>
            <a:solidFill>
              <a:srgbClr val="2F5E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959351" y="1709927"/>
              <a:ext cx="2072639" cy="1960245"/>
            </a:xfrm>
            <a:custGeom>
              <a:avLst/>
              <a:gdLst/>
              <a:ahLst/>
              <a:cxnLst/>
              <a:rect l="l" t="t" r="r" b="b"/>
              <a:pathLst>
                <a:path w="2072639" h="1960245">
                  <a:moveTo>
                    <a:pt x="0" y="195961"/>
                  </a:moveTo>
                  <a:lnTo>
                    <a:pt x="5176" y="151035"/>
                  </a:lnTo>
                  <a:lnTo>
                    <a:pt x="19921" y="109792"/>
                  </a:lnTo>
                  <a:lnTo>
                    <a:pt x="43057" y="73406"/>
                  </a:lnTo>
                  <a:lnTo>
                    <a:pt x="73406" y="43057"/>
                  </a:lnTo>
                  <a:lnTo>
                    <a:pt x="109792" y="19921"/>
                  </a:lnTo>
                  <a:lnTo>
                    <a:pt x="151035" y="5176"/>
                  </a:lnTo>
                  <a:lnTo>
                    <a:pt x="195961" y="0"/>
                  </a:lnTo>
                  <a:lnTo>
                    <a:pt x="1876678" y="0"/>
                  </a:lnTo>
                  <a:lnTo>
                    <a:pt x="1921604" y="5176"/>
                  </a:lnTo>
                  <a:lnTo>
                    <a:pt x="1962847" y="19921"/>
                  </a:lnTo>
                  <a:lnTo>
                    <a:pt x="1999233" y="43057"/>
                  </a:lnTo>
                  <a:lnTo>
                    <a:pt x="2029582" y="73406"/>
                  </a:lnTo>
                  <a:lnTo>
                    <a:pt x="2052718" y="109792"/>
                  </a:lnTo>
                  <a:lnTo>
                    <a:pt x="2067463" y="151035"/>
                  </a:lnTo>
                  <a:lnTo>
                    <a:pt x="2072639" y="195961"/>
                  </a:lnTo>
                  <a:lnTo>
                    <a:pt x="2072639" y="1763902"/>
                  </a:lnTo>
                  <a:lnTo>
                    <a:pt x="2067463" y="1808828"/>
                  </a:lnTo>
                  <a:lnTo>
                    <a:pt x="2052718" y="1850071"/>
                  </a:lnTo>
                  <a:lnTo>
                    <a:pt x="2029582" y="1886457"/>
                  </a:lnTo>
                  <a:lnTo>
                    <a:pt x="1999233" y="1916806"/>
                  </a:lnTo>
                  <a:lnTo>
                    <a:pt x="1962847" y="1939942"/>
                  </a:lnTo>
                  <a:lnTo>
                    <a:pt x="1921604" y="1954687"/>
                  </a:lnTo>
                  <a:lnTo>
                    <a:pt x="1876678" y="1959864"/>
                  </a:lnTo>
                  <a:lnTo>
                    <a:pt x="195961" y="1959864"/>
                  </a:lnTo>
                  <a:lnTo>
                    <a:pt x="151035" y="1954687"/>
                  </a:lnTo>
                  <a:lnTo>
                    <a:pt x="109792" y="1939942"/>
                  </a:lnTo>
                  <a:lnTo>
                    <a:pt x="73406" y="1916806"/>
                  </a:lnTo>
                  <a:lnTo>
                    <a:pt x="43057" y="1886457"/>
                  </a:lnTo>
                  <a:lnTo>
                    <a:pt x="19921" y="1850071"/>
                  </a:lnTo>
                  <a:lnTo>
                    <a:pt x="5176" y="1808828"/>
                  </a:lnTo>
                  <a:lnTo>
                    <a:pt x="0" y="1763902"/>
                  </a:lnTo>
                  <a:lnTo>
                    <a:pt x="0" y="195961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4176521" y="1797812"/>
            <a:ext cx="1640205" cy="17259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305"/>
              </a:lnSpc>
              <a:spcBef>
                <a:spcPts val="90"/>
              </a:spcBef>
            </a:pPr>
            <a:r>
              <a:rPr sz="2000" spc="-15" dirty="0">
                <a:solidFill>
                  <a:srgbClr val="FFFFFF"/>
                </a:solidFill>
                <a:latin typeface="Corbel"/>
                <a:cs typeface="Corbel"/>
              </a:rPr>
              <a:t>Міжвідомча</a:t>
            </a:r>
            <a:endParaRPr sz="2000" dirty="0">
              <a:latin typeface="Corbel"/>
              <a:cs typeface="Corbel"/>
            </a:endParaRPr>
          </a:p>
          <a:p>
            <a:pPr algn="ctr">
              <a:lnSpc>
                <a:spcPts val="2195"/>
              </a:lnSpc>
            </a:pPr>
            <a:r>
              <a:rPr sz="2000" spc="-15" dirty="0">
                <a:solidFill>
                  <a:srgbClr val="FFFFFF"/>
                </a:solidFill>
                <a:latin typeface="Corbel"/>
                <a:cs typeface="Corbel"/>
              </a:rPr>
              <a:t>комісія</a:t>
            </a:r>
            <a:r>
              <a:rPr sz="2000" spc="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orbel"/>
                <a:cs typeface="Corbel"/>
              </a:rPr>
              <a:t>з</a:t>
            </a:r>
            <a:endParaRPr sz="2000" dirty="0">
              <a:latin typeface="Corbel"/>
              <a:cs typeface="Corbel"/>
            </a:endParaRPr>
          </a:p>
          <a:p>
            <a:pPr marL="12700" marR="5080" indent="-1905" algn="ctr">
              <a:lnSpc>
                <a:spcPct val="91700"/>
              </a:lnSpc>
              <a:spcBef>
                <a:spcPts val="95"/>
              </a:spcBef>
            </a:pPr>
            <a:r>
              <a:rPr sz="2000" spc="-15" dirty="0">
                <a:solidFill>
                  <a:srgbClr val="FFFFFF"/>
                </a:solidFill>
                <a:latin typeface="Corbel"/>
                <a:cs typeface="Corbel"/>
              </a:rPr>
              <a:t>розслідування </a:t>
            </a:r>
            <a:r>
              <a:rPr sz="2000" spc="-39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orbel"/>
                <a:cs typeface="Corbel"/>
              </a:rPr>
              <a:t>контрактів,</a:t>
            </a:r>
            <a:r>
              <a:rPr sz="2000" spc="-5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000" spc="-30" dirty="0">
                <a:solidFill>
                  <a:srgbClr val="FFFFFF"/>
                </a:solidFill>
                <a:latin typeface="Corbel"/>
                <a:cs typeface="Corbel"/>
              </a:rPr>
              <a:t>що </a:t>
            </a:r>
            <a:r>
              <a:rPr sz="2000" spc="-38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orbel"/>
                <a:cs typeface="Corbel"/>
              </a:rPr>
              <a:t>укладаються </a:t>
            </a:r>
            <a:r>
              <a:rPr sz="2000" spc="-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orbel"/>
                <a:cs typeface="Corbel"/>
              </a:rPr>
              <a:t>службовцями</a:t>
            </a:r>
            <a:endParaRPr sz="2000" dirty="0">
              <a:latin typeface="Corbel"/>
              <a:cs typeface="Corbe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239255" y="2432304"/>
            <a:ext cx="439420" cy="515620"/>
          </a:xfrm>
          <a:custGeom>
            <a:avLst/>
            <a:gdLst/>
            <a:ahLst/>
            <a:cxnLst/>
            <a:rect l="l" t="t" r="r" b="b"/>
            <a:pathLst>
              <a:path w="439420" h="515619">
                <a:moveTo>
                  <a:pt x="219456" y="0"/>
                </a:moveTo>
                <a:lnTo>
                  <a:pt x="219456" y="102997"/>
                </a:lnTo>
                <a:lnTo>
                  <a:pt x="0" y="102997"/>
                </a:lnTo>
                <a:lnTo>
                  <a:pt x="0" y="412115"/>
                </a:lnTo>
                <a:lnTo>
                  <a:pt x="219456" y="412115"/>
                </a:lnTo>
                <a:lnTo>
                  <a:pt x="219456" y="515112"/>
                </a:lnTo>
                <a:lnTo>
                  <a:pt x="438912" y="257556"/>
                </a:lnTo>
                <a:lnTo>
                  <a:pt x="219456" y="0"/>
                </a:lnTo>
                <a:close/>
              </a:path>
            </a:pathLst>
          </a:custGeom>
          <a:solidFill>
            <a:srgbClr val="84AA3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848856" y="1697735"/>
            <a:ext cx="2097405" cy="1984375"/>
            <a:chOff x="6848856" y="1697735"/>
            <a:chExt cx="2097405" cy="1984375"/>
          </a:xfrm>
        </p:grpSpPr>
        <p:sp>
          <p:nvSpPr>
            <p:cNvPr id="14" name="object 14"/>
            <p:cNvSpPr/>
            <p:nvPr/>
          </p:nvSpPr>
          <p:spPr>
            <a:xfrm>
              <a:off x="6861048" y="1709927"/>
              <a:ext cx="2072639" cy="1960245"/>
            </a:xfrm>
            <a:custGeom>
              <a:avLst/>
              <a:gdLst/>
              <a:ahLst/>
              <a:cxnLst/>
              <a:rect l="l" t="t" r="r" b="b"/>
              <a:pathLst>
                <a:path w="2072640" h="1960245">
                  <a:moveTo>
                    <a:pt x="1876678" y="0"/>
                  </a:moveTo>
                  <a:lnTo>
                    <a:pt x="195960" y="0"/>
                  </a:lnTo>
                  <a:lnTo>
                    <a:pt x="151035" y="5176"/>
                  </a:lnTo>
                  <a:lnTo>
                    <a:pt x="109792" y="19921"/>
                  </a:lnTo>
                  <a:lnTo>
                    <a:pt x="73406" y="43057"/>
                  </a:lnTo>
                  <a:lnTo>
                    <a:pt x="43057" y="73406"/>
                  </a:lnTo>
                  <a:lnTo>
                    <a:pt x="19921" y="109792"/>
                  </a:lnTo>
                  <a:lnTo>
                    <a:pt x="5176" y="151035"/>
                  </a:lnTo>
                  <a:lnTo>
                    <a:pt x="0" y="195961"/>
                  </a:lnTo>
                  <a:lnTo>
                    <a:pt x="0" y="1763902"/>
                  </a:lnTo>
                  <a:lnTo>
                    <a:pt x="5176" y="1808828"/>
                  </a:lnTo>
                  <a:lnTo>
                    <a:pt x="19921" y="1850071"/>
                  </a:lnTo>
                  <a:lnTo>
                    <a:pt x="43057" y="1886457"/>
                  </a:lnTo>
                  <a:lnTo>
                    <a:pt x="73406" y="1916806"/>
                  </a:lnTo>
                  <a:lnTo>
                    <a:pt x="109792" y="1939942"/>
                  </a:lnTo>
                  <a:lnTo>
                    <a:pt x="151035" y="1954687"/>
                  </a:lnTo>
                  <a:lnTo>
                    <a:pt x="195960" y="1959864"/>
                  </a:lnTo>
                  <a:lnTo>
                    <a:pt x="1876678" y="1959864"/>
                  </a:lnTo>
                  <a:lnTo>
                    <a:pt x="1921604" y="1954687"/>
                  </a:lnTo>
                  <a:lnTo>
                    <a:pt x="1962847" y="1939942"/>
                  </a:lnTo>
                  <a:lnTo>
                    <a:pt x="1999233" y="1916806"/>
                  </a:lnTo>
                  <a:lnTo>
                    <a:pt x="2029582" y="1886457"/>
                  </a:lnTo>
                  <a:lnTo>
                    <a:pt x="2052718" y="1850071"/>
                  </a:lnTo>
                  <a:lnTo>
                    <a:pt x="2067463" y="1808828"/>
                  </a:lnTo>
                  <a:lnTo>
                    <a:pt x="2072640" y="1763902"/>
                  </a:lnTo>
                  <a:lnTo>
                    <a:pt x="2072640" y="195961"/>
                  </a:lnTo>
                  <a:lnTo>
                    <a:pt x="2067463" y="151035"/>
                  </a:lnTo>
                  <a:lnTo>
                    <a:pt x="2052718" y="109792"/>
                  </a:lnTo>
                  <a:lnTo>
                    <a:pt x="2029582" y="73406"/>
                  </a:lnTo>
                  <a:lnTo>
                    <a:pt x="1999233" y="43057"/>
                  </a:lnTo>
                  <a:lnTo>
                    <a:pt x="1962847" y="19921"/>
                  </a:lnTo>
                  <a:lnTo>
                    <a:pt x="1921604" y="5176"/>
                  </a:lnTo>
                  <a:lnTo>
                    <a:pt x="1876678" y="0"/>
                  </a:lnTo>
                  <a:close/>
                </a:path>
              </a:pathLst>
            </a:custGeom>
            <a:solidFill>
              <a:srgbClr val="84AA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861048" y="1709927"/>
              <a:ext cx="2072639" cy="1960245"/>
            </a:xfrm>
            <a:custGeom>
              <a:avLst/>
              <a:gdLst/>
              <a:ahLst/>
              <a:cxnLst/>
              <a:rect l="l" t="t" r="r" b="b"/>
              <a:pathLst>
                <a:path w="2072640" h="1960245">
                  <a:moveTo>
                    <a:pt x="0" y="195961"/>
                  </a:moveTo>
                  <a:lnTo>
                    <a:pt x="5176" y="151035"/>
                  </a:lnTo>
                  <a:lnTo>
                    <a:pt x="19921" y="109792"/>
                  </a:lnTo>
                  <a:lnTo>
                    <a:pt x="43057" y="73406"/>
                  </a:lnTo>
                  <a:lnTo>
                    <a:pt x="73406" y="43057"/>
                  </a:lnTo>
                  <a:lnTo>
                    <a:pt x="109792" y="19921"/>
                  </a:lnTo>
                  <a:lnTo>
                    <a:pt x="151035" y="5176"/>
                  </a:lnTo>
                  <a:lnTo>
                    <a:pt x="195960" y="0"/>
                  </a:lnTo>
                  <a:lnTo>
                    <a:pt x="1876678" y="0"/>
                  </a:lnTo>
                  <a:lnTo>
                    <a:pt x="1921604" y="5176"/>
                  </a:lnTo>
                  <a:lnTo>
                    <a:pt x="1962847" y="19921"/>
                  </a:lnTo>
                  <a:lnTo>
                    <a:pt x="1999233" y="43057"/>
                  </a:lnTo>
                  <a:lnTo>
                    <a:pt x="2029582" y="73406"/>
                  </a:lnTo>
                  <a:lnTo>
                    <a:pt x="2052718" y="109792"/>
                  </a:lnTo>
                  <a:lnTo>
                    <a:pt x="2067463" y="151035"/>
                  </a:lnTo>
                  <a:lnTo>
                    <a:pt x="2072640" y="195961"/>
                  </a:lnTo>
                  <a:lnTo>
                    <a:pt x="2072640" y="1763902"/>
                  </a:lnTo>
                  <a:lnTo>
                    <a:pt x="2067463" y="1808828"/>
                  </a:lnTo>
                  <a:lnTo>
                    <a:pt x="2052718" y="1850071"/>
                  </a:lnTo>
                  <a:lnTo>
                    <a:pt x="2029582" y="1886457"/>
                  </a:lnTo>
                  <a:lnTo>
                    <a:pt x="1999233" y="1916806"/>
                  </a:lnTo>
                  <a:lnTo>
                    <a:pt x="1962847" y="1939942"/>
                  </a:lnTo>
                  <a:lnTo>
                    <a:pt x="1921604" y="1954687"/>
                  </a:lnTo>
                  <a:lnTo>
                    <a:pt x="1876678" y="1959864"/>
                  </a:lnTo>
                  <a:lnTo>
                    <a:pt x="195960" y="1959864"/>
                  </a:lnTo>
                  <a:lnTo>
                    <a:pt x="151035" y="1954687"/>
                  </a:lnTo>
                  <a:lnTo>
                    <a:pt x="109792" y="1939942"/>
                  </a:lnTo>
                  <a:lnTo>
                    <a:pt x="73406" y="1916806"/>
                  </a:lnTo>
                  <a:lnTo>
                    <a:pt x="43057" y="1886457"/>
                  </a:lnTo>
                  <a:lnTo>
                    <a:pt x="19921" y="1850071"/>
                  </a:lnTo>
                  <a:lnTo>
                    <a:pt x="5176" y="1808828"/>
                  </a:lnTo>
                  <a:lnTo>
                    <a:pt x="0" y="1763902"/>
                  </a:lnTo>
                  <a:lnTo>
                    <a:pt x="0" y="195961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7168133" y="2076957"/>
            <a:ext cx="1464945" cy="11677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305"/>
              </a:lnSpc>
              <a:spcBef>
                <a:spcPts val="90"/>
              </a:spcBef>
            </a:pPr>
            <a:r>
              <a:rPr sz="2000" spc="-15" dirty="0">
                <a:solidFill>
                  <a:srgbClr val="FFFFFF"/>
                </a:solidFill>
                <a:latin typeface="Corbel"/>
                <a:cs typeface="Corbel"/>
              </a:rPr>
              <a:t>Вища рада </a:t>
            </a:r>
            <a:r>
              <a:rPr sz="2000" spc="-5" dirty="0">
                <a:solidFill>
                  <a:srgbClr val="FFFFFF"/>
                </a:solidFill>
                <a:latin typeface="Corbel"/>
                <a:cs typeface="Corbel"/>
              </a:rPr>
              <a:t>з</a:t>
            </a:r>
            <a:endParaRPr sz="2000" dirty="0">
              <a:latin typeface="Corbel"/>
              <a:cs typeface="Corbel"/>
            </a:endParaRPr>
          </a:p>
          <a:p>
            <a:pPr algn="ctr">
              <a:lnSpc>
                <a:spcPts val="2200"/>
              </a:lnSpc>
            </a:pPr>
            <a:r>
              <a:rPr sz="2000" spc="-20" dirty="0">
                <a:solidFill>
                  <a:srgbClr val="FFFFFF"/>
                </a:solidFill>
                <a:latin typeface="Corbel"/>
                <a:cs typeface="Corbel"/>
              </a:rPr>
              <a:t>етики</a:t>
            </a:r>
            <a:r>
              <a:rPr sz="2000" spc="-3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orbel"/>
                <a:cs typeface="Corbel"/>
              </a:rPr>
              <a:t>в</a:t>
            </a:r>
            <a:endParaRPr sz="2000" dirty="0">
              <a:latin typeface="Corbel"/>
              <a:cs typeface="Corbel"/>
            </a:endParaRPr>
          </a:p>
          <a:p>
            <a:pPr marL="12700" marR="5080" algn="ctr">
              <a:lnSpc>
                <a:spcPts val="2210"/>
              </a:lnSpc>
              <a:spcBef>
                <a:spcPts val="125"/>
              </a:spcBef>
            </a:pPr>
            <a:r>
              <a:rPr sz="2000" spc="-5" dirty="0">
                <a:solidFill>
                  <a:srgbClr val="FFFFFF"/>
                </a:solidFill>
                <a:latin typeface="Corbel"/>
                <a:cs typeface="Corbel"/>
              </a:rPr>
              <a:t>на</a:t>
            </a:r>
            <a:r>
              <a:rPr sz="2000" spc="-15" dirty="0">
                <a:solidFill>
                  <a:srgbClr val="FFFFFF"/>
                </a:solidFill>
                <a:latin typeface="Corbel"/>
                <a:cs typeface="Corbel"/>
              </a:rPr>
              <a:t>ці</a:t>
            </a:r>
            <a:r>
              <a:rPr sz="2000" spc="-10" dirty="0">
                <a:solidFill>
                  <a:srgbClr val="FFFFFF"/>
                </a:solidFill>
                <a:latin typeface="Corbel"/>
                <a:cs typeface="Corbel"/>
              </a:rPr>
              <a:t>о</a:t>
            </a:r>
            <a:r>
              <a:rPr sz="2000" spc="-20" dirty="0">
                <a:solidFill>
                  <a:srgbClr val="FFFFFF"/>
                </a:solidFill>
                <a:latin typeface="Corbel"/>
                <a:cs typeface="Corbel"/>
              </a:rPr>
              <a:t>н</a:t>
            </a:r>
            <a:r>
              <a:rPr sz="2000" dirty="0">
                <a:solidFill>
                  <a:srgbClr val="FFFFFF"/>
                </a:solidFill>
                <a:latin typeface="Corbel"/>
                <a:cs typeface="Corbel"/>
              </a:rPr>
              <a:t>ал</a:t>
            </a:r>
            <a:r>
              <a:rPr sz="2000" spc="-15" dirty="0">
                <a:solidFill>
                  <a:srgbClr val="FFFFFF"/>
                </a:solidFill>
                <a:latin typeface="Corbel"/>
                <a:cs typeface="Corbel"/>
              </a:rPr>
              <a:t>ь</a:t>
            </a:r>
            <a:r>
              <a:rPr sz="2000" spc="-5" dirty="0">
                <a:solidFill>
                  <a:srgbClr val="FFFFFF"/>
                </a:solidFill>
                <a:latin typeface="Corbel"/>
                <a:cs typeface="Corbel"/>
              </a:rPr>
              <a:t>н</a:t>
            </a:r>
            <a:r>
              <a:rPr sz="2000" spc="-15" dirty="0">
                <a:solidFill>
                  <a:srgbClr val="FFFFFF"/>
                </a:solidFill>
                <a:latin typeface="Corbel"/>
                <a:cs typeface="Corbel"/>
              </a:rPr>
              <a:t>і</a:t>
            </a:r>
            <a:r>
              <a:rPr sz="2000" spc="-5" dirty="0">
                <a:solidFill>
                  <a:srgbClr val="FFFFFF"/>
                </a:solidFill>
                <a:latin typeface="Corbel"/>
                <a:cs typeface="Corbel"/>
              </a:rPr>
              <a:t>й  </a:t>
            </a:r>
            <a:r>
              <a:rPr sz="2000" spc="-20" dirty="0">
                <a:solidFill>
                  <a:srgbClr val="FFFFFF"/>
                </a:solidFill>
                <a:latin typeface="Corbel"/>
                <a:cs typeface="Corbel"/>
              </a:rPr>
              <a:t>поліції</a:t>
            </a:r>
            <a:endParaRPr sz="2000" dirty="0">
              <a:latin typeface="Corbel"/>
              <a:cs typeface="Corbe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708785" y="4264789"/>
            <a:ext cx="6574790" cy="1856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50100"/>
              </a:lnSpc>
              <a:spcBef>
                <a:spcPts val="105"/>
              </a:spcBef>
            </a:pPr>
            <a:r>
              <a:rPr sz="2000" spc="-30" dirty="0">
                <a:latin typeface="Microsoft Sans Serif"/>
                <a:cs typeface="Microsoft Sans Serif"/>
              </a:rPr>
              <a:t>Мета</a:t>
            </a:r>
            <a:r>
              <a:rPr sz="2000" spc="40" dirty="0">
                <a:latin typeface="Microsoft Sans Serif"/>
                <a:cs typeface="Microsoft Sans Serif"/>
              </a:rPr>
              <a:t> </a:t>
            </a:r>
            <a:r>
              <a:rPr sz="2000" spc="-75" dirty="0">
                <a:latin typeface="Trebuchet MS"/>
                <a:cs typeface="Trebuchet MS"/>
              </a:rPr>
              <a:t>-</a:t>
            </a:r>
            <a:r>
              <a:rPr sz="2000" spc="-4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спостерігати,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розкривати</a:t>
            </a:r>
            <a:r>
              <a:rPr sz="2000" spc="80" dirty="0">
                <a:latin typeface="Microsoft Sans Serif"/>
                <a:cs typeface="Microsoft Sans Serif"/>
              </a:rPr>
              <a:t> </a:t>
            </a:r>
            <a:r>
              <a:rPr sz="2000" spc="-15" dirty="0">
                <a:latin typeface="Microsoft Sans Serif"/>
                <a:cs typeface="Microsoft Sans Serif"/>
              </a:rPr>
              <a:t>і</a:t>
            </a:r>
            <a:r>
              <a:rPr sz="2000" spc="30" dirty="0">
                <a:latin typeface="Microsoft Sans Serif"/>
                <a:cs typeface="Microsoft Sans Serif"/>
              </a:rPr>
              <a:t> </a:t>
            </a:r>
            <a:r>
              <a:rPr sz="2000" spc="-30" dirty="0">
                <a:latin typeface="Microsoft Sans Serif"/>
                <a:cs typeface="Microsoft Sans Serif"/>
              </a:rPr>
              <a:t>відстежувати</a:t>
            </a:r>
            <a:r>
              <a:rPr sz="2000" spc="130" dirty="0">
                <a:latin typeface="Microsoft Sans Serif"/>
                <a:cs typeface="Microsoft Sans Serif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серйозні </a:t>
            </a:r>
            <a:r>
              <a:rPr sz="2000" spc="-515" dirty="0">
                <a:latin typeface="Microsoft Sans Serif"/>
                <a:cs typeface="Microsoft Sans Serif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порушення</a:t>
            </a:r>
            <a:r>
              <a:rPr sz="2000" spc="114" dirty="0">
                <a:latin typeface="Microsoft Sans Serif"/>
                <a:cs typeface="Microsoft Sans Serif"/>
              </a:rPr>
              <a:t> </a:t>
            </a:r>
            <a:r>
              <a:rPr sz="2000" spc="-10" dirty="0">
                <a:latin typeface="Microsoft Sans Serif"/>
                <a:cs typeface="Microsoft Sans Serif"/>
              </a:rPr>
              <a:t>правил</a:t>
            </a:r>
            <a:r>
              <a:rPr sz="2000" spc="55" dirty="0">
                <a:latin typeface="Microsoft Sans Serif"/>
                <a:cs typeface="Microsoft Sans Serif"/>
              </a:rPr>
              <a:t> </a:t>
            </a:r>
            <a:r>
              <a:rPr sz="2000" spc="-10" dirty="0">
                <a:latin typeface="Microsoft Sans Serif"/>
                <a:cs typeface="Microsoft Sans Serif"/>
              </a:rPr>
              <a:t>службової</a:t>
            </a:r>
            <a:r>
              <a:rPr sz="2000" spc="90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поведінки</a:t>
            </a:r>
            <a:r>
              <a:rPr sz="2000" spc="75" dirty="0">
                <a:latin typeface="Microsoft Sans Serif"/>
                <a:cs typeface="Microsoft Sans Serif"/>
              </a:rPr>
              <a:t> </a:t>
            </a:r>
            <a:r>
              <a:rPr sz="2000" spc="-20" dirty="0">
                <a:latin typeface="Microsoft Sans Serif"/>
                <a:cs typeface="Microsoft Sans Serif"/>
              </a:rPr>
              <a:t>державних </a:t>
            </a:r>
            <a:r>
              <a:rPr sz="2000" spc="-15" dirty="0">
                <a:latin typeface="Microsoft Sans Serif"/>
                <a:cs typeface="Microsoft Sans Serif"/>
              </a:rPr>
              <a:t> службовців</a:t>
            </a:r>
            <a:r>
              <a:rPr sz="2000" spc="105" dirty="0">
                <a:latin typeface="Microsoft Sans Serif"/>
                <a:cs typeface="Microsoft Sans Serif"/>
              </a:rPr>
              <a:t> </a:t>
            </a:r>
            <a:r>
              <a:rPr sz="2000" spc="-20" dirty="0">
                <a:latin typeface="Microsoft Sans Serif"/>
                <a:cs typeface="Microsoft Sans Serif"/>
              </a:rPr>
              <a:t>та</a:t>
            </a:r>
            <a:r>
              <a:rPr sz="2000" spc="25" dirty="0">
                <a:latin typeface="Microsoft Sans Serif"/>
                <a:cs typeface="Microsoft Sans Serif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доводити,</a:t>
            </a:r>
            <a:r>
              <a:rPr sz="2000" spc="85" dirty="0">
                <a:latin typeface="Microsoft Sans Serif"/>
                <a:cs typeface="Microsoft Sans Serif"/>
              </a:rPr>
              <a:t> </a:t>
            </a:r>
            <a:r>
              <a:rPr sz="2000" spc="-50" dirty="0">
                <a:latin typeface="Microsoft Sans Serif"/>
                <a:cs typeface="Microsoft Sans Serif"/>
              </a:rPr>
              <a:t>за</a:t>
            </a:r>
            <a:r>
              <a:rPr sz="2000" spc="25" dirty="0">
                <a:latin typeface="Microsoft Sans Serif"/>
                <a:cs typeface="Microsoft Sans Serif"/>
              </a:rPr>
              <a:t> </a:t>
            </a:r>
            <a:r>
              <a:rPr sz="2000" spc="-20" dirty="0">
                <a:latin typeface="Microsoft Sans Serif"/>
                <a:cs typeface="Microsoft Sans Serif"/>
              </a:rPr>
              <a:t>необхідності,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15" dirty="0">
                <a:latin typeface="Microsoft Sans Serif"/>
                <a:cs typeface="Microsoft Sans Serif"/>
              </a:rPr>
              <a:t>відповідну </a:t>
            </a:r>
            <a:r>
              <a:rPr sz="2000" spc="-10" dirty="0">
                <a:latin typeface="Microsoft Sans Serif"/>
                <a:cs typeface="Microsoft Sans Serif"/>
              </a:rPr>
              <a:t> </a:t>
            </a:r>
            <a:r>
              <a:rPr sz="2000" spc="-20" dirty="0">
                <a:latin typeface="Microsoft Sans Serif"/>
                <a:cs typeface="Microsoft Sans Serif"/>
              </a:rPr>
              <a:t>інформацію</a:t>
            </a:r>
            <a:r>
              <a:rPr sz="2000" spc="100" dirty="0">
                <a:latin typeface="Microsoft Sans Serif"/>
                <a:cs typeface="Microsoft Sans Serif"/>
              </a:rPr>
              <a:t> </a:t>
            </a:r>
            <a:r>
              <a:rPr sz="2000" spc="-15" dirty="0">
                <a:latin typeface="Microsoft Sans Serif"/>
                <a:cs typeface="Microsoft Sans Serif"/>
              </a:rPr>
              <a:t>про</a:t>
            </a:r>
            <a:r>
              <a:rPr sz="2000" spc="30" dirty="0">
                <a:latin typeface="Microsoft Sans Serif"/>
                <a:cs typeface="Microsoft Sans Serif"/>
              </a:rPr>
              <a:t> </a:t>
            </a:r>
            <a:r>
              <a:rPr sz="2000" spc="-15" dirty="0">
                <a:latin typeface="Microsoft Sans Serif"/>
                <a:cs typeface="Microsoft Sans Serif"/>
              </a:rPr>
              <a:t>це</a:t>
            </a:r>
            <a:r>
              <a:rPr sz="2000" spc="10" dirty="0">
                <a:latin typeface="Microsoft Sans Serif"/>
                <a:cs typeface="Microsoft Sans Serif"/>
              </a:rPr>
              <a:t> </a:t>
            </a:r>
            <a:r>
              <a:rPr sz="2000" spc="-15" dirty="0">
                <a:latin typeface="Microsoft Sans Serif"/>
                <a:cs typeface="Microsoft Sans Serif"/>
              </a:rPr>
              <a:t>до</a:t>
            </a:r>
            <a:r>
              <a:rPr sz="2000" spc="35" dirty="0">
                <a:latin typeface="Microsoft Sans Serif"/>
                <a:cs typeface="Microsoft Sans Serif"/>
              </a:rPr>
              <a:t> </a:t>
            </a:r>
            <a:r>
              <a:rPr sz="2000" spc="-35" dirty="0">
                <a:latin typeface="Microsoft Sans Serif"/>
                <a:cs typeface="Microsoft Sans Serif"/>
              </a:rPr>
              <a:t>прокуратури</a:t>
            </a:r>
            <a:endParaRPr sz="20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14347" y="472821"/>
            <a:ext cx="2611120" cy="680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300" i="1" spc="-5" dirty="0">
                <a:latin typeface="Corbel"/>
                <a:cs typeface="Corbel"/>
              </a:rPr>
              <a:t>Ні</a:t>
            </a:r>
            <a:r>
              <a:rPr sz="4300" i="1" spc="-25" dirty="0">
                <a:latin typeface="Corbel"/>
                <a:cs typeface="Corbel"/>
              </a:rPr>
              <a:t>м</a:t>
            </a:r>
            <a:r>
              <a:rPr sz="4300" i="1" spc="-5" dirty="0">
                <a:latin typeface="Corbel"/>
                <a:cs typeface="Corbel"/>
              </a:rPr>
              <a:t>ечч</a:t>
            </a:r>
            <a:r>
              <a:rPr sz="4300" i="1" spc="5" dirty="0">
                <a:latin typeface="Corbel"/>
                <a:cs typeface="Corbel"/>
              </a:rPr>
              <a:t>и</a:t>
            </a:r>
            <a:r>
              <a:rPr sz="4300" i="1" spc="-5" dirty="0">
                <a:latin typeface="Corbel"/>
                <a:cs typeface="Corbel"/>
              </a:rPr>
              <a:t>на</a:t>
            </a:r>
            <a:endParaRPr sz="4300">
              <a:latin typeface="Corbel"/>
              <a:cs typeface="Corbe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63243" y="2484869"/>
            <a:ext cx="93941" cy="9406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63243" y="2927210"/>
            <a:ext cx="93941" cy="9406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63268" y="4100779"/>
            <a:ext cx="94056" cy="94183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291247" y="4841849"/>
            <a:ext cx="285115" cy="279400"/>
          </a:xfrm>
          <a:custGeom>
            <a:avLst/>
            <a:gdLst/>
            <a:ahLst/>
            <a:cxnLst/>
            <a:rect l="l" t="t" r="r" b="b"/>
            <a:pathLst>
              <a:path w="285115" h="279400">
                <a:moveTo>
                  <a:pt x="278422" y="0"/>
                </a:moveTo>
                <a:lnTo>
                  <a:pt x="272797" y="3183"/>
                </a:lnTo>
                <a:lnTo>
                  <a:pt x="266993" y="6656"/>
                </a:lnTo>
                <a:lnTo>
                  <a:pt x="261010" y="10417"/>
                </a:lnTo>
                <a:lnTo>
                  <a:pt x="254850" y="14465"/>
                </a:lnTo>
                <a:lnTo>
                  <a:pt x="0" y="14465"/>
                </a:lnTo>
                <a:lnTo>
                  <a:pt x="0" y="278790"/>
                </a:lnTo>
                <a:lnTo>
                  <a:pt x="264312" y="278790"/>
                </a:lnTo>
                <a:lnTo>
                  <a:pt x="264312" y="252361"/>
                </a:lnTo>
                <a:lnTo>
                  <a:pt x="26428" y="252361"/>
                </a:lnTo>
                <a:lnTo>
                  <a:pt x="26428" y="40906"/>
                </a:lnTo>
                <a:lnTo>
                  <a:pt x="264312" y="40728"/>
                </a:lnTo>
                <a:lnTo>
                  <a:pt x="264312" y="25895"/>
                </a:lnTo>
                <a:lnTo>
                  <a:pt x="269818" y="21166"/>
                </a:lnTo>
                <a:lnTo>
                  <a:pt x="275077" y="16792"/>
                </a:lnTo>
                <a:lnTo>
                  <a:pt x="280091" y="12775"/>
                </a:lnTo>
                <a:lnTo>
                  <a:pt x="284860" y="9118"/>
                </a:lnTo>
                <a:lnTo>
                  <a:pt x="278422" y="0"/>
                </a:lnTo>
                <a:close/>
              </a:path>
              <a:path w="285115" h="279400">
                <a:moveTo>
                  <a:pt x="264312" y="52514"/>
                </a:moveTo>
                <a:lnTo>
                  <a:pt x="237883" y="52514"/>
                </a:lnTo>
                <a:lnTo>
                  <a:pt x="237883" y="252361"/>
                </a:lnTo>
                <a:lnTo>
                  <a:pt x="264312" y="252361"/>
                </a:lnTo>
                <a:lnTo>
                  <a:pt x="264312" y="52514"/>
                </a:lnTo>
                <a:close/>
              </a:path>
              <a:path w="285115" h="279400">
                <a:moveTo>
                  <a:pt x="74472" y="121450"/>
                </a:moveTo>
                <a:lnTo>
                  <a:pt x="66157" y="122733"/>
                </a:lnTo>
                <a:lnTo>
                  <a:pt x="57461" y="126584"/>
                </a:lnTo>
                <a:lnTo>
                  <a:pt x="48383" y="133001"/>
                </a:lnTo>
                <a:lnTo>
                  <a:pt x="38925" y="141986"/>
                </a:lnTo>
                <a:lnTo>
                  <a:pt x="44497" y="144376"/>
                </a:lnTo>
                <a:lnTo>
                  <a:pt x="49780" y="147794"/>
                </a:lnTo>
                <a:lnTo>
                  <a:pt x="74204" y="183090"/>
                </a:lnTo>
                <a:lnTo>
                  <a:pt x="90946" y="222756"/>
                </a:lnTo>
                <a:lnTo>
                  <a:pt x="94653" y="233959"/>
                </a:lnTo>
                <a:lnTo>
                  <a:pt x="98255" y="230744"/>
                </a:lnTo>
                <a:lnTo>
                  <a:pt x="103177" y="226815"/>
                </a:lnTo>
                <a:lnTo>
                  <a:pt x="109419" y="222172"/>
                </a:lnTo>
                <a:lnTo>
                  <a:pt x="116979" y="216814"/>
                </a:lnTo>
                <a:lnTo>
                  <a:pt x="130187" y="207886"/>
                </a:lnTo>
                <a:lnTo>
                  <a:pt x="139084" y="190520"/>
                </a:lnTo>
                <a:lnTo>
                  <a:pt x="150171" y="171272"/>
                </a:lnTo>
                <a:lnTo>
                  <a:pt x="110362" y="171272"/>
                </a:lnTo>
                <a:lnTo>
                  <a:pt x="104838" y="158775"/>
                </a:lnTo>
                <a:lnTo>
                  <a:pt x="96639" y="142447"/>
                </a:lnTo>
                <a:lnTo>
                  <a:pt x="88846" y="130783"/>
                </a:lnTo>
                <a:lnTo>
                  <a:pt x="81457" y="123783"/>
                </a:lnTo>
                <a:lnTo>
                  <a:pt x="74472" y="121450"/>
                </a:lnTo>
                <a:close/>
              </a:path>
              <a:path w="285115" h="279400">
                <a:moveTo>
                  <a:pt x="264312" y="40728"/>
                </a:moveTo>
                <a:lnTo>
                  <a:pt x="220738" y="40728"/>
                </a:lnTo>
                <a:lnTo>
                  <a:pt x="208597" y="52336"/>
                </a:lnTo>
                <a:lnTo>
                  <a:pt x="177476" y="84416"/>
                </a:lnTo>
                <a:lnTo>
                  <a:pt x="150731" y="114933"/>
                </a:lnTo>
                <a:lnTo>
                  <a:pt x="128360" y="143885"/>
                </a:lnTo>
                <a:lnTo>
                  <a:pt x="110362" y="171272"/>
                </a:lnTo>
                <a:lnTo>
                  <a:pt x="150171" y="171272"/>
                </a:lnTo>
                <a:lnTo>
                  <a:pt x="163106" y="150691"/>
                </a:lnTo>
                <a:lnTo>
                  <a:pt x="178231" y="128231"/>
                </a:lnTo>
                <a:lnTo>
                  <a:pt x="194147" y="105955"/>
                </a:lnTo>
                <a:lnTo>
                  <a:pt x="209396" y="85910"/>
                </a:lnTo>
                <a:lnTo>
                  <a:pt x="223975" y="68097"/>
                </a:lnTo>
                <a:lnTo>
                  <a:pt x="237883" y="52514"/>
                </a:lnTo>
                <a:lnTo>
                  <a:pt x="264312" y="52514"/>
                </a:lnTo>
                <a:lnTo>
                  <a:pt x="264312" y="40728"/>
                </a:lnTo>
                <a:close/>
              </a:path>
            </a:pathLst>
          </a:custGeom>
          <a:solidFill>
            <a:srgbClr val="627E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329944" y="1783522"/>
            <a:ext cx="7621905" cy="4536498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5"/>
              </a:spcBef>
            </a:pPr>
            <a:r>
              <a:rPr sz="2400" spc="-10" dirty="0">
                <a:latin typeface="Corbel"/>
                <a:cs typeface="Corbel"/>
              </a:rPr>
              <a:t>Чиновництво</a:t>
            </a:r>
            <a:endParaRPr sz="2400" dirty="0">
              <a:latin typeface="Corbel"/>
              <a:cs typeface="Corbel"/>
            </a:endParaRPr>
          </a:p>
          <a:p>
            <a:pPr marL="295910" marR="259715" indent="60960">
              <a:lnSpc>
                <a:spcPct val="120900"/>
              </a:lnSpc>
            </a:pPr>
            <a:r>
              <a:rPr sz="2400" dirty="0">
                <a:latin typeface="Corbel"/>
                <a:cs typeface="Corbel"/>
              </a:rPr>
              <a:t>служить </a:t>
            </a:r>
            <a:r>
              <a:rPr sz="2400" spc="-10" dirty="0">
                <a:latin typeface="Corbel"/>
                <a:cs typeface="Corbel"/>
              </a:rPr>
              <a:t>складовою </a:t>
            </a:r>
            <a:r>
              <a:rPr sz="2400" dirty="0">
                <a:latin typeface="Corbel"/>
                <a:cs typeface="Corbel"/>
              </a:rPr>
              <a:t>частиною </a:t>
            </a:r>
            <a:r>
              <a:rPr sz="2400" spc="-15" dirty="0">
                <a:latin typeface="Corbel"/>
                <a:cs typeface="Corbel"/>
              </a:rPr>
              <a:t>державного </a:t>
            </a:r>
            <a:r>
              <a:rPr sz="2400" spc="-10" dirty="0">
                <a:latin typeface="Corbel"/>
                <a:cs typeface="Corbel"/>
              </a:rPr>
              <a:t>механізму </a:t>
            </a:r>
            <a:r>
              <a:rPr sz="2400" spc="-470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наділяється</a:t>
            </a:r>
            <a:r>
              <a:rPr sz="2400" spc="-50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широкими</a:t>
            </a:r>
            <a:r>
              <a:rPr sz="2400" spc="-25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адміністративними</a:t>
            </a:r>
            <a:endParaRPr sz="2400" dirty="0">
              <a:latin typeface="Corbel"/>
              <a:cs typeface="Corbel"/>
            </a:endParaRPr>
          </a:p>
          <a:p>
            <a:pPr marL="295910">
              <a:lnSpc>
                <a:spcPct val="100000"/>
              </a:lnSpc>
            </a:pPr>
            <a:r>
              <a:rPr sz="2400" spc="-5" dirty="0">
                <a:latin typeface="Corbel"/>
                <a:cs typeface="Corbel"/>
              </a:rPr>
              <a:t>повноваженнями,</a:t>
            </a:r>
            <a:r>
              <a:rPr sz="2400" spc="5" dirty="0">
                <a:latin typeface="Corbel"/>
                <a:cs typeface="Corbel"/>
              </a:rPr>
              <a:t> </a:t>
            </a:r>
            <a:r>
              <a:rPr sz="2400" spc="-15" dirty="0">
                <a:latin typeface="Corbel"/>
                <a:cs typeface="Corbel"/>
              </a:rPr>
              <a:t>державними</a:t>
            </a:r>
            <a:r>
              <a:rPr sz="2400" spc="10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або</a:t>
            </a:r>
            <a:r>
              <a:rPr sz="2400" spc="-20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публічно-</a:t>
            </a:r>
            <a:endParaRPr sz="2400" dirty="0">
              <a:latin typeface="Corbel"/>
              <a:cs typeface="Corbel"/>
            </a:endParaRPr>
          </a:p>
          <a:p>
            <a:pPr marL="295910">
              <a:lnSpc>
                <a:spcPct val="100000"/>
              </a:lnSpc>
            </a:pPr>
            <a:r>
              <a:rPr sz="2400" spc="-5" dirty="0">
                <a:latin typeface="Corbel"/>
                <a:cs typeface="Corbel"/>
              </a:rPr>
              <a:t>правовими</a:t>
            </a:r>
            <a:r>
              <a:rPr sz="2400" spc="-20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функціями</a:t>
            </a:r>
            <a:endParaRPr sz="2400" dirty="0">
              <a:latin typeface="Corbel"/>
              <a:cs typeface="Corbel"/>
            </a:endParaRPr>
          </a:p>
          <a:p>
            <a:pPr marL="295910">
              <a:lnSpc>
                <a:spcPct val="100000"/>
              </a:lnSpc>
              <a:spcBef>
                <a:spcPts val="600"/>
              </a:spcBef>
            </a:pPr>
            <a:r>
              <a:rPr sz="2400" dirty="0">
                <a:latin typeface="Corbel"/>
                <a:cs typeface="Corbel"/>
              </a:rPr>
              <a:t>несе </a:t>
            </a:r>
            <a:r>
              <a:rPr sz="2400" spc="-10" dirty="0">
                <a:latin typeface="Corbel"/>
                <a:cs typeface="Corbel"/>
              </a:rPr>
              <a:t>підвищену</a:t>
            </a:r>
            <a:r>
              <a:rPr sz="2400" spc="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моральну</a:t>
            </a:r>
            <a:r>
              <a:rPr sz="2400" spc="-30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відповідальність</a:t>
            </a:r>
            <a:r>
              <a:rPr sz="2400" spc="-1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за</a:t>
            </a:r>
            <a:r>
              <a:rPr sz="2400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свої</a:t>
            </a:r>
            <a:r>
              <a:rPr sz="2400" spc="25" dirty="0">
                <a:latin typeface="Corbel"/>
                <a:cs typeface="Corbel"/>
              </a:rPr>
              <a:t> </a:t>
            </a:r>
            <a:r>
              <a:rPr sz="2400" spc="-15" dirty="0">
                <a:latin typeface="Corbel"/>
                <a:cs typeface="Corbel"/>
              </a:rPr>
              <a:t>дії</a:t>
            </a:r>
            <a:endParaRPr sz="2400" dirty="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300" dirty="0">
              <a:latin typeface="Corbel"/>
              <a:cs typeface="Corbel"/>
            </a:endParaRPr>
          </a:p>
          <a:p>
            <a:pPr marL="469900">
              <a:lnSpc>
                <a:spcPct val="100000"/>
              </a:lnSpc>
            </a:pPr>
            <a:r>
              <a:rPr sz="2400" dirty="0">
                <a:latin typeface="Corbel"/>
                <a:cs typeface="Corbel"/>
              </a:rPr>
              <a:t>При</a:t>
            </a:r>
            <a:r>
              <a:rPr sz="2400" spc="-5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вступі</a:t>
            </a:r>
            <a:r>
              <a:rPr sz="2400" spc="-40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на</a:t>
            </a:r>
            <a:r>
              <a:rPr sz="2400" spc="-5" dirty="0">
                <a:latin typeface="Corbel"/>
                <a:cs typeface="Corbel"/>
              </a:rPr>
              <a:t> </a:t>
            </a:r>
            <a:r>
              <a:rPr sz="2400" spc="-20" dirty="0">
                <a:latin typeface="Corbel"/>
                <a:cs typeface="Corbel"/>
              </a:rPr>
              <a:t>державну</a:t>
            </a:r>
            <a:r>
              <a:rPr sz="2400" spc="1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службу </a:t>
            </a:r>
            <a:r>
              <a:rPr sz="2400" spc="-15" dirty="0">
                <a:latin typeface="Corbel"/>
                <a:cs typeface="Corbel"/>
              </a:rPr>
              <a:t>претендент</a:t>
            </a:r>
            <a:endParaRPr sz="2400" dirty="0">
              <a:latin typeface="Corbel"/>
              <a:cs typeface="Corbel"/>
            </a:endParaRPr>
          </a:p>
          <a:p>
            <a:pPr marL="295910">
              <a:lnSpc>
                <a:spcPct val="100000"/>
              </a:lnSpc>
            </a:pPr>
            <a:r>
              <a:rPr sz="2400" spc="-5" dirty="0">
                <a:latin typeface="Corbel"/>
                <a:cs typeface="Corbel"/>
              </a:rPr>
              <a:t>зобов'язаний</a:t>
            </a:r>
            <a:r>
              <a:rPr sz="2400" spc="-20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присягнути</a:t>
            </a:r>
            <a:r>
              <a:rPr sz="2400" spc="-20" dirty="0">
                <a:latin typeface="Corbel"/>
                <a:cs typeface="Corbel"/>
              </a:rPr>
              <a:t> державі</a:t>
            </a:r>
            <a:r>
              <a:rPr sz="2400" spc="10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і </a:t>
            </a:r>
            <a:r>
              <a:rPr sz="2400" spc="-5" dirty="0">
                <a:latin typeface="Corbel"/>
                <a:cs typeface="Corbel"/>
              </a:rPr>
              <a:t>суспільству;</a:t>
            </a:r>
            <a:r>
              <a:rPr sz="2400" spc="-45" dirty="0">
                <a:latin typeface="Corbel"/>
                <a:cs typeface="Corbel"/>
              </a:rPr>
              <a:t> </a:t>
            </a:r>
            <a:endParaRPr lang="uk-UA" sz="2400" spc="-45" dirty="0" smtClean="0">
              <a:latin typeface="Corbel"/>
              <a:cs typeface="Corbel"/>
            </a:endParaRPr>
          </a:p>
          <a:p>
            <a:pPr marL="295910">
              <a:lnSpc>
                <a:spcPct val="100000"/>
              </a:lnSpc>
            </a:pPr>
            <a:r>
              <a:rPr sz="2400" spc="-5" dirty="0" err="1" smtClean="0">
                <a:latin typeface="Corbel"/>
                <a:cs typeface="Corbel"/>
              </a:rPr>
              <a:t>той</a:t>
            </a:r>
            <a:r>
              <a:rPr sz="2400" spc="-5" dirty="0">
                <a:latin typeface="Corbel"/>
                <a:cs typeface="Corbel"/>
              </a:rPr>
              <a:t>, </a:t>
            </a:r>
            <a:r>
              <a:rPr sz="2400" spc="-10" dirty="0" err="1" smtClean="0">
                <a:latin typeface="Corbel"/>
                <a:cs typeface="Corbel"/>
              </a:rPr>
              <a:t>хто</a:t>
            </a:r>
            <a:r>
              <a:rPr lang="uk-UA" sz="2400" spc="-10" dirty="0" smtClean="0">
                <a:latin typeface="Corbel"/>
                <a:cs typeface="Corbel"/>
              </a:rPr>
              <a:t> </a:t>
            </a:r>
            <a:r>
              <a:rPr sz="2400" spc="-10" dirty="0" err="1" smtClean="0">
                <a:latin typeface="Corbel"/>
                <a:cs typeface="Corbel"/>
              </a:rPr>
              <a:t>відмовляється</a:t>
            </a:r>
            <a:r>
              <a:rPr sz="2400" spc="-20" dirty="0" smtClean="0">
                <a:latin typeface="Corbel"/>
                <a:cs typeface="Corbel"/>
              </a:rPr>
              <a:t> </a:t>
            </a:r>
            <a:r>
              <a:rPr sz="2400" spc="-30" dirty="0">
                <a:latin typeface="Corbel"/>
                <a:cs typeface="Corbel"/>
              </a:rPr>
              <a:t>це</a:t>
            </a:r>
            <a:r>
              <a:rPr sz="2400" spc="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зробити, підлягає</a:t>
            </a:r>
            <a:r>
              <a:rPr sz="2400" spc="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звільненню</a:t>
            </a:r>
            <a:endParaRPr sz="2400" dirty="0">
              <a:latin typeface="Corbel"/>
              <a:cs typeface="Corbel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04815" y="115823"/>
            <a:ext cx="3538728" cy="210616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14347" y="472821"/>
            <a:ext cx="5356860" cy="680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300" i="1" spc="-5" dirty="0">
                <a:latin typeface="Corbel"/>
                <a:cs typeface="Corbel"/>
              </a:rPr>
              <a:t>Німеччина</a:t>
            </a:r>
            <a:r>
              <a:rPr sz="2800" b="0" spc="-5" dirty="0">
                <a:latin typeface="Corbel"/>
                <a:cs typeface="Corbel"/>
              </a:rPr>
              <a:t>:</a:t>
            </a:r>
            <a:r>
              <a:rPr sz="2800" b="0" spc="10" dirty="0">
                <a:latin typeface="Corbel"/>
                <a:cs typeface="Corbel"/>
              </a:rPr>
              <a:t> </a:t>
            </a:r>
            <a:r>
              <a:rPr sz="2800" b="0" spc="-15" dirty="0">
                <a:latin typeface="Corbel"/>
                <a:cs typeface="Corbel"/>
              </a:rPr>
              <a:t>відповідальність</a:t>
            </a:r>
            <a:endParaRPr sz="2800">
              <a:latin typeface="Corbel"/>
              <a:cs typeface="Corbe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2595" y="1548993"/>
            <a:ext cx="102158" cy="10229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2595" y="3683482"/>
            <a:ext cx="102158" cy="10229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560957" y="1354074"/>
            <a:ext cx="7258050" cy="25552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0"/>
              </a:spcBef>
            </a:pPr>
            <a:r>
              <a:rPr sz="2600" spc="-10" dirty="0">
                <a:latin typeface="Corbel"/>
                <a:cs typeface="Corbel"/>
              </a:rPr>
              <a:t>Кримінальна</a:t>
            </a:r>
            <a:r>
              <a:rPr sz="2600" spc="-5" dirty="0">
                <a:latin typeface="Corbel"/>
                <a:cs typeface="Corbel"/>
              </a:rPr>
              <a:t> </a:t>
            </a:r>
            <a:r>
              <a:rPr sz="2600" spc="-10" dirty="0">
                <a:latin typeface="Corbel"/>
                <a:cs typeface="Corbel"/>
              </a:rPr>
              <a:t>відповідальність</a:t>
            </a:r>
            <a:r>
              <a:rPr sz="2600" spc="-5" dirty="0">
                <a:latin typeface="Corbel"/>
                <a:cs typeface="Corbel"/>
              </a:rPr>
              <a:t> </a:t>
            </a:r>
            <a:r>
              <a:rPr sz="2600" spc="-10" dirty="0">
                <a:latin typeface="Corbel"/>
                <a:cs typeface="Corbel"/>
              </a:rPr>
              <a:t>за</a:t>
            </a:r>
            <a:r>
              <a:rPr sz="2600" spc="-5" dirty="0">
                <a:latin typeface="Corbel"/>
                <a:cs typeface="Corbel"/>
              </a:rPr>
              <a:t> злочини,</a:t>
            </a:r>
            <a:r>
              <a:rPr sz="2600" dirty="0">
                <a:latin typeface="Corbel"/>
                <a:cs typeface="Corbel"/>
              </a:rPr>
              <a:t> </a:t>
            </a:r>
            <a:r>
              <a:rPr sz="2600" spc="-5" dirty="0">
                <a:latin typeface="Corbel"/>
                <a:cs typeface="Corbel"/>
              </a:rPr>
              <a:t>при </a:t>
            </a:r>
            <a:r>
              <a:rPr sz="2600" dirty="0">
                <a:latin typeface="Corbel"/>
                <a:cs typeface="Corbel"/>
              </a:rPr>
              <a:t> </a:t>
            </a:r>
            <a:r>
              <a:rPr sz="2600" spc="-10" dirty="0">
                <a:latin typeface="Corbel"/>
                <a:cs typeface="Corbel"/>
              </a:rPr>
              <a:t>виконанні</a:t>
            </a:r>
            <a:r>
              <a:rPr sz="2600" spc="-5" dirty="0">
                <a:latin typeface="Corbel"/>
                <a:cs typeface="Corbel"/>
              </a:rPr>
              <a:t> посадових</a:t>
            </a:r>
            <a:r>
              <a:rPr sz="2600" dirty="0">
                <a:latin typeface="Corbel"/>
                <a:cs typeface="Corbel"/>
              </a:rPr>
              <a:t> </a:t>
            </a:r>
            <a:r>
              <a:rPr sz="2600" spc="-10" dirty="0">
                <a:latin typeface="Corbel"/>
                <a:cs typeface="Corbel"/>
              </a:rPr>
              <a:t>функцій:</a:t>
            </a:r>
            <a:r>
              <a:rPr sz="2600" spc="-5" dirty="0">
                <a:latin typeface="Corbel"/>
                <a:cs typeface="Corbel"/>
              </a:rPr>
              <a:t> </a:t>
            </a:r>
            <a:r>
              <a:rPr sz="2600" dirty="0">
                <a:latin typeface="Corbel"/>
                <a:cs typeface="Corbel"/>
              </a:rPr>
              <a:t>шпигунство, </a:t>
            </a:r>
            <a:r>
              <a:rPr sz="2600" spc="5" dirty="0">
                <a:latin typeface="Corbel"/>
                <a:cs typeface="Corbel"/>
              </a:rPr>
              <a:t> </a:t>
            </a:r>
            <a:r>
              <a:rPr sz="2600" spc="-15" dirty="0">
                <a:latin typeface="Corbel"/>
                <a:cs typeface="Corbel"/>
              </a:rPr>
              <a:t>розголошення</a:t>
            </a:r>
            <a:r>
              <a:rPr sz="2600" spc="-10" dirty="0">
                <a:latin typeface="Corbel"/>
                <a:cs typeface="Corbel"/>
              </a:rPr>
              <a:t> </a:t>
            </a:r>
            <a:r>
              <a:rPr sz="2600" spc="-5" dirty="0">
                <a:latin typeface="Corbel"/>
                <a:cs typeface="Corbel"/>
              </a:rPr>
              <a:t>службової</a:t>
            </a:r>
            <a:r>
              <a:rPr sz="2600" dirty="0">
                <a:latin typeface="Corbel"/>
                <a:cs typeface="Corbel"/>
              </a:rPr>
              <a:t> </a:t>
            </a:r>
            <a:r>
              <a:rPr sz="2600" spc="-10" dirty="0">
                <a:latin typeface="Corbel"/>
                <a:cs typeface="Corbel"/>
              </a:rPr>
              <a:t>таємниці,</a:t>
            </a:r>
            <a:r>
              <a:rPr sz="2600" spc="-5" dirty="0">
                <a:latin typeface="Corbel"/>
                <a:cs typeface="Corbel"/>
              </a:rPr>
              <a:t> </a:t>
            </a:r>
            <a:r>
              <a:rPr sz="2600" spc="-15" dirty="0">
                <a:latin typeface="Corbel"/>
                <a:cs typeface="Corbel"/>
              </a:rPr>
              <a:t>хабарництво, </a:t>
            </a:r>
            <a:r>
              <a:rPr sz="2600" spc="-509" dirty="0">
                <a:latin typeface="Corbel"/>
                <a:cs typeface="Corbel"/>
              </a:rPr>
              <a:t> </a:t>
            </a:r>
            <a:r>
              <a:rPr sz="2600" spc="-15" dirty="0">
                <a:latin typeface="Corbel"/>
                <a:cs typeface="Corbel"/>
              </a:rPr>
              <a:t>злочинне</a:t>
            </a:r>
            <a:r>
              <a:rPr sz="2600" spc="65" dirty="0">
                <a:latin typeface="Corbel"/>
                <a:cs typeface="Corbel"/>
              </a:rPr>
              <a:t> </a:t>
            </a:r>
            <a:r>
              <a:rPr sz="2600" spc="-15" dirty="0">
                <a:latin typeface="Corbel"/>
                <a:cs typeface="Corbel"/>
              </a:rPr>
              <a:t>використання</a:t>
            </a:r>
            <a:r>
              <a:rPr sz="2600" spc="85" dirty="0">
                <a:latin typeface="Corbel"/>
                <a:cs typeface="Corbel"/>
              </a:rPr>
              <a:t> </a:t>
            </a:r>
            <a:r>
              <a:rPr sz="2600" spc="-5" dirty="0">
                <a:latin typeface="Corbel"/>
                <a:cs typeface="Corbel"/>
              </a:rPr>
              <a:t>службового</a:t>
            </a:r>
            <a:r>
              <a:rPr sz="2600" spc="35" dirty="0">
                <a:latin typeface="Corbel"/>
                <a:cs typeface="Corbel"/>
              </a:rPr>
              <a:t> </a:t>
            </a:r>
            <a:r>
              <a:rPr sz="2600" spc="-15" dirty="0">
                <a:latin typeface="Corbel"/>
                <a:cs typeface="Corbel"/>
              </a:rPr>
              <a:t>становища</a:t>
            </a:r>
            <a:endParaRPr sz="2600" dirty="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500" dirty="0">
              <a:latin typeface="Corbel"/>
              <a:cs typeface="Corbel"/>
            </a:endParaRPr>
          </a:p>
          <a:p>
            <a:pPr marL="12700" algn="just">
              <a:lnSpc>
                <a:spcPct val="100000"/>
              </a:lnSpc>
            </a:pPr>
            <a:r>
              <a:rPr sz="2600" spc="-20" dirty="0">
                <a:latin typeface="Corbel"/>
                <a:cs typeface="Corbel"/>
              </a:rPr>
              <a:t>Підвищені</a:t>
            </a:r>
            <a:r>
              <a:rPr sz="2600" spc="1450" dirty="0">
                <a:latin typeface="Corbel"/>
                <a:cs typeface="Corbel"/>
              </a:rPr>
              <a:t> </a:t>
            </a:r>
            <a:r>
              <a:rPr sz="2600" spc="-5" dirty="0">
                <a:latin typeface="Corbel"/>
                <a:cs typeface="Corbel"/>
              </a:rPr>
              <a:t>вимоги</a:t>
            </a:r>
            <a:r>
              <a:rPr sz="2600" spc="1450" dirty="0">
                <a:latin typeface="Corbel"/>
                <a:cs typeface="Corbel"/>
              </a:rPr>
              <a:t> </a:t>
            </a:r>
            <a:r>
              <a:rPr sz="2600" dirty="0">
                <a:latin typeface="Corbel"/>
                <a:cs typeface="Corbel"/>
              </a:rPr>
              <a:t>та  </a:t>
            </a:r>
            <a:r>
              <a:rPr sz="2600" spc="385" dirty="0">
                <a:latin typeface="Corbel"/>
                <a:cs typeface="Corbel"/>
              </a:rPr>
              <a:t> </a:t>
            </a:r>
            <a:r>
              <a:rPr sz="2600" spc="-5" dirty="0">
                <a:latin typeface="Corbel"/>
                <a:cs typeface="Corbel"/>
              </a:rPr>
              <a:t>обмеження,</a:t>
            </a:r>
            <a:r>
              <a:rPr sz="2600" spc="1410" dirty="0">
                <a:latin typeface="Corbel"/>
                <a:cs typeface="Corbel"/>
              </a:rPr>
              <a:t> </a:t>
            </a:r>
            <a:r>
              <a:rPr sz="2600" spc="-5" dirty="0">
                <a:latin typeface="Corbel"/>
                <a:cs typeface="Corbel"/>
              </a:rPr>
              <a:t>пов'язані</a:t>
            </a:r>
            <a:r>
              <a:rPr sz="2600" spc="1455" dirty="0">
                <a:latin typeface="Corbel"/>
                <a:cs typeface="Corbel"/>
              </a:rPr>
              <a:t> </a:t>
            </a:r>
            <a:r>
              <a:rPr sz="2600" spc="-5" dirty="0">
                <a:latin typeface="Corbel"/>
                <a:cs typeface="Corbel"/>
              </a:rPr>
              <a:t>з</a:t>
            </a:r>
            <a:endParaRPr sz="2600" dirty="0">
              <a:latin typeface="Corbel"/>
              <a:cs typeface="Corbe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49726" y="3884498"/>
            <a:ext cx="1962150" cy="1214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563880">
              <a:lnSpc>
                <a:spcPct val="100000"/>
              </a:lnSpc>
              <a:spcBef>
                <a:spcPts val="95"/>
              </a:spcBef>
            </a:pPr>
            <a:r>
              <a:rPr sz="2600" spc="-15" dirty="0">
                <a:latin typeface="Corbel"/>
                <a:cs typeface="Corbel"/>
              </a:rPr>
              <a:t>с</a:t>
            </a:r>
            <a:r>
              <a:rPr sz="2600" spc="-10" dirty="0">
                <a:latin typeface="Corbel"/>
                <a:cs typeface="Corbel"/>
              </a:rPr>
              <a:t>л</a:t>
            </a:r>
            <a:r>
              <a:rPr sz="2600" spc="-5" dirty="0">
                <a:latin typeface="Corbel"/>
                <a:cs typeface="Corbel"/>
              </a:rPr>
              <a:t>у</a:t>
            </a:r>
            <a:r>
              <a:rPr sz="2600" spc="-20" dirty="0">
                <a:latin typeface="Corbel"/>
                <a:cs typeface="Corbel"/>
              </a:rPr>
              <a:t>ж</a:t>
            </a:r>
            <a:r>
              <a:rPr sz="2600" spc="-5" dirty="0">
                <a:latin typeface="Corbel"/>
                <a:cs typeface="Corbel"/>
              </a:rPr>
              <a:t>б</a:t>
            </a:r>
            <a:r>
              <a:rPr sz="2600" dirty="0">
                <a:latin typeface="Corbel"/>
                <a:cs typeface="Corbel"/>
              </a:rPr>
              <a:t>о</a:t>
            </a:r>
            <a:r>
              <a:rPr sz="2600" spc="-5" dirty="0">
                <a:latin typeface="Corbel"/>
                <a:cs typeface="Corbel"/>
              </a:rPr>
              <a:t>ю,  </a:t>
            </a:r>
            <a:r>
              <a:rPr sz="2600" spc="-20" dirty="0">
                <a:latin typeface="Corbel"/>
                <a:cs typeface="Corbel"/>
              </a:rPr>
              <a:t>державною </a:t>
            </a:r>
            <a:r>
              <a:rPr sz="2600" spc="-15" dirty="0">
                <a:latin typeface="Corbel"/>
                <a:cs typeface="Corbel"/>
              </a:rPr>
              <a:t> </a:t>
            </a:r>
            <a:r>
              <a:rPr sz="2600" spc="-5" dirty="0">
                <a:latin typeface="Corbel"/>
                <a:cs typeface="Corbel"/>
              </a:rPr>
              <a:t>гарантіями,</a:t>
            </a:r>
            <a:endParaRPr sz="2600">
              <a:latin typeface="Corbel"/>
              <a:cs typeface="Corbe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04128" y="3884498"/>
            <a:ext cx="3212465" cy="1214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978535" algn="r">
              <a:lnSpc>
                <a:spcPct val="100000"/>
              </a:lnSpc>
              <a:spcBef>
                <a:spcPts val="95"/>
              </a:spcBef>
              <a:tabLst>
                <a:tab pos="942340" algn="l"/>
                <a:tab pos="1534160" algn="l"/>
                <a:tab pos="2140585" algn="l"/>
              </a:tabLst>
            </a:pPr>
            <a:r>
              <a:rPr sz="2600" spc="-65" dirty="0">
                <a:latin typeface="Corbel"/>
                <a:cs typeface="Corbel"/>
              </a:rPr>
              <a:t>к</a:t>
            </a:r>
            <a:r>
              <a:rPr sz="2600" dirty="0">
                <a:latin typeface="Corbel"/>
                <a:cs typeface="Corbel"/>
              </a:rPr>
              <a:t>ом</a:t>
            </a:r>
            <a:r>
              <a:rPr sz="2600" spc="-20" dirty="0">
                <a:latin typeface="Corbel"/>
                <a:cs typeface="Corbel"/>
              </a:rPr>
              <a:t>п</a:t>
            </a:r>
            <a:r>
              <a:rPr sz="2600" spc="20" dirty="0">
                <a:latin typeface="Corbel"/>
                <a:cs typeface="Corbel"/>
              </a:rPr>
              <a:t>е</a:t>
            </a:r>
            <a:r>
              <a:rPr sz="2600" spc="5" dirty="0">
                <a:latin typeface="Corbel"/>
                <a:cs typeface="Corbel"/>
              </a:rPr>
              <a:t>н</a:t>
            </a:r>
            <a:r>
              <a:rPr sz="2600" spc="-15" dirty="0">
                <a:latin typeface="Corbel"/>
                <a:cs typeface="Corbel"/>
              </a:rPr>
              <a:t>с</a:t>
            </a:r>
            <a:r>
              <a:rPr sz="2600" spc="-5" dirty="0">
                <a:latin typeface="Corbel"/>
                <a:cs typeface="Corbel"/>
              </a:rPr>
              <a:t>ую</a:t>
            </a:r>
            <a:r>
              <a:rPr sz="2600" dirty="0">
                <a:latin typeface="Corbel"/>
                <a:cs typeface="Corbel"/>
              </a:rPr>
              <a:t>ть</a:t>
            </a:r>
            <a:r>
              <a:rPr sz="2600" spc="-65" dirty="0">
                <a:latin typeface="Corbel"/>
                <a:cs typeface="Corbel"/>
              </a:rPr>
              <a:t>с</a:t>
            </a:r>
            <a:r>
              <a:rPr sz="2600" spc="-5" dirty="0">
                <a:latin typeface="Corbel"/>
                <a:cs typeface="Corbel"/>
              </a:rPr>
              <a:t>я  </a:t>
            </a:r>
            <a:r>
              <a:rPr sz="2600" spc="-15" dirty="0">
                <a:latin typeface="Corbel"/>
                <a:cs typeface="Corbel"/>
              </a:rPr>
              <a:t>п</a:t>
            </a:r>
            <a:r>
              <a:rPr sz="2600" spc="-10" dirty="0">
                <a:latin typeface="Corbel"/>
                <a:cs typeface="Corbel"/>
              </a:rPr>
              <a:t>л</a:t>
            </a:r>
            <a:r>
              <a:rPr sz="2600" spc="-45" dirty="0">
                <a:latin typeface="Corbel"/>
                <a:cs typeface="Corbel"/>
              </a:rPr>
              <a:t>а</a:t>
            </a:r>
            <a:r>
              <a:rPr sz="2600" dirty="0">
                <a:latin typeface="Corbel"/>
                <a:cs typeface="Corbel"/>
              </a:rPr>
              <a:t>т</a:t>
            </a:r>
            <a:r>
              <a:rPr sz="2600" spc="-15" dirty="0">
                <a:latin typeface="Corbel"/>
                <a:cs typeface="Corbel"/>
              </a:rPr>
              <a:t>н</a:t>
            </a:r>
            <a:r>
              <a:rPr sz="2600" spc="-5" dirty="0">
                <a:latin typeface="Corbel"/>
                <a:cs typeface="Corbel"/>
              </a:rPr>
              <a:t>ею</a:t>
            </a:r>
            <a:r>
              <a:rPr sz="2600" dirty="0">
                <a:latin typeface="Corbel"/>
                <a:cs typeface="Corbel"/>
              </a:rPr>
              <a:t>	</a:t>
            </a:r>
            <a:r>
              <a:rPr sz="2600" spc="5" dirty="0">
                <a:latin typeface="Corbel"/>
                <a:cs typeface="Corbel"/>
              </a:rPr>
              <a:t>т</a:t>
            </a:r>
            <a:r>
              <a:rPr sz="2600" spc="-5" dirty="0">
                <a:latin typeface="Corbel"/>
                <a:cs typeface="Corbel"/>
              </a:rPr>
              <a:t>а</a:t>
            </a:r>
            <a:r>
              <a:rPr sz="2600" dirty="0">
                <a:latin typeface="Corbel"/>
                <a:cs typeface="Corbel"/>
              </a:rPr>
              <a:t>	</a:t>
            </a:r>
            <a:r>
              <a:rPr sz="2600" spc="-5" dirty="0">
                <a:latin typeface="Corbel"/>
                <a:cs typeface="Corbel"/>
              </a:rPr>
              <a:t>і</a:t>
            </a:r>
            <a:r>
              <a:rPr sz="2600" spc="-20" dirty="0">
                <a:latin typeface="Corbel"/>
                <a:cs typeface="Corbel"/>
              </a:rPr>
              <a:t>н</a:t>
            </a:r>
            <a:r>
              <a:rPr sz="2600" spc="5" dirty="0">
                <a:latin typeface="Corbel"/>
                <a:cs typeface="Corbel"/>
              </a:rPr>
              <a:t>ш</a:t>
            </a:r>
            <a:r>
              <a:rPr sz="2600" spc="-10" dirty="0">
                <a:latin typeface="Corbel"/>
                <a:cs typeface="Corbel"/>
              </a:rPr>
              <a:t>и</a:t>
            </a:r>
            <a:r>
              <a:rPr sz="2600" spc="-5" dirty="0">
                <a:latin typeface="Corbel"/>
                <a:cs typeface="Corbel"/>
              </a:rPr>
              <a:t>ми  </a:t>
            </a:r>
            <a:r>
              <a:rPr sz="2600" spc="-35" dirty="0">
                <a:latin typeface="Corbel"/>
                <a:cs typeface="Corbel"/>
              </a:rPr>
              <a:t>що	</a:t>
            </a:r>
            <a:r>
              <a:rPr sz="2600" spc="-5" dirty="0">
                <a:latin typeface="Corbel"/>
                <a:cs typeface="Corbel"/>
              </a:rPr>
              <a:t>забезпечують</a:t>
            </a:r>
            <a:endParaRPr sz="2600">
              <a:latin typeface="Corbel"/>
              <a:cs typeface="Corbe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60957" y="3884498"/>
            <a:ext cx="1817370" cy="1610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600" spc="-20" dirty="0">
                <a:latin typeface="Corbel"/>
                <a:cs typeface="Corbel"/>
              </a:rPr>
              <a:t>державною </a:t>
            </a:r>
            <a:r>
              <a:rPr sz="2600" spc="-15" dirty="0">
                <a:latin typeface="Corbel"/>
                <a:cs typeface="Corbel"/>
              </a:rPr>
              <a:t> </a:t>
            </a:r>
            <a:r>
              <a:rPr sz="2600" spc="-5" dirty="0">
                <a:latin typeface="Corbel"/>
                <a:cs typeface="Corbel"/>
              </a:rPr>
              <a:t>ві</a:t>
            </a:r>
            <a:r>
              <a:rPr sz="2600" spc="-55" dirty="0">
                <a:latin typeface="Corbel"/>
                <a:cs typeface="Corbel"/>
              </a:rPr>
              <a:t>д</a:t>
            </a:r>
            <a:r>
              <a:rPr sz="2600" spc="-15" dirty="0">
                <a:latin typeface="Corbel"/>
                <a:cs typeface="Corbel"/>
              </a:rPr>
              <a:t>п</a:t>
            </a:r>
            <a:r>
              <a:rPr sz="2600" dirty="0">
                <a:latin typeface="Corbel"/>
                <a:cs typeface="Corbel"/>
              </a:rPr>
              <a:t>о</a:t>
            </a:r>
            <a:r>
              <a:rPr sz="2600" spc="-5" dirty="0">
                <a:latin typeface="Corbel"/>
                <a:cs typeface="Corbel"/>
              </a:rPr>
              <a:t>в</a:t>
            </a:r>
            <a:r>
              <a:rPr sz="2600" spc="10" dirty="0">
                <a:latin typeface="Corbel"/>
                <a:cs typeface="Corbel"/>
              </a:rPr>
              <a:t>і</a:t>
            </a:r>
            <a:r>
              <a:rPr sz="2600" spc="-25" dirty="0">
                <a:latin typeface="Corbel"/>
                <a:cs typeface="Corbel"/>
              </a:rPr>
              <a:t>д</a:t>
            </a:r>
            <a:r>
              <a:rPr sz="2600" spc="-15" dirty="0">
                <a:latin typeface="Corbel"/>
                <a:cs typeface="Corbel"/>
              </a:rPr>
              <a:t>н</a:t>
            </a:r>
            <a:r>
              <a:rPr sz="2600" dirty="0">
                <a:latin typeface="Corbel"/>
                <a:cs typeface="Corbel"/>
              </a:rPr>
              <a:t>о</a:t>
            </a:r>
            <a:r>
              <a:rPr sz="2600" spc="-5" dirty="0">
                <a:latin typeface="Corbel"/>
                <a:cs typeface="Corbel"/>
              </a:rPr>
              <a:t>ю  </a:t>
            </a:r>
            <a:r>
              <a:rPr sz="2600" spc="-10" dirty="0">
                <a:latin typeface="Corbel"/>
                <a:cs typeface="Corbel"/>
              </a:rPr>
              <a:t>виплатами, </a:t>
            </a:r>
            <a:r>
              <a:rPr sz="2600" spc="-5" dirty="0">
                <a:latin typeface="Corbel"/>
                <a:cs typeface="Corbel"/>
              </a:rPr>
              <a:t> стабільність</a:t>
            </a:r>
            <a:endParaRPr sz="2600">
              <a:latin typeface="Corbel"/>
              <a:cs typeface="Corbe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52190" y="5073853"/>
            <a:ext cx="5261610" cy="421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619250" algn="l"/>
                <a:tab pos="2649855" algn="l"/>
                <a:tab pos="2978785" algn="l"/>
                <a:tab pos="4902835" algn="l"/>
              </a:tabLst>
            </a:pPr>
            <a:r>
              <a:rPr sz="2600" spc="-15" dirty="0">
                <a:latin typeface="Corbel"/>
                <a:cs typeface="Corbel"/>
              </a:rPr>
              <a:t>р</a:t>
            </a:r>
            <a:r>
              <a:rPr sz="2600" dirty="0">
                <a:latin typeface="Corbel"/>
                <a:cs typeface="Corbel"/>
              </a:rPr>
              <a:t>о</a:t>
            </a:r>
            <a:r>
              <a:rPr sz="2600" spc="-5" dirty="0">
                <a:latin typeface="Corbel"/>
                <a:cs typeface="Corbel"/>
              </a:rPr>
              <a:t>б</a:t>
            </a:r>
            <a:r>
              <a:rPr sz="2600" dirty="0">
                <a:latin typeface="Corbel"/>
                <a:cs typeface="Corbel"/>
              </a:rPr>
              <a:t>о</a:t>
            </a:r>
            <a:r>
              <a:rPr sz="2600" spc="-20" dirty="0">
                <a:latin typeface="Corbel"/>
                <a:cs typeface="Corbel"/>
              </a:rPr>
              <a:t>ч</a:t>
            </a:r>
            <a:r>
              <a:rPr sz="2600" spc="25" dirty="0">
                <a:latin typeface="Corbel"/>
                <a:cs typeface="Corbel"/>
              </a:rPr>
              <a:t>о</a:t>
            </a:r>
            <a:r>
              <a:rPr sz="2600" dirty="0">
                <a:latin typeface="Corbel"/>
                <a:cs typeface="Corbel"/>
              </a:rPr>
              <a:t>г</a:t>
            </a:r>
            <a:r>
              <a:rPr sz="2600" spc="-5" dirty="0">
                <a:latin typeface="Corbel"/>
                <a:cs typeface="Corbel"/>
              </a:rPr>
              <a:t>о</a:t>
            </a:r>
            <a:r>
              <a:rPr sz="2600" dirty="0">
                <a:latin typeface="Corbel"/>
                <a:cs typeface="Corbel"/>
              </a:rPr>
              <a:t>	м</a:t>
            </a:r>
            <a:r>
              <a:rPr sz="2600" spc="-5" dirty="0">
                <a:latin typeface="Corbel"/>
                <a:cs typeface="Corbel"/>
              </a:rPr>
              <a:t>і</a:t>
            </a:r>
            <a:r>
              <a:rPr sz="2600" spc="-20" dirty="0">
                <a:latin typeface="Corbel"/>
                <a:cs typeface="Corbel"/>
              </a:rPr>
              <a:t>с</a:t>
            </a:r>
            <a:r>
              <a:rPr sz="2600" spc="-50" dirty="0">
                <a:latin typeface="Corbel"/>
                <a:cs typeface="Corbel"/>
              </a:rPr>
              <a:t>ц</a:t>
            </a:r>
            <a:r>
              <a:rPr sz="2600" spc="-5" dirty="0">
                <a:latin typeface="Corbel"/>
                <a:cs typeface="Corbel"/>
              </a:rPr>
              <a:t>я</a:t>
            </a:r>
            <a:r>
              <a:rPr sz="2600" dirty="0">
                <a:latin typeface="Corbel"/>
                <a:cs typeface="Corbel"/>
              </a:rPr>
              <a:t>	</a:t>
            </a:r>
            <a:r>
              <a:rPr sz="2600" spc="-5" dirty="0">
                <a:latin typeface="Corbel"/>
                <a:cs typeface="Corbel"/>
              </a:rPr>
              <a:t>і</a:t>
            </a:r>
            <a:r>
              <a:rPr sz="2600" dirty="0">
                <a:latin typeface="Corbel"/>
                <a:cs typeface="Corbel"/>
              </a:rPr>
              <a:t>	</a:t>
            </a:r>
            <a:r>
              <a:rPr sz="2600" spc="5" dirty="0">
                <a:latin typeface="Corbel"/>
                <a:cs typeface="Corbel"/>
              </a:rPr>
              <a:t>п</a:t>
            </a:r>
            <a:r>
              <a:rPr sz="2600" spc="-15" dirty="0">
                <a:latin typeface="Corbel"/>
                <a:cs typeface="Corbel"/>
              </a:rPr>
              <a:t>р</a:t>
            </a:r>
            <a:r>
              <a:rPr sz="2600" dirty="0">
                <a:latin typeface="Corbel"/>
                <a:cs typeface="Corbel"/>
              </a:rPr>
              <a:t>о</a:t>
            </a:r>
            <a:r>
              <a:rPr sz="2600" spc="-15" dirty="0">
                <a:latin typeface="Corbel"/>
                <a:cs typeface="Corbel"/>
              </a:rPr>
              <a:t>с</a:t>
            </a:r>
            <a:r>
              <a:rPr sz="2600" spc="-5" dirty="0">
                <a:latin typeface="Corbel"/>
                <a:cs typeface="Corbel"/>
              </a:rPr>
              <a:t>ув</a:t>
            </a:r>
            <a:r>
              <a:rPr sz="2600" spc="15" dirty="0">
                <a:latin typeface="Corbel"/>
                <a:cs typeface="Corbel"/>
              </a:rPr>
              <a:t>а</a:t>
            </a:r>
            <a:r>
              <a:rPr sz="2600" spc="5" dirty="0">
                <a:latin typeface="Corbel"/>
                <a:cs typeface="Corbel"/>
              </a:rPr>
              <a:t>н</a:t>
            </a:r>
            <a:r>
              <a:rPr sz="2600" spc="-20" dirty="0">
                <a:latin typeface="Corbel"/>
                <a:cs typeface="Corbel"/>
              </a:rPr>
              <a:t>н</a:t>
            </a:r>
            <a:r>
              <a:rPr sz="2600" spc="-5" dirty="0">
                <a:latin typeface="Corbel"/>
                <a:cs typeface="Corbel"/>
              </a:rPr>
              <a:t>я</a:t>
            </a:r>
            <a:r>
              <a:rPr sz="2600" dirty="0">
                <a:latin typeface="Corbel"/>
                <a:cs typeface="Corbel"/>
              </a:rPr>
              <a:t>	</a:t>
            </a:r>
            <a:r>
              <a:rPr sz="2600" spc="-20" dirty="0">
                <a:latin typeface="Corbel"/>
                <a:cs typeface="Corbel"/>
              </a:rPr>
              <a:t>по</a:t>
            </a:r>
            <a:endParaRPr sz="2600">
              <a:latin typeface="Corbel"/>
              <a:cs typeface="Corbe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560957" y="5470652"/>
            <a:ext cx="511111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-10" dirty="0">
                <a:latin typeface="Corbel"/>
                <a:cs typeface="Corbel"/>
              </a:rPr>
              <a:t>службі,</a:t>
            </a:r>
            <a:r>
              <a:rPr sz="2600" spc="20" dirty="0">
                <a:latin typeface="Corbel"/>
                <a:cs typeface="Corbel"/>
              </a:rPr>
              <a:t> </a:t>
            </a:r>
            <a:r>
              <a:rPr sz="2600" spc="-5" dirty="0">
                <a:latin typeface="Corbel"/>
                <a:cs typeface="Corbel"/>
              </a:rPr>
              <a:t>а</a:t>
            </a:r>
            <a:r>
              <a:rPr sz="2600" dirty="0">
                <a:latin typeface="Corbel"/>
                <a:cs typeface="Corbel"/>
              </a:rPr>
              <a:t> </a:t>
            </a:r>
            <a:r>
              <a:rPr sz="2600" spc="-25" dirty="0">
                <a:latin typeface="Corbel"/>
                <a:cs typeface="Corbel"/>
              </a:rPr>
              <a:t>також</a:t>
            </a:r>
            <a:r>
              <a:rPr sz="2600" spc="15" dirty="0">
                <a:latin typeface="Corbel"/>
                <a:cs typeface="Corbel"/>
              </a:rPr>
              <a:t> </a:t>
            </a:r>
            <a:r>
              <a:rPr sz="2600" spc="-15" dirty="0">
                <a:latin typeface="Corbel"/>
                <a:cs typeface="Corbel"/>
              </a:rPr>
              <a:t>гідний</a:t>
            </a:r>
            <a:r>
              <a:rPr sz="2600" spc="25" dirty="0">
                <a:latin typeface="Corbel"/>
                <a:cs typeface="Corbel"/>
              </a:rPr>
              <a:t> </a:t>
            </a:r>
            <a:r>
              <a:rPr sz="2600" spc="-10" dirty="0">
                <a:latin typeface="Corbel"/>
                <a:cs typeface="Corbel"/>
              </a:rPr>
              <a:t>рівень</a:t>
            </a:r>
            <a:r>
              <a:rPr sz="2600" spc="35" dirty="0">
                <a:latin typeface="Corbel"/>
                <a:cs typeface="Corbel"/>
              </a:rPr>
              <a:t> </a:t>
            </a:r>
            <a:r>
              <a:rPr sz="2600" spc="-10" dirty="0">
                <a:latin typeface="Corbel"/>
                <a:cs typeface="Corbel"/>
              </a:rPr>
              <a:t>життя</a:t>
            </a:r>
            <a:endParaRPr sz="26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8199" y="454863"/>
            <a:ext cx="2731135" cy="6223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i="1" spc="-10" dirty="0">
                <a:latin typeface="Corbel"/>
                <a:cs typeface="Corbel"/>
              </a:rPr>
              <a:t>Нідерланди: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163567" y="573023"/>
            <a:ext cx="4721860" cy="713740"/>
            <a:chOff x="4163567" y="573023"/>
            <a:chExt cx="4721860" cy="7137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63567" y="573023"/>
              <a:ext cx="1167384" cy="71323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26735" y="573023"/>
              <a:ext cx="2249423" cy="71323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74991" y="573023"/>
              <a:ext cx="1197863" cy="71323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68639" y="573023"/>
              <a:ext cx="716279" cy="713231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371847" y="646887"/>
            <a:ext cx="430974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75994" algn="l"/>
                <a:tab pos="3025140" algn="l"/>
                <a:tab pos="4018915" algn="l"/>
              </a:tabLst>
            </a:pPr>
            <a:r>
              <a:rPr sz="2400" dirty="0">
                <a:solidFill>
                  <a:srgbClr val="562213"/>
                </a:solidFill>
                <a:latin typeface="Corbel"/>
                <a:cs typeface="Corbel"/>
              </a:rPr>
              <a:t>Б</a:t>
            </a:r>
            <a:r>
              <a:rPr sz="2400" spc="-10" dirty="0">
                <a:solidFill>
                  <a:srgbClr val="562213"/>
                </a:solidFill>
                <a:latin typeface="Corbel"/>
                <a:cs typeface="Corbel"/>
              </a:rPr>
              <a:t>ю</a:t>
            </a:r>
            <a:r>
              <a:rPr sz="2400" dirty="0">
                <a:solidFill>
                  <a:srgbClr val="562213"/>
                </a:solidFill>
                <a:latin typeface="Corbel"/>
                <a:cs typeface="Corbel"/>
              </a:rPr>
              <a:t>ро	</a:t>
            </a:r>
            <a:r>
              <a:rPr sz="2400" spc="-5" dirty="0">
                <a:solidFill>
                  <a:srgbClr val="562213"/>
                </a:solidFill>
                <a:latin typeface="Corbel"/>
                <a:cs typeface="Corbel"/>
              </a:rPr>
              <a:t>за</a:t>
            </a:r>
            <a:r>
              <a:rPr sz="2400" spc="-15" dirty="0">
                <a:solidFill>
                  <a:srgbClr val="562213"/>
                </a:solidFill>
                <a:latin typeface="Corbel"/>
                <a:cs typeface="Corbel"/>
              </a:rPr>
              <a:t>б</a:t>
            </a:r>
            <a:r>
              <a:rPr sz="2400" dirty="0">
                <a:solidFill>
                  <a:srgbClr val="562213"/>
                </a:solidFill>
                <a:latin typeface="Corbel"/>
                <a:cs typeface="Corbel"/>
              </a:rPr>
              <a:t>езпе</a:t>
            </a:r>
            <a:r>
              <a:rPr sz="2400" spc="10" dirty="0">
                <a:solidFill>
                  <a:srgbClr val="562213"/>
                </a:solidFill>
                <a:latin typeface="Corbel"/>
                <a:cs typeface="Corbel"/>
              </a:rPr>
              <a:t>ч</a:t>
            </a:r>
            <a:r>
              <a:rPr sz="2400" dirty="0">
                <a:solidFill>
                  <a:srgbClr val="562213"/>
                </a:solidFill>
                <a:latin typeface="Corbel"/>
                <a:cs typeface="Corbel"/>
              </a:rPr>
              <a:t>ен</a:t>
            </a:r>
            <a:r>
              <a:rPr sz="2400" spc="-10" dirty="0">
                <a:solidFill>
                  <a:srgbClr val="562213"/>
                </a:solidFill>
                <a:latin typeface="Corbel"/>
                <a:cs typeface="Corbel"/>
              </a:rPr>
              <a:t>н</a:t>
            </a:r>
            <a:r>
              <a:rPr sz="2400" dirty="0">
                <a:solidFill>
                  <a:srgbClr val="562213"/>
                </a:solidFill>
                <a:latin typeface="Corbel"/>
                <a:cs typeface="Corbel"/>
              </a:rPr>
              <a:t>я	</a:t>
            </a:r>
            <a:r>
              <a:rPr sz="2400" spc="-70" dirty="0">
                <a:solidFill>
                  <a:srgbClr val="562213"/>
                </a:solidFill>
                <a:latin typeface="Corbel"/>
                <a:cs typeface="Corbel"/>
              </a:rPr>
              <a:t>е</a:t>
            </a:r>
            <a:r>
              <a:rPr sz="2400" dirty="0">
                <a:solidFill>
                  <a:srgbClr val="562213"/>
                </a:solidFill>
                <a:latin typeface="Corbel"/>
                <a:cs typeface="Corbel"/>
              </a:rPr>
              <a:t>ти</a:t>
            </a:r>
            <a:r>
              <a:rPr sz="2400" spc="10" dirty="0">
                <a:solidFill>
                  <a:srgbClr val="562213"/>
                </a:solidFill>
                <a:latin typeface="Corbel"/>
                <a:cs typeface="Corbel"/>
              </a:rPr>
              <a:t>к</a:t>
            </a:r>
            <a:r>
              <a:rPr sz="2400" dirty="0">
                <a:solidFill>
                  <a:srgbClr val="562213"/>
                </a:solidFill>
                <a:latin typeface="Corbel"/>
                <a:cs typeface="Corbel"/>
              </a:rPr>
              <a:t>и	</a:t>
            </a:r>
            <a:r>
              <a:rPr sz="2400" spc="-25" dirty="0">
                <a:solidFill>
                  <a:srgbClr val="562213"/>
                </a:solidFill>
                <a:latin typeface="Corbel"/>
                <a:cs typeface="Corbel"/>
              </a:rPr>
              <a:t>та</a:t>
            </a:r>
            <a:endParaRPr sz="2400">
              <a:latin typeface="Corbel"/>
              <a:cs typeface="Corbe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139952" y="993647"/>
            <a:ext cx="7379334" cy="695325"/>
            <a:chOff x="1139952" y="993647"/>
            <a:chExt cx="7379334" cy="695325"/>
          </a:xfrm>
        </p:grpSpPr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9952" y="993647"/>
              <a:ext cx="2331720" cy="69494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15056" y="993647"/>
              <a:ext cx="566928" cy="69494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19272" y="993647"/>
              <a:ext cx="1143000" cy="69494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02608" y="993647"/>
              <a:ext cx="2011680" cy="69494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57672" y="993647"/>
              <a:ext cx="1892807" cy="69494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290816" y="993647"/>
              <a:ext cx="521207" cy="69494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52360" y="993647"/>
              <a:ext cx="1066800" cy="694943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1338199" y="1065021"/>
            <a:ext cx="69862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562213"/>
                </a:solidFill>
                <a:latin typeface="Corbel"/>
                <a:cs typeface="Corbel"/>
              </a:rPr>
              <a:t>доброчесності</a:t>
            </a:r>
            <a:r>
              <a:rPr sz="2400" spc="25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2400" dirty="0">
                <a:solidFill>
                  <a:srgbClr val="562213"/>
                </a:solidFill>
                <a:latin typeface="Corbel"/>
                <a:cs typeface="Corbel"/>
              </a:rPr>
              <a:t>у</a:t>
            </a:r>
            <a:r>
              <a:rPr sz="2400" spc="-30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2400" dirty="0">
                <a:solidFill>
                  <a:srgbClr val="562213"/>
                </a:solidFill>
                <a:latin typeface="Corbel"/>
                <a:cs typeface="Corbel"/>
              </a:rPr>
              <a:t>сфері</a:t>
            </a:r>
            <a:r>
              <a:rPr sz="2400" spc="-5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2400" spc="-15" dirty="0">
                <a:solidFill>
                  <a:srgbClr val="562213"/>
                </a:solidFill>
                <a:latin typeface="Corbel"/>
                <a:cs typeface="Corbel"/>
              </a:rPr>
              <a:t>державного</a:t>
            </a:r>
            <a:r>
              <a:rPr sz="2400" spc="10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2400" spc="-5" dirty="0">
                <a:solidFill>
                  <a:srgbClr val="562213"/>
                </a:solidFill>
                <a:latin typeface="Corbel"/>
                <a:cs typeface="Corbel"/>
              </a:rPr>
              <a:t>управління </a:t>
            </a:r>
            <a:r>
              <a:rPr sz="2400" dirty="0">
                <a:solidFill>
                  <a:srgbClr val="562213"/>
                </a:solidFill>
                <a:latin typeface="Corbel"/>
                <a:cs typeface="Corbel"/>
              </a:rPr>
              <a:t>-</a:t>
            </a:r>
            <a:r>
              <a:rPr sz="2400" spc="-15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2400" spc="-5" dirty="0">
                <a:solidFill>
                  <a:srgbClr val="562213"/>
                </a:solidFill>
                <a:latin typeface="Corbel"/>
                <a:cs typeface="Corbel"/>
              </a:rPr>
              <a:t>BIOS</a:t>
            </a:r>
            <a:endParaRPr sz="2400">
              <a:latin typeface="Corbel"/>
              <a:cs typeface="Corbel"/>
            </a:endParaRPr>
          </a:p>
        </p:txBody>
      </p:sp>
      <p:pic>
        <p:nvPicPr>
          <p:cNvPr id="18" name="object 18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246632" y="3736847"/>
            <a:ext cx="2133599" cy="1136903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1935860" y="4103623"/>
            <a:ext cx="7518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orbel"/>
                <a:cs typeface="Corbel"/>
              </a:rPr>
              <a:t>функції</a:t>
            </a:r>
            <a:endParaRPr sz="1800">
              <a:latin typeface="Corbel"/>
              <a:cs typeface="Corbe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296539" y="2014727"/>
            <a:ext cx="5320665" cy="2277745"/>
            <a:chOff x="3296539" y="2014727"/>
            <a:chExt cx="5320665" cy="2277745"/>
          </a:xfrm>
        </p:grpSpPr>
        <p:sp>
          <p:nvSpPr>
            <p:cNvPr id="21" name="object 21"/>
            <p:cNvSpPr/>
            <p:nvPr/>
          </p:nvSpPr>
          <p:spPr>
            <a:xfrm>
              <a:off x="3309239" y="2560193"/>
              <a:ext cx="797560" cy="1719580"/>
            </a:xfrm>
            <a:custGeom>
              <a:avLst/>
              <a:gdLst/>
              <a:ahLst/>
              <a:cxnLst/>
              <a:rect l="l" t="t" r="r" b="b"/>
              <a:pathLst>
                <a:path w="797560" h="1719579">
                  <a:moveTo>
                    <a:pt x="0" y="1719199"/>
                  </a:moveTo>
                  <a:lnTo>
                    <a:pt x="797306" y="0"/>
                  </a:lnTo>
                </a:path>
              </a:pathLst>
            </a:custGeom>
            <a:ln w="25400">
              <a:solidFill>
                <a:srgbClr val="2B73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35552" y="2014727"/>
              <a:ext cx="4581144" cy="1139952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4480305" y="2257501"/>
            <a:ext cx="3701415" cy="553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075"/>
              </a:lnSpc>
              <a:spcBef>
                <a:spcPts val="100"/>
              </a:spcBef>
            </a:pPr>
            <a:r>
              <a:rPr sz="1800" spc="-5" dirty="0">
                <a:latin typeface="Corbel"/>
                <a:cs typeface="Corbel"/>
              </a:rPr>
              <a:t>розробка</a:t>
            </a:r>
            <a:r>
              <a:rPr sz="1800" spc="-10" dirty="0">
                <a:latin typeface="Corbel"/>
                <a:cs typeface="Corbel"/>
              </a:rPr>
              <a:t> стратегій</a:t>
            </a:r>
            <a:r>
              <a:rPr sz="1800" spc="-15" dirty="0">
                <a:latin typeface="Corbel"/>
                <a:cs typeface="Corbel"/>
              </a:rPr>
              <a:t> </a:t>
            </a:r>
            <a:r>
              <a:rPr sz="1800" spc="-5" dirty="0">
                <a:latin typeface="Corbel"/>
                <a:cs typeface="Corbel"/>
              </a:rPr>
              <a:t>доброчесності</a:t>
            </a:r>
            <a:r>
              <a:rPr sz="1800" spc="330" dirty="0">
                <a:latin typeface="Corbel"/>
                <a:cs typeface="Corbel"/>
              </a:rPr>
              <a:t> </a:t>
            </a:r>
            <a:r>
              <a:rPr sz="1800" dirty="0">
                <a:latin typeface="Corbel"/>
                <a:cs typeface="Corbel"/>
              </a:rPr>
              <a:t>та</a:t>
            </a:r>
            <a:endParaRPr sz="1800">
              <a:latin typeface="Corbel"/>
              <a:cs typeface="Corbel"/>
            </a:endParaRPr>
          </a:p>
          <a:p>
            <a:pPr marL="97790">
              <a:lnSpc>
                <a:spcPts val="2075"/>
              </a:lnSpc>
            </a:pPr>
            <a:r>
              <a:rPr sz="1800" spc="-5" dirty="0">
                <a:latin typeface="Corbel"/>
                <a:cs typeface="Corbel"/>
              </a:rPr>
              <a:t>стимулювання</a:t>
            </a:r>
            <a:r>
              <a:rPr sz="1800" spc="-30" dirty="0">
                <a:latin typeface="Corbel"/>
                <a:cs typeface="Corbel"/>
              </a:rPr>
              <a:t> </a:t>
            </a:r>
            <a:r>
              <a:rPr sz="1800" dirty="0">
                <a:latin typeface="Corbel"/>
                <a:cs typeface="Corbel"/>
              </a:rPr>
              <a:t>самої</a:t>
            </a:r>
            <a:r>
              <a:rPr sz="1800" spc="-50" dirty="0">
                <a:latin typeface="Corbel"/>
                <a:cs typeface="Corbel"/>
              </a:rPr>
              <a:t> </a:t>
            </a:r>
            <a:r>
              <a:rPr sz="1800" spc="-5" dirty="0">
                <a:latin typeface="Corbel"/>
                <a:cs typeface="Corbel"/>
              </a:rPr>
              <a:t>доброчесності</a:t>
            </a:r>
            <a:endParaRPr sz="1800">
              <a:latin typeface="Corbel"/>
              <a:cs typeface="Corbe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3296539" y="3163823"/>
            <a:ext cx="5292725" cy="1137285"/>
            <a:chOff x="3296539" y="3163823"/>
            <a:chExt cx="5292725" cy="1137285"/>
          </a:xfrm>
        </p:grpSpPr>
        <p:sp>
          <p:nvSpPr>
            <p:cNvPr id="25" name="object 25"/>
            <p:cNvSpPr/>
            <p:nvPr/>
          </p:nvSpPr>
          <p:spPr>
            <a:xfrm>
              <a:off x="3309239" y="3706367"/>
              <a:ext cx="797560" cy="573405"/>
            </a:xfrm>
            <a:custGeom>
              <a:avLst/>
              <a:gdLst/>
              <a:ahLst/>
              <a:cxnLst/>
              <a:rect l="l" t="t" r="r" b="b"/>
              <a:pathLst>
                <a:path w="797560" h="573404">
                  <a:moveTo>
                    <a:pt x="0" y="573023"/>
                  </a:moveTo>
                  <a:lnTo>
                    <a:pt x="797306" y="0"/>
                  </a:lnTo>
                </a:path>
              </a:pathLst>
            </a:custGeom>
            <a:ln w="25400">
              <a:solidFill>
                <a:srgbClr val="2B73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35552" y="3163823"/>
              <a:ext cx="4553711" cy="1136903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4440682" y="3530345"/>
            <a:ext cx="37471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orbel"/>
                <a:cs typeface="Corbel"/>
              </a:rPr>
              <a:t>збір</a:t>
            </a:r>
            <a:r>
              <a:rPr sz="1800" spc="20" dirty="0">
                <a:latin typeface="Corbel"/>
                <a:cs typeface="Corbel"/>
              </a:rPr>
              <a:t> </a:t>
            </a:r>
            <a:r>
              <a:rPr sz="1800" spc="-5" dirty="0">
                <a:latin typeface="Corbel"/>
                <a:cs typeface="Corbel"/>
              </a:rPr>
              <a:t>інформації</a:t>
            </a:r>
            <a:r>
              <a:rPr sz="1800" spc="-15" dirty="0">
                <a:latin typeface="Corbel"/>
                <a:cs typeface="Corbel"/>
              </a:rPr>
              <a:t> </a:t>
            </a:r>
            <a:r>
              <a:rPr sz="1800" dirty="0">
                <a:latin typeface="Corbel"/>
                <a:cs typeface="Corbel"/>
              </a:rPr>
              <a:t>у</a:t>
            </a:r>
            <a:r>
              <a:rPr sz="1800" spc="-5" dirty="0">
                <a:latin typeface="Corbel"/>
                <a:cs typeface="Corbel"/>
              </a:rPr>
              <a:t> сфері</a:t>
            </a:r>
            <a:r>
              <a:rPr sz="1800" spc="-15" dirty="0">
                <a:latin typeface="Corbel"/>
                <a:cs typeface="Corbel"/>
              </a:rPr>
              <a:t> </a:t>
            </a:r>
            <a:r>
              <a:rPr sz="1800" spc="-10" dirty="0">
                <a:latin typeface="Corbel"/>
                <a:cs typeface="Corbel"/>
              </a:rPr>
              <a:t>доброчесності</a:t>
            </a:r>
            <a:endParaRPr sz="1800">
              <a:latin typeface="Corbel"/>
              <a:cs typeface="Corbe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296539" y="4266691"/>
            <a:ext cx="5290185" cy="2329180"/>
            <a:chOff x="3296539" y="4266691"/>
            <a:chExt cx="5290185" cy="2329180"/>
          </a:xfrm>
        </p:grpSpPr>
        <p:sp>
          <p:nvSpPr>
            <p:cNvPr id="29" name="object 29"/>
            <p:cNvSpPr/>
            <p:nvPr/>
          </p:nvSpPr>
          <p:spPr>
            <a:xfrm>
              <a:off x="3309239" y="4279391"/>
              <a:ext cx="797560" cy="573405"/>
            </a:xfrm>
            <a:custGeom>
              <a:avLst/>
              <a:gdLst/>
              <a:ahLst/>
              <a:cxnLst/>
              <a:rect l="l" t="t" r="r" b="b"/>
              <a:pathLst>
                <a:path w="797560" h="573404">
                  <a:moveTo>
                    <a:pt x="0" y="0"/>
                  </a:moveTo>
                  <a:lnTo>
                    <a:pt x="797306" y="573023"/>
                  </a:lnTo>
                </a:path>
              </a:pathLst>
            </a:custGeom>
            <a:ln w="25400">
              <a:solidFill>
                <a:srgbClr val="2B73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35552" y="4309871"/>
              <a:ext cx="4550663" cy="1139952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3309239" y="4279391"/>
              <a:ext cx="797560" cy="1719580"/>
            </a:xfrm>
            <a:custGeom>
              <a:avLst/>
              <a:gdLst/>
              <a:ahLst/>
              <a:cxnLst/>
              <a:rect l="l" t="t" r="r" b="b"/>
              <a:pathLst>
                <a:path w="797560" h="1719579">
                  <a:moveTo>
                    <a:pt x="0" y="0"/>
                  </a:moveTo>
                  <a:lnTo>
                    <a:pt x="797306" y="1719173"/>
                  </a:lnTo>
                </a:path>
              </a:pathLst>
            </a:custGeom>
            <a:ln w="25400">
              <a:solidFill>
                <a:srgbClr val="2B73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35552" y="5455919"/>
              <a:ext cx="4520184" cy="1139952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4510785" y="4550740"/>
            <a:ext cx="3599815" cy="1700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075"/>
              </a:lnSpc>
              <a:spcBef>
                <a:spcPts val="100"/>
              </a:spcBef>
            </a:pPr>
            <a:r>
              <a:rPr sz="1800" spc="-5" dirty="0">
                <a:latin typeface="Corbel"/>
                <a:cs typeface="Corbel"/>
              </a:rPr>
              <a:t>поширення</a:t>
            </a:r>
            <a:r>
              <a:rPr sz="1800" spc="-25" dirty="0">
                <a:latin typeface="Corbel"/>
                <a:cs typeface="Corbel"/>
              </a:rPr>
              <a:t> </a:t>
            </a:r>
            <a:r>
              <a:rPr sz="1800" dirty="0">
                <a:latin typeface="Corbel"/>
                <a:cs typeface="Corbel"/>
              </a:rPr>
              <a:t>і</a:t>
            </a:r>
            <a:r>
              <a:rPr sz="1800" spc="5" dirty="0">
                <a:latin typeface="Corbel"/>
                <a:cs typeface="Corbel"/>
              </a:rPr>
              <a:t> </a:t>
            </a:r>
            <a:r>
              <a:rPr sz="1800" spc="-5" dirty="0">
                <a:latin typeface="Corbel"/>
                <a:cs typeface="Corbel"/>
              </a:rPr>
              <a:t>обмін</a:t>
            </a:r>
            <a:r>
              <a:rPr sz="1800" spc="-10" dirty="0">
                <a:latin typeface="Corbel"/>
                <a:cs typeface="Corbel"/>
              </a:rPr>
              <a:t> </a:t>
            </a:r>
            <a:r>
              <a:rPr sz="1800" spc="-5" dirty="0">
                <a:latin typeface="Corbel"/>
                <a:cs typeface="Corbel"/>
              </a:rPr>
              <a:t>знаннями</a:t>
            </a:r>
            <a:r>
              <a:rPr sz="1800" spc="-10" dirty="0">
                <a:latin typeface="Corbel"/>
                <a:cs typeface="Corbel"/>
              </a:rPr>
              <a:t> </a:t>
            </a:r>
            <a:r>
              <a:rPr sz="1800" dirty="0">
                <a:latin typeface="Corbel"/>
                <a:cs typeface="Corbel"/>
              </a:rPr>
              <a:t>у</a:t>
            </a:r>
            <a:r>
              <a:rPr sz="1800" spc="-5" dirty="0">
                <a:latin typeface="Corbel"/>
                <a:cs typeface="Corbel"/>
              </a:rPr>
              <a:t> сфері</a:t>
            </a:r>
            <a:endParaRPr sz="1800">
              <a:latin typeface="Corbel"/>
              <a:cs typeface="Corbel"/>
            </a:endParaRPr>
          </a:p>
          <a:p>
            <a:pPr marL="1905" algn="ctr">
              <a:lnSpc>
                <a:spcPts val="2075"/>
              </a:lnSpc>
            </a:pPr>
            <a:r>
              <a:rPr sz="1800" spc="-10" dirty="0">
                <a:latin typeface="Corbel"/>
                <a:cs typeface="Corbel"/>
              </a:rPr>
              <a:t>доброчесності</a:t>
            </a:r>
            <a:endParaRPr sz="1800">
              <a:latin typeface="Corbel"/>
              <a:cs typeface="Corbel"/>
            </a:endParaRPr>
          </a:p>
          <a:p>
            <a:pPr>
              <a:lnSpc>
                <a:spcPct val="100000"/>
              </a:lnSpc>
            </a:pPr>
            <a:endParaRPr sz="18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350">
              <a:latin typeface="Corbel"/>
              <a:cs typeface="Corbel"/>
            </a:endParaRPr>
          </a:p>
          <a:p>
            <a:pPr marL="204470" marR="223520" algn="ctr">
              <a:lnSpc>
                <a:spcPts val="1989"/>
              </a:lnSpc>
            </a:pPr>
            <a:r>
              <a:rPr sz="1800" spc="-5" dirty="0">
                <a:latin typeface="Corbel"/>
                <a:cs typeface="Corbel"/>
              </a:rPr>
              <a:t>розробку </a:t>
            </a:r>
            <a:r>
              <a:rPr sz="1800" dirty="0">
                <a:latin typeface="Corbel"/>
                <a:cs typeface="Corbel"/>
              </a:rPr>
              <a:t>нових </a:t>
            </a:r>
            <a:r>
              <a:rPr sz="1800" spc="-15" dirty="0">
                <a:latin typeface="Corbel"/>
                <a:cs typeface="Corbel"/>
              </a:rPr>
              <a:t>підходів </a:t>
            </a:r>
            <a:r>
              <a:rPr sz="1800" dirty="0">
                <a:latin typeface="Corbel"/>
                <a:cs typeface="Corbel"/>
              </a:rPr>
              <a:t>у </a:t>
            </a:r>
            <a:r>
              <a:rPr sz="1800" spc="-5" dirty="0">
                <a:latin typeface="Corbel"/>
                <a:cs typeface="Corbel"/>
              </a:rPr>
              <a:t>сфері </a:t>
            </a:r>
            <a:r>
              <a:rPr sz="1800" spc="-350" dirty="0">
                <a:latin typeface="Corbel"/>
                <a:cs typeface="Corbel"/>
              </a:rPr>
              <a:t> </a:t>
            </a:r>
            <a:r>
              <a:rPr sz="1800" spc="-10" dirty="0">
                <a:latin typeface="Corbel"/>
                <a:cs typeface="Corbel"/>
              </a:rPr>
              <a:t>доброчесності</a:t>
            </a:r>
            <a:endParaRPr sz="18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24711" y="1075944"/>
            <a:ext cx="1304544" cy="74980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38199" y="487756"/>
            <a:ext cx="7517130" cy="10890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300" i="1" spc="-10" dirty="0">
                <a:latin typeface="Corbel"/>
                <a:cs typeface="Corbel"/>
              </a:rPr>
              <a:t>Нідерланди</a:t>
            </a:r>
            <a:endParaRPr sz="43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00" b="0" spc="-5" dirty="0">
                <a:latin typeface="Corbel"/>
                <a:cs typeface="Corbel"/>
              </a:rPr>
              <a:t>BIOS:</a:t>
            </a:r>
            <a:r>
              <a:rPr sz="2600" b="0" dirty="0">
                <a:latin typeface="Corbel"/>
                <a:cs typeface="Corbel"/>
              </a:rPr>
              <a:t> </a:t>
            </a:r>
            <a:r>
              <a:rPr sz="2600" b="0" spc="-10" dirty="0">
                <a:latin typeface="Corbel"/>
                <a:cs typeface="Corbel"/>
              </a:rPr>
              <a:t>інструменти</a:t>
            </a:r>
            <a:r>
              <a:rPr sz="2600" b="0" spc="70" dirty="0">
                <a:latin typeface="Corbel"/>
                <a:cs typeface="Corbel"/>
              </a:rPr>
              <a:t> </a:t>
            </a:r>
            <a:r>
              <a:rPr sz="2600" b="0" spc="-10" dirty="0">
                <a:latin typeface="Corbel"/>
                <a:cs typeface="Corbel"/>
              </a:rPr>
              <a:t>реалізації</a:t>
            </a:r>
            <a:r>
              <a:rPr sz="2600" b="0" spc="30" dirty="0">
                <a:latin typeface="Corbel"/>
                <a:cs typeface="Corbel"/>
              </a:rPr>
              <a:t> </a:t>
            </a:r>
            <a:r>
              <a:rPr sz="2600" b="0" spc="-10" dirty="0">
                <a:latin typeface="Corbel"/>
                <a:cs typeface="Corbel"/>
              </a:rPr>
              <a:t>стратегії</a:t>
            </a:r>
            <a:r>
              <a:rPr sz="2600" b="0" spc="10" dirty="0">
                <a:latin typeface="Corbel"/>
                <a:cs typeface="Corbel"/>
              </a:rPr>
              <a:t> </a:t>
            </a:r>
            <a:r>
              <a:rPr sz="2600" b="0" spc="-10" dirty="0">
                <a:latin typeface="Corbel"/>
                <a:cs typeface="Corbel"/>
              </a:rPr>
              <a:t>доброчесності</a:t>
            </a:r>
            <a:endParaRPr sz="2600">
              <a:latin typeface="Corbel"/>
              <a:cs typeface="Corbel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59649" y="2402611"/>
            <a:ext cx="240588" cy="23235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59623" y="4095369"/>
            <a:ext cx="240385" cy="23216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59649" y="5055514"/>
            <a:ext cx="240588" cy="23235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703958" y="2365070"/>
            <a:ext cx="6929120" cy="3776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Corbel"/>
                <a:cs typeface="Corbel"/>
              </a:rPr>
              <a:t>"Кубик</a:t>
            </a:r>
            <a:r>
              <a:rPr sz="2400" b="1" spc="30" dirty="0">
                <a:latin typeface="Corbel"/>
                <a:cs typeface="Corbel"/>
              </a:rPr>
              <a:t> </a:t>
            </a:r>
            <a:r>
              <a:rPr sz="2400" b="1" spc="-10" dirty="0">
                <a:latin typeface="Corbel"/>
                <a:cs typeface="Corbel"/>
              </a:rPr>
              <a:t>доброчесності"</a:t>
            </a:r>
            <a:r>
              <a:rPr sz="2400" b="1" spc="25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-</a:t>
            </a:r>
            <a:r>
              <a:rPr sz="2400" spc="-10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набір</a:t>
            </a:r>
            <a:r>
              <a:rPr sz="2400" spc="40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проблемних</a:t>
            </a:r>
            <a:r>
              <a:rPr sz="2400" spc="-1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ситуацій </a:t>
            </a:r>
            <a:r>
              <a:rPr sz="2400" spc="-465" dirty="0">
                <a:latin typeface="Corbel"/>
                <a:cs typeface="Corbel"/>
              </a:rPr>
              <a:t> </a:t>
            </a:r>
            <a:r>
              <a:rPr sz="2400" spc="-15" dirty="0">
                <a:latin typeface="Corbel"/>
                <a:cs typeface="Corbel"/>
              </a:rPr>
              <a:t>етичного </a:t>
            </a:r>
            <a:r>
              <a:rPr sz="2400" spc="-10" dirty="0">
                <a:latin typeface="Corbel"/>
                <a:cs typeface="Corbel"/>
              </a:rPr>
              <a:t>характеру, </a:t>
            </a:r>
            <a:r>
              <a:rPr sz="2400" spc="-25" dirty="0">
                <a:latin typeface="Corbel"/>
                <a:cs typeface="Corbel"/>
              </a:rPr>
              <a:t>що </a:t>
            </a:r>
            <a:r>
              <a:rPr sz="2400" spc="-5" dirty="0">
                <a:latin typeface="Corbel"/>
                <a:cs typeface="Corbel"/>
              </a:rPr>
              <a:t>зустрічаються </a:t>
            </a:r>
            <a:r>
              <a:rPr sz="2400" dirty="0">
                <a:latin typeface="Corbel"/>
                <a:cs typeface="Corbel"/>
              </a:rPr>
              <a:t>на </a:t>
            </a:r>
            <a:r>
              <a:rPr sz="2400" spc="-15" dirty="0">
                <a:latin typeface="Corbel"/>
                <a:cs typeface="Corbel"/>
              </a:rPr>
              <a:t>державній </a:t>
            </a:r>
            <a:r>
              <a:rPr sz="2400" spc="-470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службі, </a:t>
            </a:r>
            <a:r>
              <a:rPr sz="2400" dirty="0">
                <a:latin typeface="Corbel"/>
                <a:cs typeface="Corbel"/>
              </a:rPr>
              <a:t>які </a:t>
            </a:r>
            <a:r>
              <a:rPr sz="2400" spc="-5" dirty="0">
                <a:latin typeface="Corbel"/>
                <a:cs typeface="Corbel"/>
              </a:rPr>
              <a:t>чиновники повинні </a:t>
            </a:r>
            <a:r>
              <a:rPr sz="2400" dirty="0">
                <a:latin typeface="Corbel"/>
                <a:cs typeface="Corbel"/>
              </a:rPr>
              <a:t>вирішити на </a:t>
            </a:r>
            <a:r>
              <a:rPr sz="2400" spc="-10" dirty="0">
                <a:latin typeface="Corbel"/>
                <a:cs typeface="Corbel"/>
              </a:rPr>
              <a:t>користь </a:t>
            </a:r>
            <a:r>
              <a:rPr sz="2400" spc="-5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доброчесності.</a:t>
            </a:r>
            <a:endParaRPr sz="2400">
              <a:latin typeface="Corbel"/>
              <a:cs typeface="Corbel"/>
            </a:endParaRPr>
          </a:p>
          <a:p>
            <a:pPr marL="12700" marR="824230">
              <a:lnSpc>
                <a:spcPct val="100000"/>
              </a:lnSpc>
              <a:spcBef>
                <a:spcPts val="1810"/>
              </a:spcBef>
            </a:pPr>
            <a:r>
              <a:rPr sz="2400" b="1" dirty="0">
                <a:latin typeface="Corbel"/>
                <a:cs typeface="Corbel"/>
              </a:rPr>
              <a:t>SAINT </a:t>
            </a:r>
            <a:r>
              <a:rPr sz="2400" dirty="0">
                <a:latin typeface="Corbel"/>
                <a:cs typeface="Corbel"/>
              </a:rPr>
              <a:t>- інструмент </a:t>
            </a:r>
            <a:r>
              <a:rPr sz="2400" spc="-10" dirty="0">
                <a:latin typeface="Corbel"/>
                <a:cs typeface="Corbel"/>
              </a:rPr>
              <a:t>самооцінки </a:t>
            </a:r>
            <a:r>
              <a:rPr sz="2400" spc="-5" dirty="0">
                <a:latin typeface="Corbel"/>
                <a:cs typeface="Corbel"/>
              </a:rPr>
              <a:t>доброчесності </a:t>
            </a:r>
            <a:r>
              <a:rPr sz="2400" spc="-47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службовців</a:t>
            </a:r>
            <a:endParaRPr sz="24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1800"/>
              </a:spcBef>
            </a:pPr>
            <a:r>
              <a:rPr sz="2400" b="1" spc="-15" dirty="0">
                <a:latin typeface="Corbel"/>
                <a:cs typeface="Corbel"/>
              </a:rPr>
              <a:t>Рамкові</a:t>
            </a:r>
            <a:r>
              <a:rPr sz="2400" b="1" dirty="0">
                <a:latin typeface="Corbel"/>
                <a:cs typeface="Corbel"/>
              </a:rPr>
              <a:t> </a:t>
            </a:r>
            <a:r>
              <a:rPr sz="2400" b="1" spc="-15" dirty="0">
                <a:latin typeface="Corbel"/>
                <a:cs typeface="Corbel"/>
              </a:rPr>
              <a:t>положення</a:t>
            </a:r>
            <a:r>
              <a:rPr sz="2400" b="1" spc="5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для</a:t>
            </a:r>
            <a:r>
              <a:rPr sz="2400" spc="-5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проведення</a:t>
            </a:r>
            <a:endParaRPr sz="2400">
              <a:latin typeface="Corbel"/>
              <a:cs typeface="Corbel"/>
            </a:endParaRPr>
          </a:p>
          <a:p>
            <a:pPr marL="12700" marR="1115060">
              <a:lnSpc>
                <a:spcPct val="100000"/>
              </a:lnSpc>
              <a:spcBef>
                <a:spcPts val="5"/>
              </a:spcBef>
            </a:pPr>
            <a:r>
              <a:rPr sz="2400" spc="-10" dirty="0">
                <a:latin typeface="Corbel"/>
                <a:cs typeface="Corbel"/>
              </a:rPr>
              <a:t>адміністративного</a:t>
            </a:r>
            <a:r>
              <a:rPr sz="2400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розслідування</a:t>
            </a:r>
            <a:r>
              <a:rPr sz="2400" spc="-5" dirty="0">
                <a:latin typeface="Corbel"/>
                <a:cs typeface="Corbel"/>
              </a:rPr>
              <a:t> порушень </a:t>
            </a:r>
            <a:r>
              <a:rPr sz="2400" spc="-465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доброчесності</a:t>
            </a:r>
            <a:endParaRPr sz="24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22070" y="275031"/>
            <a:ext cx="1777364" cy="6223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i="1" spc="-10" dirty="0">
                <a:latin typeface="Corbel"/>
                <a:cs typeface="Corbel"/>
              </a:rPr>
              <a:t>Канада</a:t>
            </a:r>
            <a:r>
              <a:rPr sz="3600" i="1" spc="-10" dirty="0">
                <a:latin typeface="Corbel"/>
                <a:cs typeface="Corbel"/>
              </a:rPr>
              <a:t>:</a:t>
            </a:r>
            <a:endParaRPr sz="3600">
              <a:latin typeface="Corbel"/>
              <a:cs typeface="Corbe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idx="1"/>
          </p:nvPr>
        </p:nvSpPr>
        <p:spPr>
          <a:xfrm>
            <a:off x="762000" y="1905000"/>
            <a:ext cx="7673691" cy="3674596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0" marR="5080" indent="0" algn="just">
              <a:lnSpc>
                <a:spcPct val="91600"/>
              </a:lnSpc>
              <a:spcBef>
                <a:spcPts val="390"/>
              </a:spcBef>
              <a:buNone/>
            </a:pPr>
            <a:r>
              <a:rPr lang="uk-UA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Правила спрямовані на профілактику корупційних злочинів, встановлення чітких </a:t>
            </a:r>
            <a:r>
              <a:rPr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норм</a:t>
            </a:r>
            <a:r>
              <a:rPr sz="3200" spc="5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10" dirty="0">
                <a:latin typeface="Calibri" panose="020F0502020204030204" pitchFamily="34" charset="0"/>
                <a:cs typeface="Calibri" panose="020F0502020204030204" pitchFamily="34" charset="0"/>
              </a:rPr>
              <a:t>поведінки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всіх</a:t>
            </a:r>
            <a:r>
              <a:rPr sz="32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15" dirty="0">
                <a:latin typeface="Calibri" panose="020F0502020204030204" pitchFamily="34" charset="0"/>
                <a:cs typeface="Calibri" panose="020F0502020204030204" pitchFamily="34" charset="0"/>
              </a:rPr>
              <a:t>державних</a:t>
            </a:r>
            <a:r>
              <a:rPr sz="3200" spc="-10" dirty="0">
                <a:latin typeface="Calibri" panose="020F0502020204030204" pitchFamily="34" charset="0"/>
                <a:cs typeface="Calibri" panose="020F0502020204030204" pitchFamily="34" charset="0"/>
              </a:rPr>
              <a:t> службовців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sz="32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частині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15" dirty="0">
                <a:latin typeface="Calibri" panose="020F0502020204030204" pitchFamily="34" charset="0"/>
                <a:cs typeface="Calibri" panose="020F0502020204030204" pitchFamily="34" charset="0"/>
              </a:rPr>
              <a:t>конфлікту</a:t>
            </a:r>
            <a:r>
              <a:rPr sz="3200" spc="5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інтересів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на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15" dirty="0">
                <a:latin typeface="Calibri" panose="020F0502020204030204" pitchFamily="34" charset="0"/>
                <a:cs typeface="Calibri" panose="020F0502020204030204" pitchFamily="34" charset="0"/>
              </a:rPr>
              <a:t>держслужбі</a:t>
            </a:r>
            <a:r>
              <a:rPr sz="3200" spc="5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і </a:t>
            </a:r>
            <a:r>
              <a:rPr sz="32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після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її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залишення,</a:t>
            </a:r>
            <a:r>
              <a:rPr sz="32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10" dirty="0">
                <a:latin typeface="Calibri" panose="020F0502020204030204" pitchFamily="34" charset="0"/>
                <a:cs typeface="Calibri" panose="020F0502020204030204" pitchFamily="34" charset="0"/>
              </a:rPr>
              <a:t>"мінімізацію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10" dirty="0">
                <a:latin typeface="Calibri" panose="020F0502020204030204" pitchFamily="34" charset="0"/>
                <a:cs typeface="Calibri" panose="020F0502020204030204" pitchFamily="34" charset="0"/>
              </a:rPr>
              <a:t>можливості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 їх 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виникнення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та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20" dirty="0">
                <a:latin typeface="Calibri" panose="020F0502020204030204" pitchFamily="34" charset="0"/>
                <a:cs typeface="Calibri" panose="020F0502020204030204" pitchFamily="34" charset="0"/>
              </a:rPr>
              <a:t>дозволу</a:t>
            </a:r>
            <a:r>
              <a:rPr sz="3200" spc="-1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sz="3200" spc="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разі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виникнення</a:t>
            </a:r>
            <a:r>
              <a:rPr sz="3200" dirty="0">
                <a:latin typeface="Calibri" panose="020F0502020204030204" pitchFamily="34" charset="0"/>
                <a:cs typeface="Calibri" panose="020F0502020204030204" pitchFamily="34" charset="0"/>
              </a:rPr>
              <a:t> в </a:t>
            </a:r>
            <a:r>
              <a:rPr sz="3200" spc="-5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3200" spc="-5" dirty="0">
                <a:latin typeface="Calibri" panose="020F0502020204030204" pitchFamily="34" charset="0"/>
                <a:cs typeface="Calibri" panose="020F0502020204030204" pitchFamily="34" charset="0"/>
              </a:rPr>
              <a:t>інтересах суспільства"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0016" y="792480"/>
            <a:ext cx="7345680" cy="80772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22070" y="878789"/>
            <a:ext cx="6884034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800" spc="-5" dirty="0">
                <a:solidFill>
                  <a:srgbClr val="562213"/>
                </a:solidFill>
                <a:latin typeface="Corbel"/>
                <a:cs typeface="Corbel"/>
              </a:rPr>
              <a:t>Ціннісний</a:t>
            </a:r>
            <a:r>
              <a:rPr sz="2800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2800" spc="-15" dirty="0">
                <a:solidFill>
                  <a:srgbClr val="562213"/>
                </a:solidFill>
                <a:latin typeface="Corbel"/>
                <a:cs typeface="Corbel"/>
              </a:rPr>
              <a:t>етичний</a:t>
            </a:r>
            <a:r>
              <a:rPr sz="2800" spc="-20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2800" spc="-45" dirty="0">
                <a:solidFill>
                  <a:srgbClr val="562213"/>
                </a:solidFill>
                <a:latin typeface="Corbel"/>
                <a:cs typeface="Corbel"/>
              </a:rPr>
              <a:t>кодекс</a:t>
            </a:r>
            <a:r>
              <a:rPr sz="2800" spc="-20" dirty="0">
                <a:solidFill>
                  <a:srgbClr val="562213"/>
                </a:solidFill>
                <a:latin typeface="Corbel"/>
                <a:cs typeface="Corbel"/>
              </a:rPr>
              <a:t> </a:t>
            </a:r>
            <a:r>
              <a:rPr sz="2800" spc="-15" dirty="0">
                <a:solidFill>
                  <a:srgbClr val="562213"/>
                </a:solidFill>
                <a:latin typeface="Corbel"/>
                <a:cs typeface="Corbel"/>
              </a:rPr>
              <a:t>державної </a:t>
            </a:r>
            <a:r>
              <a:rPr sz="2800" spc="-5" dirty="0">
                <a:solidFill>
                  <a:srgbClr val="562213"/>
                </a:solidFill>
                <a:latin typeface="Corbel"/>
                <a:cs typeface="Corbel"/>
              </a:rPr>
              <a:t>служби</a:t>
            </a:r>
            <a:endParaRPr sz="2800" dirty="0">
              <a:latin typeface="Corbel"/>
              <a:cs typeface="Corbe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121663" y="1392936"/>
            <a:ext cx="7848600" cy="158750"/>
            <a:chOff x="1121663" y="1392936"/>
            <a:chExt cx="7848600" cy="15875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21663" y="1392936"/>
              <a:ext cx="7848600" cy="15849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188719" y="1447800"/>
              <a:ext cx="7702550" cy="0"/>
            </a:xfrm>
            <a:custGeom>
              <a:avLst/>
              <a:gdLst/>
              <a:ahLst/>
              <a:cxnLst/>
              <a:rect l="l" t="t" r="r" b="b"/>
              <a:pathLst>
                <a:path w="7702550">
                  <a:moveTo>
                    <a:pt x="0" y="0"/>
                  </a:moveTo>
                  <a:lnTo>
                    <a:pt x="7702296" y="0"/>
                  </a:lnTo>
                </a:path>
              </a:pathLst>
            </a:custGeom>
            <a:ln w="24384">
              <a:solidFill>
                <a:srgbClr val="2569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924810"/>
            <a:ext cx="7153834" cy="124585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80975" marR="5080">
              <a:lnSpc>
                <a:spcPct val="100000"/>
              </a:lnSpc>
              <a:spcBef>
                <a:spcPts val="115"/>
              </a:spcBef>
            </a:pPr>
            <a:r>
              <a:rPr b="1" i="1" spc="5" dirty="0"/>
              <a:t>Етична</a:t>
            </a:r>
            <a:r>
              <a:rPr b="1" i="1" spc="-75" dirty="0"/>
              <a:t> </a:t>
            </a:r>
            <a:r>
              <a:rPr b="1" i="1" spc="5" dirty="0"/>
              <a:t>система</a:t>
            </a:r>
            <a:r>
              <a:rPr b="1" i="1" spc="-70" dirty="0"/>
              <a:t> </a:t>
            </a:r>
            <a:r>
              <a:rPr b="1" i="1" spc="-10" dirty="0" err="1"/>
              <a:t>державної</a:t>
            </a:r>
            <a:r>
              <a:rPr b="1" i="1" spc="-10" dirty="0"/>
              <a:t> </a:t>
            </a:r>
            <a:r>
              <a:rPr b="1" i="1" spc="-790" dirty="0"/>
              <a:t> </a:t>
            </a:r>
            <a:r>
              <a:rPr b="1" i="1" spc="5" dirty="0" err="1" smtClean="0"/>
              <a:t>служ</a:t>
            </a:r>
            <a:r>
              <a:rPr b="1" i="1" spc="10" dirty="0" err="1" smtClean="0"/>
              <a:t>б</a:t>
            </a:r>
            <a:r>
              <a:rPr b="1" i="1" spc="5" dirty="0" err="1" smtClean="0"/>
              <a:t>и</a:t>
            </a:r>
            <a:r>
              <a:rPr b="1" i="1" spc="-210" dirty="0" smtClean="0"/>
              <a:t> </a:t>
            </a:r>
            <a:r>
              <a:rPr b="1" i="1" dirty="0"/>
              <a:t>С</a:t>
            </a:r>
            <a:r>
              <a:rPr b="1" i="1" spc="-10" dirty="0"/>
              <a:t>Ш</a:t>
            </a:r>
            <a:r>
              <a:rPr b="1" i="1" spc="5" dirty="0"/>
              <a:t>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52306" y="2362200"/>
            <a:ext cx="7845425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725170" algn="just">
              <a:lnSpc>
                <a:spcPct val="100000"/>
              </a:lnSpc>
              <a:spcBef>
                <a:spcPts val="95"/>
              </a:spcBef>
            </a:pPr>
            <a:r>
              <a:rPr sz="2800" spc="-15" dirty="0">
                <a:latin typeface="Corbel"/>
                <a:cs typeface="Corbel"/>
              </a:rPr>
              <a:t>Відмінною </a:t>
            </a:r>
            <a:r>
              <a:rPr sz="2800" spc="-25" dirty="0">
                <a:latin typeface="Corbel"/>
                <a:cs typeface="Corbel"/>
              </a:rPr>
              <a:t>ознакою </a:t>
            </a:r>
            <a:r>
              <a:rPr sz="2800" spc="-15" dirty="0">
                <a:latin typeface="Corbel"/>
                <a:cs typeface="Corbel"/>
              </a:rPr>
              <a:t>американської </a:t>
            </a:r>
            <a:r>
              <a:rPr sz="2800" spc="-630" dirty="0">
                <a:latin typeface="Corbel"/>
                <a:cs typeface="Corbel"/>
              </a:rPr>
              <a:t> </a:t>
            </a:r>
            <a:r>
              <a:rPr sz="2800" spc="-50" dirty="0">
                <a:latin typeface="Corbel"/>
                <a:cs typeface="Corbel"/>
              </a:rPr>
              <a:t>моделі </a:t>
            </a:r>
            <a:r>
              <a:rPr sz="2800" spc="-10" dirty="0">
                <a:latin typeface="Corbel"/>
                <a:cs typeface="Corbel"/>
              </a:rPr>
              <a:t>розвитку </a:t>
            </a:r>
            <a:r>
              <a:rPr sz="2800" spc="-5" dirty="0">
                <a:latin typeface="Corbel"/>
                <a:cs typeface="Corbel"/>
              </a:rPr>
              <a:t>теорії </a:t>
            </a:r>
            <a:r>
              <a:rPr sz="2800" spc="-25" dirty="0">
                <a:latin typeface="Corbel"/>
                <a:cs typeface="Corbel"/>
              </a:rPr>
              <a:t>державного </a:t>
            </a:r>
            <a:r>
              <a:rPr sz="2800" spc="-63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управління</a:t>
            </a:r>
            <a:r>
              <a:rPr sz="2800" spc="5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є</a:t>
            </a:r>
            <a:r>
              <a:rPr sz="2800" spc="-15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увага</a:t>
            </a:r>
            <a:r>
              <a:rPr sz="2800" spc="20" dirty="0">
                <a:latin typeface="Corbel"/>
                <a:cs typeface="Corbel"/>
              </a:rPr>
              <a:t> </a:t>
            </a:r>
            <a:r>
              <a:rPr sz="2800" spc="-50" dirty="0" err="1">
                <a:latin typeface="Corbel"/>
                <a:cs typeface="Corbel"/>
              </a:rPr>
              <a:t>до</a:t>
            </a:r>
            <a:r>
              <a:rPr sz="2800" spc="20" dirty="0">
                <a:latin typeface="Corbel"/>
                <a:cs typeface="Corbel"/>
              </a:rPr>
              <a:t> </a:t>
            </a:r>
            <a:r>
              <a:rPr sz="2800" spc="-10" dirty="0" err="1" smtClean="0">
                <a:latin typeface="Corbel"/>
                <a:cs typeface="Corbel"/>
              </a:rPr>
              <a:t>розвитку</a:t>
            </a:r>
            <a:r>
              <a:rPr lang="uk-UA" sz="2800" spc="-10" dirty="0" smtClean="0">
                <a:latin typeface="Corbel"/>
                <a:cs typeface="Corbel"/>
              </a:rPr>
              <a:t> </a:t>
            </a:r>
            <a:r>
              <a:rPr sz="2800" spc="-15" dirty="0" err="1" smtClean="0">
                <a:latin typeface="Corbel"/>
                <a:cs typeface="Corbel"/>
              </a:rPr>
              <a:t>індивідуальних</a:t>
            </a:r>
            <a:r>
              <a:rPr sz="2800" spc="-15" dirty="0" smtClean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здібностей працівників </a:t>
            </a:r>
            <a:r>
              <a:rPr sz="2800" spc="-63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та</a:t>
            </a:r>
            <a:r>
              <a:rPr sz="2800" spc="-10" dirty="0">
                <a:latin typeface="Corbel"/>
                <a:cs typeface="Corbel"/>
              </a:rPr>
              <a:t> </a:t>
            </a:r>
            <a:r>
              <a:rPr sz="2800" spc="-15" dirty="0" err="1">
                <a:latin typeface="Corbel"/>
                <a:cs typeface="Corbel"/>
              </a:rPr>
              <a:t>економічна</a:t>
            </a:r>
            <a:r>
              <a:rPr sz="2800" spc="25" dirty="0">
                <a:latin typeface="Corbel"/>
                <a:cs typeface="Corbel"/>
              </a:rPr>
              <a:t> </a:t>
            </a:r>
            <a:r>
              <a:rPr sz="2800" spc="-15" dirty="0" err="1" smtClean="0">
                <a:latin typeface="Corbel"/>
                <a:cs typeface="Corbel"/>
              </a:rPr>
              <a:t>мотивація</a:t>
            </a:r>
            <a:r>
              <a:rPr lang="uk-UA" sz="2800" spc="-15" dirty="0" smtClean="0">
                <a:latin typeface="Corbel"/>
                <a:cs typeface="Corbel"/>
              </a:rPr>
              <a:t>.</a:t>
            </a:r>
            <a:endParaRPr sz="2800" dirty="0">
              <a:latin typeface="Corbel"/>
              <a:cs typeface="Corbel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201" y="4326533"/>
            <a:ext cx="3087530" cy="2126081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838200" y="4326532"/>
            <a:ext cx="3124200" cy="2074268"/>
            <a:chOff x="1188719" y="4559806"/>
            <a:chExt cx="3599815" cy="2185671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88719" y="4559806"/>
              <a:ext cx="3599687" cy="218541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188719" y="4559807"/>
              <a:ext cx="3599815" cy="2185670"/>
            </a:xfrm>
            <a:custGeom>
              <a:avLst/>
              <a:gdLst/>
              <a:ahLst/>
              <a:cxnLst/>
              <a:rect l="l" t="t" r="r" b="b"/>
              <a:pathLst>
                <a:path w="3599815" h="2185670">
                  <a:moveTo>
                    <a:pt x="0" y="2185416"/>
                  </a:moveTo>
                  <a:lnTo>
                    <a:pt x="3599687" y="2185416"/>
                  </a:lnTo>
                  <a:lnTo>
                    <a:pt x="3599687" y="0"/>
                  </a:lnTo>
                  <a:lnTo>
                    <a:pt x="0" y="0"/>
                  </a:lnTo>
                  <a:lnTo>
                    <a:pt x="0" y="2185416"/>
                  </a:lnTo>
                  <a:close/>
                </a:path>
              </a:pathLst>
            </a:custGeom>
            <a:ln w="24384">
              <a:solidFill>
                <a:srgbClr val="3891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95222" y="417017"/>
            <a:ext cx="7504430" cy="6223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i="1" spc="-5" dirty="0">
                <a:latin typeface="Corbel"/>
                <a:cs typeface="Corbel"/>
              </a:rPr>
              <a:t>Канада:</a:t>
            </a:r>
            <a:r>
              <a:rPr i="1" spc="-45" dirty="0">
                <a:latin typeface="Corbel"/>
                <a:cs typeface="Corbel"/>
              </a:rPr>
              <a:t> </a:t>
            </a:r>
            <a:r>
              <a:rPr sz="2800" b="0" spc="-5" dirty="0">
                <a:latin typeface="Corbel"/>
                <a:cs typeface="Corbel"/>
              </a:rPr>
              <a:t>зобов'язання</a:t>
            </a:r>
            <a:r>
              <a:rPr sz="2800" b="0" spc="10" dirty="0">
                <a:latin typeface="Corbel"/>
                <a:cs typeface="Corbel"/>
              </a:rPr>
              <a:t> </a:t>
            </a:r>
            <a:r>
              <a:rPr sz="2800" b="0" spc="-15" dirty="0">
                <a:latin typeface="Corbel"/>
                <a:cs typeface="Corbel"/>
              </a:rPr>
              <a:t>державних</a:t>
            </a:r>
            <a:r>
              <a:rPr sz="2800" b="0" spc="-35" dirty="0">
                <a:latin typeface="Corbel"/>
                <a:cs typeface="Corbel"/>
              </a:rPr>
              <a:t> </a:t>
            </a:r>
            <a:r>
              <a:rPr sz="2800" b="0" spc="-10" dirty="0">
                <a:latin typeface="Corbel"/>
                <a:cs typeface="Corbel"/>
              </a:rPr>
              <a:t>службовців</a:t>
            </a:r>
            <a:endParaRPr sz="2800">
              <a:latin typeface="Corbel"/>
              <a:cs typeface="Corbe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2066" y="1583918"/>
            <a:ext cx="78672" cy="7877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2066" y="2270099"/>
            <a:ext cx="78672" cy="7877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2066" y="2956153"/>
            <a:ext cx="78672" cy="7877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2066" y="3947388"/>
            <a:ext cx="78672" cy="7877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2066" y="4633442"/>
            <a:ext cx="78672" cy="7877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12066" y="5624379"/>
            <a:ext cx="78672" cy="7877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12066" y="6310483"/>
            <a:ext cx="78672" cy="78774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465833" y="1431417"/>
            <a:ext cx="7526020" cy="50558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spc="-10" dirty="0">
                <a:latin typeface="Corbel"/>
                <a:cs typeface="Corbel"/>
              </a:rPr>
              <a:t>Давати</a:t>
            </a:r>
            <a:r>
              <a:rPr sz="2000" spc="-3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чесні</a:t>
            </a:r>
            <a:r>
              <a:rPr sz="2000" spc="3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та</a:t>
            </a:r>
            <a:r>
              <a:rPr sz="2000" spc="-10" dirty="0">
                <a:latin typeface="Corbel"/>
                <a:cs typeface="Corbel"/>
              </a:rPr>
              <a:t> неупереджені</a:t>
            </a:r>
            <a:r>
              <a:rPr sz="2000" spc="110" dirty="0">
                <a:latin typeface="Corbel"/>
                <a:cs typeface="Corbel"/>
              </a:rPr>
              <a:t> </a:t>
            </a:r>
            <a:r>
              <a:rPr sz="2000" spc="-15" dirty="0">
                <a:latin typeface="Corbel"/>
                <a:cs typeface="Corbel"/>
              </a:rPr>
              <a:t>рекомендації,</a:t>
            </a:r>
            <a:r>
              <a:rPr sz="2000" spc="3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відкривати</a:t>
            </a:r>
            <a:r>
              <a:rPr sz="2000" spc="10" dirty="0">
                <a:latin typeface="Corbel"/>
                <a:cs typeface="Corbel"/>
              </a:rPr>
              <a:t> </a:t>
            </a:r>
            <a:r>
              <a:rPr sz="2000" spc="-15" dirty="0">
                <a:latin typeface="Corbel"/>
                <a:cs typeface="Corbel"/>
              </a:rPr>
              <a:t>доступ</a:t>
            </a:r>
            <a:r>
              <a:rPr sz="2000" spc="25" dirty="0">
                <a:latin typeface="Corbel"/>
                <a:cs typeface="Corbel"/>
              </a:rPr>
              <a:t> </a:t>
            </a:r>
            <a:r>
              <a:rPr sz="2000" spc="-35" dirty="0">
                <a:latin typeface="Corbel"/>
                <a:cs typeface="Corbel"/>
              </a:rPr>
              <a:t>до</a:t>
            </a:r>
            <a:endParaRPr sz="2000" dirty="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</a:pPr>
            <a:r>
              <a:rPr sz="2000" spc="-25" dirty="0">
                <a:latin typeface="Corbel"/>
                <a:cs typeface="Corbel"/>
              </a:rPr>
              <a:t>будь-якої</a:t>
            </a:r>
            <a:r>
              <a:rPr sz="200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інформації</a:t>
            </a:r>
            <a:endParaRPr sz="2000" dirty="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2000" spc="-10" dirty="0">
                <a:latin typeface="Corbel"/>
                <a:cs typeface="Corbel"/>
              </a:rPr>
              <a:t>Втілювати</a:t>
            </a:r>
            <a:r>
              <a:rPr sz="2000" spc="-2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в</a:t>
            </a:r>
            <a:r>
              <a:rPr sz="2000" spc="1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життя</a:t>
            </a:r>
            <a:r>
              <a:rPr sz="2000" dirty="0">
                <a:latin typeface="Corbel"/>
                <a:cs typeface="Corbel"/>
              </a:rPr>
              <a:t> </a:t>
            </a:r>
            <a:r>
              <a:rPr sz="2000" spc="-15" dirty="0">
                <a:latin typeface="Corbel"/>
                <a:cs typeface="Corbel"/>
              </a:rPr>
              <a:t>рішення,</a:t>
            </a:r>
            <a:r>
              <a:rPr sz="2000" spc="60" dirty="0">
                <a:latin typeface="Corbel"/>
                <a:cs typeface="Corbel"/>
              </a:rPr>
              <a:t> </a:t>
            </a:r>
            <a:r>
              <a:rPr sz="2000" spc="-15" dirty="0">
                <a:latin typeface="Corbel"/>
                <a:cs typeface="Corbel"/>
              </a:rPr>
              <a:t>прийняті</a:t>
            </a:r>
            <a:r>
              <a:rPr sz="2000" spc="8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міністрами</a:t>
            </a:r>
            <a:r>
              <a:rPr sz="2000" spc="45" dirty="0">
                <a:latin typeface="Corbel"/>
                <a:cs typeface="Corbel"/>
              </a:rPr>
              <a:t> </a:t>
            </a:r>
            <a:r>
              <a:rPr sz="2000" spc="-15" dirty="0">
                <a:latin typeface="Corbel"/>
                <a:cs typeface="Corbel"/>
              </a:rPr>
              <a:t>відповідно</a:t>
            </a:r>
            <a:r>
              <a:rPr sz="2000" spc="45" dirty="0">
                <a:latin typeface="Corbel"/>
                <a:cs typeface="Corbel"/>
              </a:rPr>
              <a:t> </a:t>
            </a:r>
            <a:r>
              <a:rPr sz="2000" spc="-35" dirty="0">
                <a:latin typeface="Corbel"/>
                <a:cs typeface="Corbel"/>
              </a:rPr>
              <a:t>до</a:t>
            </a:r>
            <a:endParaRPr sz="2000" dirty="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</a:pPr>
            <a:r>
              <a:rPr sz="2000" spc="-15" dirty="0">
                <a:latin typeface="Corbel"/>
                <a:cs typeface="Corbel"/>
              </a:rPr>
              <a:t>закону</a:t>
            </a:r>
            <a:endParaRPr sz="2000" dirty="0">
              <a:latin typeface="Corbel"/>
              <a:cs typeface="Corbel"/>
            </a:endParaRPr>
          </a:p>
          <a:p>
            <a:pPr marL="12700" marR="194310" algn="just">
              <a:lnSpc>
                <a:spcPct val="100000"/>
              </a:lnSpc>
              <a:spcBef>
                <a:spcPts val="600"/>
              </a:spcBef>
            </a:pPr>
            <a:r>
              <a:rPr sz="2000" spc="-10" dirty="0">
                <a:latin typeface="Corbel"/>
                <a:cs typeface="Corbel"/>
              </a:rPr>
              <a:t>Забезпечувати </a:t>
            </a:r>
            <a:r>
              <a:rPr sz="2000" spc="-15" dirty="0">
                <a:latin typeface="Corbel"/>
                <a:cs typeface="Corbel"/>
              </a:rPr>
              <a:t>як </a:t>
            </a:r>
            <a:r>
              <a:rPr sz="2000" spc="-20" dirty="0">
                <a:latin typeface="Corbel"/>
                <a:cs typeface="Corbel"/>
              </a:rPr>
              <a:t>індивідуальну, </a:t>
            </a:r>
            <a:r>
              <a:rPr sz="2000" dirty="0">
                <a:latin typeface="Corbel"/>
                <a:cs typeface="Corbel"/>
              </a:rPr>
              <a:t>так </a:t>
            </a:r>
            <a:r>
              <a:rPr sz="2000" spc="-5" dirty="0">
                <a:latin typeface="Corbel"/>
                <a:cs typeface="Corbel"/>
              </a:rPr>
              <a:t>і </a:t>
            </a:r>
            <a:r>
              <a:rPr sz="2000" spc="-15" dirty="0">
                <a:latin typeface="Corbel"/>
                <a:cs typeface="Corbel"/>
              </a:rPr>
              <a:t>колективну відповідальність </a:t>
            </a:r>
            <a:r>
              <a:rPr sz="2000" spc="-10" dirty="0">
                <a:latin typeface="Corbel"/>
                <a:cs typeface="Corbel"/>
              </a:rPr>
              <a:t> міністрів </a:t>
            </a:r>
            <a:r>
              <a:rPr sz="2000" spc="-5" dirty="0">
                <a:latin typeface="Corbel"/>
                <a:cs typeface="Corbel"/>
              </a:rPr>
              <a:t>і </a:t>
            </a:r>
            <a:r>
              <a:rPr sz="2000" spc="-10" dirty="0">
                <a:latin typeface="Corbel"/>
                <a:cs typeface="Corbel"/>
              </a:rPr>
              <a:t>надавати Парламенту </a:t>
            </a:r>
            <a:r>
              <a:rPr sz="2000" spc="-5" dirty="0">
                <a:latin typeface="Corbel"/>
                <a:cs typeface="Corbel"/>
              </a:rPr>
              <a:t>і </a:t>
            </a:r>
            <a:r>
              <a:rPr sz="2000" spc="-15" dirty="0">
                <a:latin typeface="Corbel"/>
                <a:cs typeface="Corbel"/>
              </a:rPr>
              <a:t>громадянам Канади </a:t>
            </a:r>
            <a:r>
              <a:rPr sz="2000" spc="-10" dirty="0">
                <a:latin typeface="Corbel"/>
                <a:cs typeface="Corbel"/>
              </a:rPr>
              <a:t>інформацію </a:t>
            </a:r>
            <a:r>
              <a:rPr sz="2000" spc="-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про</a:t>
            </a:r>
            <a:r>
              <a:rPr sz="2000" spc="15" dirty="0">
                <a:latin typeface="Corbel"/>
                <a:cs typeface="Corbel"/>
              </a:rPr>
              <a:t> </a:t>
            </a:r>
            <a:r>
              <a:rPr sz="2000" spc="-25" dirty="0">
                <a:latin typeface="Corbel"/>
                <a:cs typeface="Corbel"/>
              </a:rPr>
              <a:t>результати</a:t>
            </a:r>
            <a:r>
              <a:rPr sz="2000" spc="-3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їх</a:t>
            </a:r>
            <a:r>
              <a:rPr sz="2000" spc="1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роботи</a:t>
            </a:r>
            <a:endParaRPr sz="2000" dirty="0">
              <a:latin typeface="Corbel"/>
              <a:cs typeface="Corbel"/>
            </a:endParaRPr>
          </a:p>
          <a:p>
            <a:pPr marL="12700" marR="252095" algn="just">
              <a:lnSpc>
                <a:spcPct val="100000"/>
              </a:lnSpc>
              <a:spcBef>
                <a:spcPts val="605"/>
              </a:spcBef>
            </a:pPr>
            <a:r>
              <a:rPr sz="2000" spc="-10" dirty="0">
                <a:latin typeface="Corbel"/>
                <a:cs typeface="Corbel"/>
              </a:rPr>
              <a:t>Працювати, </a:t>
            </a:r>
            <a:r>
              <a:rPr sz="2000" spc="-15" dirty="0">
                <a:latin typeface="Corbel"/>
                <a:cs typeface="Corbel"/>
              </a:rPr>
              <a:t>дотримуючись законів Канади </a:t>
            </a:r>
            <a:r>
              <a:rPr sz="2000" spc="-5" dirty="0">
                <a:latin typeface="Corbel"/>
                <a:cs typeface="Corbel"/>
              </a:rPr>
              <a:t>і </a:t>
            </a:r>
            <a:r>
              <a:rPr sz="2000" spc="-10" dirty="0">
                <a:latin typeface="Corbel"/>
                <a:cs typeface="Corbel"/>
              </a:rPr>
              <a:t>зберігаючи </a:t>
            </a:r>
            <a:r>
              <a:rPr sz="2000" spc="-15" dirty="0">
                <a:latin typeface="Corbel"/>
                <a:cs typeface="Corbel"/>
              </a:rPr>
              <a:t>політичну </a:t>
            </a:r>
            <a:r>
              <a:rPr sz="2000" spc="-10" dirty="0">
                <a:latin typeface="Corbel"/>
                <a:cs typeface="Corbel"/>
              </a:rPr>
              <a:t> нейтральність</a:t>
            </a:r>
            <a:endParaRPr sz="2000" dirty="0">
              <a:latin typeface="Corbel"/>
              <a:cs typeface="Corbel"/>
            </a:endParaRPr>
          </a:p>
          <a:p>
            <a:pPr marL="12700" marR="443865">
              <a:lnSpc>
                <a:spcPct val="100000"/>
              </a:lnSpc>
              <a:spcBef>
                <a:spcPts val="600"/>
              </a:spcBef>
            </a:pPr>
            <a:r>
              <a:rPr sz="2000" spc="-15" dirty="0">
                <a:latin typeface="Corbel"/>
                <a:cs typeface="Corbel"/>
              </a:rPr>
              <a:t>Виконувати</a:t>
            </a:r>
            <a:r>
              <a:rPr sz="2000" spc="1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свої</a:t>
            </a:r>
            <a:r>
              <a:rPr sz="2000" spc="3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службові </a:t>
            </a:r>
            <a:r>
              <a:rPr sz="2000" spc="-10" dirty="0">
                <a:latin typeface="Corbel"/>
                <a:cs typeface="Corbel"/>
              </a:rPr>
              <a:t>обов'язки</a:t>
            </a:r>
            <a:r>
              <a:rPr sz="2000" spc="2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таким</a:t>
            </a:r>
            <a:r>
              <a:rPr sz="2000" spc="1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чином,</a:t>
            </a:r>
            <a:r>
              <a:rPr sz="2000" spc="30" dirty="0">
                <a:latin typeface="Corbel"/>
                <a:cs typeface="Corbel"/>
              </a:rPr>
              <a:t> </a:t>
            </a:r>
            <a:r>
              <a:rPr sz="2000" spc="-25" dirty="0">
                <a:latin typeface="Corbel"/>
                <a:cs typeface="Corbel"/>
              </a:rPr>
              <a:t>щоб</a:t>
            </a:r>
            <a:r>
              <a:rPr sz="2000" spc="1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суспільна </a:t>
            </a:r>
            <a:r>
              <a:rPr sz="2000" spc="-385" dirty="0">
                <a:latin typeface="Corbel"/>
                <a:cs typeface="Corbel"/>
              </a:rPr>
              <a:t> </a:t>
            </a:r>
            <a:r>
              <a:rPr sz="2000" spc="-20" dirty="0">
                <a:latin typeface="Corbel"/>
                <a:cs typeface="Corbel"/>
              </a:rPr>
              <a:t>довіра</a:t>
            </a:r>
            <a:r>
              <a:rPr sz="2000" spc="35" dirty="0">
                <a:latin typeface="Corbel"/>
                <a:cs typeface="Corbel"/>
              </a:rPr>
              <a:t> </a:t>
            </a:r>
            <a:r>
              <a:rPr sz="2000" spc="-35" dirty="0">
                <a:latin typeface="Corbel"/>
                <a:cs typeface="Corbel"/>
              </a:rPr>
              <a:t>до</a:t>
            </a:r>
            <a:r>
              <a:rPr sz="2000" spc="2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чесності,</a:t>
            </a:r>
            <a:r>
              <a:rPr sz="2000" spc="6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об'єктивності</a:t>
            </a:r>
            <a:r>
              <a:rPr sz="2000" spc="2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та</a:t>
            </a:r>
            <a:r>
              <a:rPr sz="2000" spc="-10" dirty="0">
                <a:latin typeface="Corbel"/>
                <a:cs typeface="Corbel"/>
              </a:rPr>
              <a:t> неупередженості</a:t>
            </a:r>
            <a:r>
              <a:rPr sz="2000" spc="10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влади </a:t>
            </a:r>
            <a:r>
              <a:rPr sz="2000" spc="-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зберігалася</a:t>
            </a:r>
            <a:r>
              <a:rPr sz="2000" spc="1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і</a:t>
            </a:r>
            <a:r>
              <a:rPr sz="200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збільшувалася</a:t>
            </a:r>
            <a:endParaRPr sz="2000" dirty="0">
              <a:latin typeface="Corbel"/>
              <a:cs typeface="Corbel"/>
            </a:endParaRPr>
          </a:p>
          <a:p>
            <a:pPr marL="12700" marR="5080">
              <a:lnSpc>
                <a:spcPct val="100000"/>
              </a:lnSpc>
              <a:spcBef>
                <a:spcPts val="605"/>
              </a:spcBef>
            </a:pPr>
            <a:r>
              <a:rPr sz="2000" spc="-5" dirty="0">
                <a:latin typeface="Corbel"/>
                <a:cs typeface="Corbel"/>
              </a:rPr>
              <a:t>У</a:t>
            </a:r>
            <a:r>
              <a:rPr sz="2000" spc="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своїй</a:t>
            </a:r>
            <a:r>
              <a:rPr sz="2000" spc="15" dirty="0">
                <a:latin typeface="Corbel"/>
                <a:cs typeface="Corbel"/>
              </a:rPr>
              <a:t> </a:t>
            </a:r>
            <a:r>
              <a:rPr sz="2000" spc="-15" dirty="0">
                <a:latin typeface="Corbel"/>
                <a:cs typeface="Corbel"/>
              </a:rPr>
              <a:t>діяльності</a:t>
            </a:r>
            <a:r>
              <a:rPr sz="2000" spc="4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бути </a:t>
            </a:r>
            <a:r>
              <a:rPr sz="2000" spc="-15" dirty="0">
                <a:latin typeface="Corbel"/>
                <a:cs typeface="Corbel"/>
              </a:rPr>
              <a:t>доступними</a:t>
            </a:r>
            <a:r>
              <a:rPr sz="2000" spc="90" dirty="0">
                <a:latin typeface="Corbel"/>
                <a:cs typeface="Corbel"/>
              </a:rPr>
              <a:t> </a:t>
            </a:r>
            <a:r>
              <a:rPr sz="2000" spc="-15" dirty="0">
                <a:latin typeface="Corbel"/>
                <a:cs typeface="Corbel"/>
              </a:rPr>
              <a:t>найретельнішому</a:t>
            </a:r>
            <a:r>
              <a:rPr sz="2000" spc="85" dirty="0">
                <a:latin typeface="Corbel"/>
                <a:cs typeface="Corbel"/>
              </a:rPr>
              <a:t> </a:t>
            </a:r>
            <a:r>
              <a:rPr sz="2000" spc="-15" dirty="0">
                <a:latin typeface="Corbel"/>
                <a:cs typeface="Corbel"/>
              </a:rPr>
              <a:t>громадському </a:t>
            </a:r>
            <a:r>
              <a:rPr sz="2000" spc="-385" dirty="0">
                <a:latin typeface="Corbel"/>
                <a:cs typeface="Corbel"/>
              </a:rPr>
              <a:t> </a:t>
            </a:r>
            <a:r>
              <a:rPr sz="2000" spc="-20" dirty="0">
                <a:latin typeface="Corbel"/>
                <a:cs typeface="Corbel"/>
              </a:rPr>
              <a:t>контролю</a:t>
            </a:r>
            <a:endParaRPr sz="2000" dirty="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000" spc="-10" dirty="0">
                <a:latin typeface="Corbel"/>
                <a:cs typeface="Corbel"/>
              </a:rPr>
              <a:t>Приймаючи</a:t>
            </a:r>
            <a:r>
              <a:rPr sz="2000" spc="75" dirty="0">
                <a:latin typeface="Corbel"/>
                <a:cs typeface="Corbel"/>
              </a:rPr>
              <a:t> </a:t>
            </a:r>
            <a:r>
              <a:rPr sz="2000" spc="-15" dirty="0">
                <a:latin typeface="Corbel"/>
                <a:cs typeface="Corbel"/>
              </a:rPr>
              <a:t>рішення,</a:t>
            </a:r>
            <a:r>
              <a:rPr sz="2000" spc="7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зобов'язані</a:t>
            </a:r>
            <a:r>
              <a:rPr sz="2000" spc="30" dirty="0">
                <a:latin typeface="Corbel"/>
                <a:cs typeface="Corbel"/>
              </a:rPr>
              <a:t> </a:t>
            </a:r>
            <a:r>
              <a:rPr sz="2000" spc="-20" dirty="0">
                <a:latin typeface="Corbel"/>
                <a:cs typeface="Corbel"/>
              </a:rPr>
              <a:t>виходити</a:t>
            </a:r>
            <a:r>
              <a:rPr sz="2000" spc="5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з</a:t>
            </a:r>
            <a:r>
              <a:rPr sz="2000" spc="2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інтересів</a:t>
            </a:r>
            <a:r>
              <a:rPr sz="2000" spc="7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суспільства</a:t>
            </a:r>
            <a:endParaRPr sz="2000" dirty="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1533" y="1490091"/>
            <a:ext cx="109207" cy="10934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50747" y="254782"/>
            <a:ext cx="8007350" cy="1477010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810260" marR="5080" indent="-798195">
              <a:lnSpc>
                <a:spcPct val="130200"/>
              </a:lnSpc>
              <a:spcBef>
                <a:spcPts val="655"/>
              </a:spcBef>
            </a:pPr>
            <a:r>
              <a:rPr i="1" spc="-10" dirty="0">
                <a:latin typeface="Corbel"/>
                <a:cs typeface="Corbel"/>
              </a:rPr>
              <a:t>Канада</a:t>
            </a:r>
            <a:r>
              <a:rPr sz="2800" i="1" spc="-10" dirty="0">
                <a:latin typeface="Corbel"/>
                <a:cs typeface="Corbel"/>
              </a:rPr>
              <a:t>:</a:t>
            </a:r>
            <a:r>
              <a:rPr sz="2800" i="1" spc="-40" dirty="0">
                <a:latin typeface="Corbel"/>
                <a:cs typeface="Corbel"/>
              </a:rPr>
              <a:t> </a:t>
            </a:r>
            <a:r>
              <a:rPr sz="2800" b="0" spc="-20" dirty="0">
                <a:latin typeface="Corbel"/>
                <a:cs typeface="Corbel"/>
              </a:rPr>
              <a:t>контроль</a:t>
            </a:r>
            <a:r>
              <a:rPr sz="2800" b="0" spc="10" dirty="0">
                <a:latin typeface="Corbel"/>
                <a:cs typeface="Corbel"/>
              </a:rPr>
              <a:t> </a:t>
            </a:r>
            <a:r>
              <a:rPr sz="2800" b="0" dirty="0">
                <a:latin typeface="Corbel"/>
                <a:cs typeface="Corbel"/>
              </a:rPr>
              <a:t>за</a:t>
            </a:r>
            <a:r>
              <a:rPr sz="2800" b="0" spc="5" dirty="0">
                <a:latin typeface="Corbel"/>
                <a:cs typeface="Corbel"/>
              </a:rPr>
              <a:t> </a:t>
            </a:r>
            <a:r>
              <a:rPr sz="2800" b="0" spc="-5" dirty="0">
                <a:latin typeface="Corbel"/>
                <a:cs typeface="Corbel"/>
              </a:rPr>
              <a:t>дотриманням</a:t>
            </a:r>
            <a:r>
              <a:rPr sz="2800" b="0" spc="5" dirty="0">
                <a:latin typeface="Corbel"/>
                <a:cs typeface="Corbel"/>
              </a:rPr>
              <a:t> </a:t>
            </a:r>
            <a:r>
              <a:rPr sz="2800" b="0" spc="-15" dirty="0">
                <a:latin typeface="Corbel"/>
                <a:cs typeface="Corbel"/>
              </a:rPr>
              <a:t>етичних</a:t>
            </a:r>
            <a:r>
              <a:rPr sz="2800" b="0" spc="-5" dirty="0">
                <a:latin typeface="Corbel"/>
                <a:cs typeface="Corbel"/>
              </a:rPr>
              <a:t> норм </a:t>
            </a:r>
            <a:r>
              <a:rPr sz="2800" b="0" spc="-545" dirty="0">
                <a:latin typeface="Corbel"/>
                <a:cs typeface="Corbel"/>
              </a:rPr>
              <a:t> </a:t>
            </a:r>
            <a:r>
              <a:rPr sz="2800" b="0" spc="-5" dirty="0">
                <a:solidFill>
                  <a:srgbClr val="000000"/>
                </a:solidFill>
                <a:latin typeface="Corbel"/>
                <a:cs typeface="Corbel"/>
              </a:rPr>
              <a:t>засновано </a:t>
            </a:r>
            <a:r>
              <a:rPr sz="2800" b="0" spc="-10" dirty="0">
                <a:solidFill>
                  <a:srgbClr val="000000"/>
                </a:solidFill>
                <a:latin typeface="Corbel"/>
                <a:cs typeface="Corbel"/>
              </a:rPr>
              <a:t>спеціальну</a:t>
            </a:r>
            <a:r>
              <a:rPr sz="2800" b="0" spc="-5" dirty="0">
                <a:solidFill>
                  <a:srgbClr val="000000"/>
                </a:solidFill>
                <a:latin typeface="Corbel"/>
                <a:cs typeface="Corbel"/>
              </a:rPr>
              <a:t> </a:t>
            </a:r>
            <a:r>
              <a:rPr sz="2800" b="0" spc="-10" dirty="0">
                <a:solidFill>
                  <a:srgbClr val="000000"/>
                </a:solidFill>
                <a:latin typeface="Corbel"/>
                <a:cs typeface="Corbel"/>
              </a:rPr>
              <a:t>посаду</a:t>
            </a:r>
            <a:r>
              <a:rPr sz="2800" b="0" spc="-15" dirty="0">
                <a:solidFill>
                  <a:srgbClr val="000000"/>
                </a:solidFill>
                <a:latin typeface="Corbel"/>
                <a:cs typeface="Corbel"/>
              </a:rPr>
              <a:t> </a:t>
            </a:r>
            <a:r>
              <a:rPr sz="2800" b="0" spc="-10" dirty="0">
                <a:solidFill>
                  <a:srgbClr val="000000"/>
                </a:solidFill>
                <a:latin typeface="Corbel"/>
                <a:cs typeface="Corbel"/>
              </a:rPr>
              <a:t>радника</a:t>
            </a:r>
            <a:endParaRPr sz="2800">
              <a:latin typeface="Corbel"/>
              <a:cs typeface="Corbel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01558" y="2419819"/>
            <a:ext cx="109334" cy="10946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1533" y="3350259"/>
            <a:ext cx="109207" cy="10934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01558" y="4279988"/>
            <a:ext cx="109334" cy="10946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848357" y="1630235"/>
            <a:ext cx="6190615" cy="3318510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sz="2800" spc="-5" dirty="0">
                <a:latin typeface="Corbel"/>
                <a:cs typeface="Corbel"/>
              </a:rPr>
              <a:t>прем'єр-міністра</a:t>
            </a:r>
            <a:r>
              <a:rPr sz="2800" spc="-25" dirty="0">
                <a:latin typeface="Corbel"/>
                <a:cs typeface="Corbel"/>
              </a:rPr>
              <a:t> </a:t>
            </a:r>
            <a:r>
              <a:rPr sz="2800" dirty="0">
                <a:latin typeface="Corbel"/>
                <a:cs typeface="Corbel"/>
              </a:rPr>
              <a:t>з </a:t>
            </a:r>
            <a:r>
              <a:rPr sz="2800" spc="-20" dirty="0">
                <a:latin typeface="Corbel"/>
                <a:cs typeface="Corbel"/>
              </a:rPr>
              <a:t>етики</a:t>
            </a:r>
            <a:endParaRPr sz="2800">
              <a:latin typeface="Corbel"/>
              <a:cs typeface="Corbel"/>
            </a:endParaRPr>
          </a:p>
          <a:p>
            <a:pPr marL="12700" marR="99695">
              <a:lnSpc>
                <a:spcPct val="100000"/>
              </a:lnSpc>
              <a:spcBef>
                <a:spcPts val="600"/>
              </a:spcBef>
            </a:pPr>
            <a:r>
              <a:rPr sz="2800" spc="-10" dirty="0">
                <a:latin typeface="Corbel"/>
                <a:cs typeface="Corbel"/>
              </a:rPr>
              <a:t>дотримання </a:t>
            </a:r>
            <a:r>
              <a:rPr sz="2800" spc="-15" dirty="0">
                <a:latin typeface="Corbel"/>
                <a:cs typeface="Corbel"/>
              </a:rPr>
              <a:t>етичних </a:t>
            </a:r>
            <a:r>
              <a:rPr sz="2800" dirty="0">
                <a:latin typeface="Corbel"/>
                <a:cs typeface="Corbel"/>
              </a:rPr>
              <a:t>норм </a:t>
            </a:r>
            <a:r>
              <a:rPr sz="2800" spc="-20" dirty="0">
                <a:latin typeface="Corbel"/>
                <a:cs typeface="Corbel"/>
              </a:rPr>
              <a:t>регулюється </a:t>
            </a:r>
            <a:r>
              <a:rPr sz="2800" spc="-55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незалежними</a:t>
            </a:r>
            <a:r>
              <a:rPr sz="2800" dirty="0">
                <a:latin typeface="Corbel"/>
                <a:cs typeface="Corbel"/>
              </a:rPr>
              <a:t> </a:t>
            </a:r>
            <a:r>
              <a:rPr sz="2800" spc="-20" dirty="0">
                <a:latin typeface="Corbel"/>
                <a:cs typeface="Corbel"/>
              </a:rPr>
              <a:t>аудиторами</a:t>
            </a:r>
            <a:endParaRPr sz="2800">
              <a:latin typeface="Corbel"/>
              <a:cs typeface="Corbel"/>
            </a:endParaRPr>
          </a:p>
          <a:p>
            <a:pPr marL="12700" marR="5080">
              <a:lnSpc>
                <a:spcPct val="100000"/>
              </a:lnSpc>
              <a:spcBef>
                <a:spcPts val="605"/>
              </a:spcBef>
            </a:pPr>
            <a:r>
              <a:rPr sz="2800" spc="-15" dirty="0">
                <a:latin typeface="Corbel"/>
                <a:cs typeface="Corbel"/>
              </a:rPr>
              <a:t>доповідь </a:t>
            </a:r>
            <a:r>
              <a:rPr sz="2800" spc="-30" dirty="0">
                <a:latin typeface="Corbel"/>
                <a:cs typeface="Corbel"/>
              </a:rPr>
              <a:t>Генерального</a:t>
            </a:r>
            <a:r>
              <a:rPr sz="2800" spc="-15" dirty="0">
                <a:latin typeface="Corbel"/>
                <a:cs typeface="Corbel"/>
              </a:rPr>
              <a:t> </a:t>
            </a:r>
            <a:r>
              <a:rPr sz="2800" spc="-25" dirty="0">
                <a:latin typeface="Corbel"/>
                <a:cs typeface="Corbel"/>
              </a:rPr>
              <a:t>аудитора</a:t>
            </a:r>
            <a:r>
              <a:rPr sz="2800" spc="-1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країни </a:t>
            </a:r>
            <a:r>
              <a:rPr sz="2800" spc="-54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публікується </a:t>
            </a:r>
            <a:r>
              <a:rPr sz="2800" dirty="0">
                <a:latin typeface="Corbel"/>
                <a:cs typeface="Corbel"/>
              </a:rPr>
              <a:t>для</a:t>
            </a:r>
            <a:r>
              <a:rPr sz="2800" spc="-5" dirty="0">
                <a:latin typeface="Corbel"/>
                <a:cs typeface="Corbel"/>
              </a:rPr>
              <a:t> загального</a:t>
            </a:r>
            <a:r>
              <a:rPr sz="2800" spc="1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відома</a:t>
            </a:r>
            <a:endParaRPr sz="2800">
              <a:latin typeface="Corbel"/>
              <a:cs typeface="Corbel"/>
            </a:endParaRPr>
          </a:p>
          <a:p>
            <a:pPr marL="12700" marR="476884">
              <a:lnSpc>
                <a:spcPct val="100000"/>
              </a:lnSpc>
              <a:spcBef>
                <a:spcPts val="600"/>
              </a:spcBef>
            </a:pPr>
            <a:r>
              <a:rPr sz="2800" spc="5" dirty="0">
                <a:latin typeface="Corbel"/>
                <a:cs typeface="Corbel"/>
              </a:rPr>
              <a:t>у </a:t>
            </a:r>
            <a:r>
              <a:rPr sz="2800" spc="-10" dirty="0">
                <a:latin typeface="Corbel"/>
                <a:cs typeface="Corbel"/>
              </a:rPr>
              <a:t>відомствах </a:t>
            </a:r>
            <a:r>
              <a:rPr sz="2800" spc="-20" dirty="0">
                <a:latin typeface="Corbel"/>
                <a:cs typeface="Corbel"/>
              </a:rPr>
              <a:t>ця </a:t>
            </a:r>
            <a:r>
              <a:rPr sz="2800" spc="-5" dirty="0">
                <a:latin typeface="Corbel"/>
                <a:cs typeface="Corbel"/>
              </a:rPr>
              <a:t>робота </a:t>
            </a:r>
            <a:r>
              <a:rPr sz="2800" spc="-10" dirty="0">
                <a:latin typeface="Corbel"/>
                <a:cs typeface="Corbel"/>
              </a:rPr>
              <a:t>покладена </a:t>
            </a:r>
            <a:r>
              <a:rPr sz="2800" spc="5" dirty="0">
                <a:latin typeface="Corbel"/>
                <a:cs typeface="Corbel"/>
              </a:rPr>
              <a:t>на </a:t>
            </a:r>
            <a:r>
              <a:rPr sz="2800" spc="-55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заступника</a:t>
            </a:r>
            <a:r>
              <a:rPr sz="2800" spc="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керівника</a:t>
            </a:r>
            <a:endParaRPr sz="28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87952" y="637031"/>
            <a:ext cx="4355592" cy="71932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66801" y="819997"/>
            <a:ext cx="7203312" cy="6739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300" i="1" spc="-5" dirty="0">
                <a:latin typeface="Corbel"/>
                <a:cs typeface="Corbel"/>
              </a:rPr>
              <a:t>Австралія:</a:t>
            </a:r>
            <a:r>
              <a:rPr sz="4300" i="1" spc="-15" dirty="0">
                <a:latin typeface="Corbel"/>
                <a:cs typeface="Corbel"/>
              </a:rPr>
              <a:t> </a:t>
            </a:r>
            <a:r>
              <a:rPr sz="2400" spc="-15" dirty="0"/>
              <a:t>Закон</a:t>
            </a:r>
            <a:r>
              <a:rPr sz="2400" dirty="0"/>
              <a:t> </a:t>
            </a:r>
            <a:r>
              <a:rPr sz="2400" spc="-5" dirty="0"/>
              <a:t>про</a:t>
            </a:r>
            <a:r>
              <a:rPr sz="2400" spc="15" dirty="0"/>
              <a:t> </a:t>
            </a:r>
            <a:r>
              <a:rPr sz="2400" spc="-15" dirty="0"/>
              <a:t>державну</a:t>
            </a:r>
            <a:r>
              <a:rPr sz="2400" spc="-20" dirty="0"/>
              <a:t> </a:t>
            </a:r>
            <a:r>
              <a:rPr sz="2400" spc="-5" dirty="0"/>
              <a:t>службу</a:t>
            </a:r>
            <a:endParaRPr sz="2400" dirty="0">
              <a:latin typeface="Corbel"/>
              <a:cs typeface="Corbel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4132" y="2620898"/>
            <a:ext cx="109207" cy="10934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4132" y="3124073"/>
            <a:ext cx="109207" cy="10934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4132" y="3627246"/>
            <a:ext cx="109207" cy="10934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4132" y="4557267"/>
            <a:ext cx="109207" cy="10934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14157" y="5487022"/>
            <a:ext cx="109334" cy="10946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277492" y="1493900"/>
            <a:ext cx="7553959" cy="46615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200" spc="-15" dirty="0">
                <a:latin typeface="Corbel"/>
                <a:cs typeface="Corbel"/>
              </a:rPr>
              <a:t>Принципи</a:t>
            </a:r>
            <a:r>
              <a:rPr sz="3200" spc="-5" dirty="0">
                <a:latin typeface="Corbel"/>
                <a:cs typeface="Corbel"/>
              </a:rPr>
              <a:t> роботи</a:t>
            </a:r>
            <a:r>
              <a:rPr sz="3200" spc="30" dirty="0">
                <a:latin typeface="Corbel"/>
                <a:cs typeface="Corbel"/>
              </a:rPr>
              <a:t> </a:t>
            </a:r>
            <a:r>
              <a:rPr sz="3200" spc="-25" dirty="0">
                <a:latin typeface="Corbel"/>
                <a:cs typeface="Corbel"/>
              </a:rPr>
              <a:t>державних</a:t>
            </a:r>
            <a:r>
              <a:rPr sz="3200" spc="60" dirty="0">
                <a:latin typeface="Corbel"/>
                <a:cs typeface="Corbel"/>
              </a:rPr>
              <a:t> </a:t>
            </a:r>
            <a:r>
              <a:rPr sz="3200" spc="-5" dirty="0">
                <a:latin typeface="Corbel"/>
                <a:cs typeface="Corbel"/>
              </a:rPr>
              <a:t>установ:</a:t>
            </a:r>
            <a:endParaRPr sz="3200" dirty="0">
              <a:latin typeface="Corbel"/>
              <a:cs typeface="Corbel"/>
            </a:endParaRPr>
          </a:p>
          <a:p>
            <a:pPr marL="295910" marR="5080">
              <a:lnSpc>
                <a:spcPct val="117900"/>
              </a:lnSpc>
              <a:spcBef>
                <a:spcPts val="2780"/>
              </a:spcBef>
            </a:pPr>
            <a:r>
              <a:rPr sz="2800" spc="-15" dirty="0">
                <a:latin typeface="Corbel"/>
                <a:cs typeface="Corbel"/>
              </a:rPr>
              <a:t>деполітизація,</a:t>
            </a:r>
            <a:r>
              <a:rPr sz="2800" spc="1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об'єктивність</a:t>
            </a:r>
            <a:r>
              <a:rPr sz="2800" spc="5" dirty="0">
                <a:latin typeface="Corbel"/>
                <a:cs typeface="Corbel"/>
              </a:rPr>
              <a:t> </a:t>
            </a:r>
            <a:r>
              <a:rPr sz="2800" dirty="0">
                <a:latin typeface="Corbel"/>
                <a:cs typeface="Corbel"/>
              </a:rPr>
              <a:t>і</a:t>
            </a:r>
            <a:r>
              <a:rPr sz="2800" spc="-15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неупередженість </a:t>
            </a:r>
            <a:r>
              <a:rPr sz="2800" spc="-545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справедливість,</a:t>
            </a:r>
            <a:r>
              <a:rPr sz="2800" spc="35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чесність,</a:t>
            </a:r>
            <a:r>
              <a:rPr sz="280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ввічливість</a:t>
            </a:r>
            <a:endParaRPr sz="2800" dirty="0">
              <a:latin typeface="Corbel"/>
              <a:cs typeface="Corbel"/>
            </a:endParaRPr>
          </a:p>
          <a:p>
            <a:pPr marL="295910" marR="663575">
              <a:lnSpc>
                <a:spcPct val="100000"/>
              </a:lnSpc>
              <a:spcBef>
                <a:spcPts val="600"/>
              </a:spcBef>
            </a:pPr>
            <a:r>
              <a:rPr sz="2800" spc="-5" dirty="0">
                <a:latin typeface="Corbel"/>
                <a:cs typeface="Corbel"/>
              </a:rPr>
              <a:t>вміння</a:t>
            </a:r>
            <a:r>
              <a:rPr sz="2800" dirty="0">
                <a:latin typeface="Corbel"/>
                <a:cs typeface="Corbel"/>
              </a:rPr>
              <a:t> </a:t>
            </a:r>
            <a:r>
              <a:rPr sz="2800" spc="-15" dirty="0">
                <a:latin typeface="Corbel"/>
                <a:cs typeface="Corbel"/>
              </a:rPr>
              <a:t>спілкуватися,</a:t>
            </a:r>
            <a:r>
              <a:rPr sz="2800" spc="50" dirty="0">
                <a:latin typeface="Corbel"/>
                <a:cs typeface="Corbel"/>
              </a:rPr>
              <a:t> </a:t>
            </a:r>
            <a:r>
              <a:rPr sz="2800" spc="-20" dirty="0">
                <a:latin typeface="Corbel"/>
                <a:cs typeface="Corbel"/>
              </a:rPr>
              <a:t>взаємодія</a:t>
            </a:r>
            <a:r>
              <a:rPr sz="2800" spc="-5" dirty="0">
                <a:latin typeface="Corbel"/>
                <a:cs typeface="Corbel"/>
              </a:rPr>
              <a:t> та</a:t>
            </a:r>
            <a:r>
              <a:rPr sz="2800" spc="40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робота</a:t>
            </a:r>
            <a:r>
              <a:rPr sz="2800" dirty="0">
                <a:latin typeface="Corbel"/>
                <a:cs typeface="Corbel"/>
              </a:rPr>
              <a:t> в </a:t>
            </a:r>
            <a:r>
              <a:rPr sz="2800" spc="-545" dirty="0">
                <a:latin typeface="Corbel"/>
                <a:cs typeface="Corbel"/>
              </a:rPr>
              <a:t> </a:t>
            </a:r>
            <a:r>
              <a:rPr sz="2800" spc="-20" dirty="0">
                <a:latin typeface="Corbel"/>
                <a:cs typeface="Corbel"/>
              </a:rPr>
              <a:t>команді</a:t>
            </a:r>
            <a:endParaRPr sz="2800" dirty="0">
              <a:latin typeface="Corbel"/>
              <a:cs typeface="Corbel"/>
            </a:endParaRPr>
          </a:p>
          <a:p>
            <a:pPr marL="295910" marR="719455">
              <a:lnSpc>
                <a:spcPct val="100000"/>
              </a:lnSpc>
              <a:spcBef>
                <a:spcPts val="605"/>
              </a:spcBef>
            </a:pPr>
            <a:r>
              <a:rPr sz="2800" spc="-10" dirty="0">
                <a:latin typeface="Corbel"/>
                <a:cs typeface="Corbel"/>
              </a:rPr>
              <a:t>організація</a:t>
            </a:r>
            <a:r>
              <a:rPr sz="2800" spc="1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праці</a:t>
            </a:r>
            <a:r>
              <a:rPr sz="2800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відповідно</a:t>
            </a:r>
            <a:r>
              <a:rPr sz="2800" spc="-5" dirty="0">
                <a:latin typeface="Corbel"/>
                <a:cs typeface="Corbel"/>
              </a:rPr>
              <a:t> </a:t>
            </a:r>
            <a:r>
              <a:rPr sz="2800" spc="-25" dirty="0">
                <a:latin typeface="Corbel"/>
                <a:cs typeface="Corbel"/>
              </a:rPr>
              <a:t>до</a:t>
            </a:r>
            <a:r>
              <a:rPr sz="2800" spc="-45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принципів </a:t>
            </a:r>
            <a:r>
              <a:rPr sz="2800" spc="-545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справедливості,</a:t>
            </a:r>
            <a:r>
              <a:rPr sz="2800" spc="45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безпеки</a:t>
            </a:r>
            <a:r>
              <a:rPr sz="2800" spc="-3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та</a:t>
            </a:r>
            <a:r>
              <a:rPr sz="2800" spc="25" dirty="0">
                <a:latin typeface="Corbel"/>
                <a:cs typeface="Corbel"/>
              </a:rPr>
              <a:t> </a:t>
            </a:r>
            <a:r>
              <a:rPr sz="2800" spc="-20" dirty="0">
                <a:latin typeface="Corbel"/>
                <a:cs typeface="Corbel"/>
              </a:rPr>
              <a:t>винагороди</a:t>
            </a:r>
            <a:endParaRPr sz="2800" dirty="0">
              <a:latin typeface="Corbel"/>
              <a:cs typeface="Corbel"/>
            </a:endParaRPr>
          </a:p>
          <a:p>
            <a:pPr marL="295910" marR="1525270">
              <a:lnSpc>
                <a:spcPct val="100000"/>
              </a:lnSpc>
              <a:spcBef>
                <a:spcPts val="600"/>
              </a:spcBef>
            </a:pPr>
            <a:r>
              <a:rPr sz="2800" spc="-10" dirty="0">
                <a:latin typeface="Corbel"/>
                <a:cs typeface="Corbel"/>
              </a:rPr>
              <a:t>націленість</a:t>
            </a:r>
            <a:r>
              <a:rPr sz="2800" spc="5" dirty="0">
                <a:latin typeface="Corbel"/>
                <a:cs typeface="Corbel"/>
              </a:rPr>
              <a:t> на</a:t>
            </a:r>
            <a:r>
              <a:rPr sz="2800" spc="-10" dirty="0">
                <a:latin typeface="Corbel"/>
                <a:cs typeface="Corbel"/>
              </a:rPr>
              <a:t> </a:t>
            </a:r>
            <a:r>
              <a:rPr sz="2800" spc="-15" dirty="0">
                <a:latin typeface="Corbel"/>
                <a:cs typeface="Corbel"/>
              </a:rPr>
              <a:t>досягнення</a:t>
            </a:r>
            <a:r>
              <a:rPr sz="2800" spc="-10" dirty="0">
                <a:latin typeface="Corbel"/>
                <a:cs typeface="Corbel"/>
              </a:rPr>
              <a:t> головного </a:t>
            </a:r>
            <a:r>
              <a:rPr sz="2800" spc="-545" dirty="0">
                <a:latin typeface="Corbel"/>
                <a:cs typeface="Corbel"/>
              </a:rPr>
              <a:t> </a:t>
            </a:r>
            <a:r>
              <a:rPr sz="2800" spc="-40" dirty="0">
                <a:latin typeface="Corbel"/>
                <a:cs typeface="Corbel"/>
              </a:rPr>
              <a:t>результату</a:t>
            </a:r>
            <a:r>
              <a:rPr sz="2800" spc="5" dirty="0">
                <a:latin typeface="Corbel"/>
                <a:cs typeface="Corbel"/>
              </a:rPr>
              <a:t> </a:t>
            </a:r>
            <a:r>
              <a:rPr sz="2800" dirty="0">
                <a:latin typeface="Corbel"/>
                <a:cs typeface="Corbel"/>
              </a:rPr>
              <a:t>і</a:t>
            </a:r>
            <a:r>
              <a:rPr sz="2800" spc="5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ефективності</a:t>
            </a:r>
            <a:endParaRPr sz="2800" dirty="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1914" y="410670"/>
            <a:ext cx="7780020" cy="96885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b="1" i="1" dirty="0">
                <a:latin typeface="Corbel"/>
                <a:cs typeface="Corbel"/>
              </a:rPr>
              <a:t>Австралія:</a:t>
            </a:r>
            <a:r>
              <a:rPr b="1" i="1" spc="-65" dirty="0">
                <a:latin typeface="Corbel"/>
                <a:cs typeface="Corbel"/>
              </a:rPr>
              <a:t> </a:t>
            </a:r>
            <a:r>
              <a:rPr lang="uk-UA" b="1" i="1" spc="-65" dirty="0" smtClean="0">
                <a:latin typeface="Corbel"/>
                <a:cs typeface="Corbel"/>
              </a:rPr>
              <a:t/>
            </a:r>
            <a:br>
              <a:rPr lang="uk-UA" b="1" i="1" spc="-65" dirty="0" smtClean="0">
                <a:latin typeface="Corbel"/>
                <a:cs typeface="Corbel"/>
              </a:rPr>
            </a:br>
            <a:r>
              <a:rPr sz="2200" b="1" i="1" spc="-35" dirty="0" err="1" smtClean="0"/>
              <a:t>Кодекс</a:t>
            </a:r>
            <a:r>
              <a:rPr sz="2200" b="1" i="1" spc="-20" dirty="0" smtClean="0"/>
              <a:t> </a:t>
            </a:r>
            <a:r>
              <a:rPr sz="2200" b="1" i="1" dirty="0"/>
              <a:t>поведінки</a:t>
            </a:r>
            <a:r>
              <a:rPr sz="2200" b="1" i="1" spc="-70" dirty="0"/>
              <a:t> </a:t>
            </a:r>
            <a:r>
              <a:rPr sz="2200" b="1" i="1" spc="-10" dirty="0"/>
              <a:t>державних</a:t>
            </a:r>
            <a:r>
              <a:rPr sz="2200" b="1" i="1" spc="-50" dirty="0"/>
              <a:t> </a:t>
            </a:r>
            <a:r>
              <a:rPr sz="2200" b="1" i="1" dirty="0"/>
              <a:t>службовців</a:t>
            </a:r>
            <a:endParaRPr sz="2200" b="1" i="1" dirty="0">
              <a:latin typeface="Corbel"/>
              <a:cs typeface="Corbe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50619" y="2189975"/>
            <a:ext cx="220865" cy="20972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50619" y="2754109"/>
            <a:ext cx="220865" cy="20972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50644" y="3317747"/>
            <a:ext cx="221068" cy="20993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50644" y="3881882"/>
            <a:ext cx="221068" cy="20993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50644" y="4446142"/>
            <a:ext cx="221068" cy="20993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50619" y="5498528"/>
            <a:ext cx="220865" cy="209723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596644" y="1379525"/>
            <a:ext cx="6727190" cy="4913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9605" marR="664845" indent="-637540">
              <a:lnSpc>
                <a:spcPct val="115700"/>
              </a:lnSpc>
              <a:spcBef>
                <a:spcPts val="100"/>
              </a:spcBef>
            </a:pPr>
            <a:r>
              <a:rPr sz="3200" spc="-10" dirty="0">
                <a:latin typeface="Corbel"/>
                <a:cs typeface="Corbel"/>
              </a:rPr>
              <a:t>Вимоги</a:t>
            </a:r>
            <a:r>
              <a:rPr sz="3200" spc="25" dirty="0">
                <a:latin typeface="Corbel"/>
                <a:cs typeface="Corbel"/>
              </a:rPr>
              <a:t> </a:t>
            </a:r>
            <a:r>
              <a:rPr sz="3200" spc="-50" dirty="0">
                <a:latin typeface="Corbel"/>
                <a:cs typeface="Corbel"/>
              </a:rPr>
              <a:t>до</a:t>
            </a:r>
            <a:r>
              <a:rPr sz="3200" spc="50" dirty="0">
                <a:latin typeface="Corbel"/>
                <a:cs typeface="Corbel"/>
              </a:rPr>
              <a:t> </a:t>
            </a:r>
            <a:r>
              <a:rPr sz="3200" spc="-25" dirty="0">
                <a:latin typeface="Corbel"/>
                <a:cs typeface="Corbel"/>
              </a:rPr>
              <a:t>державних</a:t>
            </a:r>
            <a:r>
              <a:rPr sz="3200" spc="55" dirty="0">
                <a:latin typeface="Corbel"/>
                <a:cs typeface="Corbel"/>
              </a:rPr>
              <a:t> </a:t>
            </a:r>
            <a:r>
              <a:rPr sz="3200" spc="-10" dirty="0">
                <a:latin typeface="Corbel"/>
                <a:cs typeface="Corbel"/>
              </a:rPr>
              <a:t>чиновників: </a:t>
            </a:r>
            <a:r>
              <a:rPr sz="3200" spc="-625" dirty="0">
                <a:latin typeface="Corbel"/>
                <a:cs typeface="Corbel"/>
              </a:rPr>
              <a:t> </a:t>
            </a:r>
            <a:r>
              <a:rPr sz="3200" spc="-15" dirty="0">
                <a:latin typeface="Corbel"/>
                <a:cs typeface="Corbel"/>
              </a:rPr>
              <a:t>Дотримання</a:t>
            </a:r>
            <a:r>
              <a:rPr sz="3200" spc="45" dirty="0">
                <a:latin typeface="Corbel"/>
                <a:cs typeface="Corbel"/>
              </a:rPr>
              <a:t> </a:t>
            </a:r>
            <a:r>
              <a:rPr sz="3200" spc="-20" dirty="0">
                <a:latin typeface="Corbel"/>
                <a:cs typeface="Corbel"/>
              </a:rPr>
              <a:t>законів</a:t>
            </a:r>
            <a:endParaRPr sz="3200" dirty="0">
              <a:latin typeface="Corbel"/>
              <a:cs typeface="Corbel"/>
            </a:endParaRPr>
          </a:p>
          <a:p>
            <a:pPr marL="649605">
              <a:lnSpc>
                <a:spcPct val="100000"/>
              </a:lnSpc>
              <a:spcBef>
                <a:spcPts val="600"/>
              </a:spcBef>
            </a:pPr>
            <a:r>
              <a:rPr sz="3200" spc="-15" dirty="0">
                <a:latin typeface="Corbel"/>
                <a:cs typeface="Corbel"/>
              </a:rPr>
              <a:t>Лояльність</a:t>
            </a:r>
            <a:endParaRPr sz="3200" dirty="0">
              <a:latin typeface="Corbel"/>
              <a:cs typeface="Corbel"/>
            </a:endParaRPr>
          </a:p>
          <a:p>
            <a:pPr marL="649605">
              <a:lnSpc>
                <a:spcPct val="100000"/>
              </a:lnSpc>
              <a:spcBef>
                <a:spcPts val="600"/>
              </a:spcBef>
            </a:pPr>
            <a:r>
              <a:rPr sz="3200" spc="-20" dirty="0">
                <a:latin typeface="Corbel"/>
                <a:cs typeface="Corbel"/>
              </a:rPr>
              <a:t>Конфіденційність</a:t>
            </a:r>
            <a:endParaRPr sz="3200" dirty="0">
              <a:latin typeface="Corbel"/>
              <a:cs typeface="Corbel"/>
            </a:endParaRPr>
          </a:p>
          <a:p>
            <a:pPr marL="649605" marR="5080">
              <a:lnSpc>
                <a:spcPct val="115700"/>
              </a:lnSpc>
            </a:pPr>
            <a:r>
              <a:rPr sz="3200" spc="-25" dirty="0">
                <a:latin typeface="Corbel"/>
                <a:cs typeface="Corbel"/>
              </a:rPr>
              <a:t>Недопущення</a:t>
            </a:r>
            <a:r>
              <a:rPr sz="3200" spc="75" dirty="0">
                <a:latin typeface="Corbel"/>
                <a:cs typeface="Corbel"/>
              </a:rPr>
              <a:t> </a:t>
            </a:r>
            <a:r>
              <a:rPr sz="3200" spc="-25" dirty="0">
                <a:latin typeface="Corbel"/>
                <a:cs typeface="Corbel"/>
              </a:rPr>
              <a:t>конфліктів</a:t>
            </a:r>
            <a:r>
              <a:rPr sz="3200" spc="50" dirty="0">
                <a:latin typeface="Corbel"/>
                <a:cs typeface="Corbel"/>
              </a:rPr>
              <a:t> </a:t>
            </a:r>
            <a:r>
              <a:rPr sz="3200" spc="-5" dirty="0">
                <a:latin typeface="Corbel"/>
                <a:cs typeface="Corbel"/>
              </a:rPr>
              <a:t>інтересів </a:t>
            </a:r>
            <a:r>
              <a:rPr sz="3200" spc="-625" dirty="0">
                <a:latin typeface="Corbel"/>
                <a:cs typeface="Corbel"/>
              </a:rPr>
              <a:t> </a:t>
            </a:r>
            <a:r>
              <a:rPr sz="3200" spc="-15" dirty="0">
                <a:latin typeface="Corbel"/>
                <a:cs typeface="Corbel"/>
              </a:rPr>
              <a:t>Відповідальність</a:t>
            </a:r>
            <a:r>
              <a:rPr sz="3200" spc="75" dirty="0">
                <a:latin typeface="Corbel"/>
                <a:cs typeface="Corbel"/>
              </a:rPr>
              <a:t> </a:t>
            </a:r>
            <a:r>
              <a:rPr sz="3200" spc="-10" dirty="0">
                <a:latin typeface="Corbel"/>
                <a:cs typeface="Corbel"/>
              </a:rPr>
              <a:t>за</a:t>
            </a:r>
            <a:r>
              <a:rPr sz="3200" spc="25" dirty="0">
                <a:latin typeface="Corbel"/>
                <a:cs typeface="Corbel"/>
              </a:rPr>
              <a:t> </a:t>
            </a:r>
            <a:r>
              <a:rPr sz="3200" spc="-30" dirty="0">
                <a:latin typeface="Corbel"/>
                <a:cs typeface="Corbel"/>
              </a:rPr>
              <a:t>державну</a:t>
            </a:r>
            <a:endParaRPr sz="3200" dirty="0">
              <a:latin typeface="Corbel"/>
              <a:cs typeface="Corbel"/>
            </a:endParaRPr>
          </a:p>
          <a:p>
            <a:pPr marL="295910">
              <a:lnSpc>
                <a:spcPct val="100000"/>
              </a:lnSpc>
              <a:spcBef>
                <a:spcPts val="5"/>
              </a:spcBef>
            </a:pPr>
            <a:r>
              <a:rPr lang="ru-RU" sz="3200" spc="-5" dirty="0" err="1" smtClean="0">
                <a:latin typeface="Corbel"/>
                <a:cs typeface="Corbel"/>
              </a:rPr>
              <a:t>власність</a:t>
            </a:r>
            <a:endParaRPr lang="uk-UA" sz="3200" dirty="0">
              <a:latin typeface="Corbel"/>
              <a:cs typeface="Corbel"/>
            </a:endParaRPr>
          </a:p>
          <a:p>
            <a:pPr marL="295910">
              <a:lnSpc>
                <a:spcPct val="100000"/>
              </a:lnSpc>
              <a:spcBef>
                <a:spcPts val="5"/>
              </a:spcBef>
            </a:pPr>
            <a:r>
              <a:rPr sz="3200" spc="-30" dirty="0" err="1" smtClean="0">
                <a:latin typeface="Corbel"/>
                <a:cs typeface="Corbel"/>
              </a:rPr>
              <a:t>Турбота</a:t>
            </a:r>
            <a:r>
              <a:rPr sz="3200" spc="-40" dirty="0" smtClean="0">
                <a:latin typeface="Corbel"/>
                <a:cs typeface="Corbel"/>
              </a:rPr>
              <a:t> </a:t>
            </a:r>
            <a:r>
              <a:rPr sz="3200" spc="-10" dirty="0">
                <a:latin typeface="Corbel"/>
                <a:cs typeface="Corbel"/>
              </a:rPr>
              <a:t>про</a:t>
            </a:r>
            <a:r>
              <a:rPr sz="3200" spc="35" dirty="0">
                <a:latin typeface="Corbel"/>
                <a:cs typeface="Corbel"/>
              </a:rPr>
              <a:t> </a:t>
            </a:r>
            <a:r>
              <a:rPr sz="3200" spc="-10" dirty="0">
                <a:latin typeface="Corbel"/>
                <a:cs typeface="Corbel"/>
              </a:rPr>
              <a:t>репутацію</a:t>
            </a:r>
            <a:r>
              <a:rPr sz="3200" spc="5" dirty="0">
                <a:latin typeface="Corbel"/>
                <a:cs typeface="Corbel"/>
              </a:rPr>
              <a:t> </a:t>
            </a:r>
            <a:r>
              <a:rPr sz="3200" spc="-25" dirty="0">
                <a:latin typeface="Corbel"/>
                <a:cs typeface="Corbel"/>
              </a:rPr>
              <a:t>державної </a:t>
            </a:r>
            <a:r>
              <a:rPr sz="3200" spc="-625" dirty="0">
                <a:latin typeface="Corbel"/>
                <a:cs typeface="Corbel"/>
              </a:rPr>
              <a:t> </a:t>
            </a:r>
            <a:r>
              <a:rPr sz="3200" spc="-10" dirty="0">
                <a:latin typeface="Corbel"/>
                <a:cs typeface="Corbel"/>
              </a:rPr>
              <a:t>служби</a:t>
            </a:r>
            <a:endParaRPr sz="3200" dirty="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85800" y="703007"/>
            <a:ext cx="7486523" cy="1012457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b="1" i="1" dirty="0" err="1" smtClean="0">
                <a:latin typeface="Corbel"/>
                <a:cs typeface="Corbel"/>
              </a:rPr>
              <a:t>Австралія</a:t>
            </a:r>
            <a:r>
              <a:rPr b="1" i="1" dirty="0" smtClean="0">
                <a:latin typeface="Corbel"/>
                <a:cs typeface="Corbel"/>
              </a:rPr>
              <a:t>:</a:t>
            </a:r>
            <a:r>
              <a:rPr b="1" i="1" spc="-60" dirty="0" smtClean="0">
                <a:latin typeface="Corbel"/>
                <a:cs typeface="Corbel"/>
              </a:rPr>
              <a:t> </a:t>
            </a:r>
            <a:r>
              <a:rPr sz="2400" b="1" spc="-10" dirty="0" err="1" smtClean="0">
                <a:latin typeface="Corbel"/>
                <a:cs typeface="Corbel"/>
              </a:rPr>
              <a:t>розвиток</a:t>
            </a:r>
            <a:r>
              <a:rPr sz="2400" b="1" spc="-30" dirty="0" smtClean="0">
                <a:latin typeface="Corbel"/>
                <a:cs typeface="Corbel"/>
              </a:rPr>
              <a:t> </a:t>
            </a:r>
            <a:r>
              <a:rPr sz="2400" b="1" spc="-5" dirty="0" err="1" smtClean="0">
                <a:latin typeface="Corbel"/>
                <a:cs typeface="Corbel"/>
              </a:rPr>
              <a:t>моральних</a:t>
            </a:r>
            <a:r>
              <a:rPr sz="2400" b="1" spc="-15" dirty="0" smtClean="0">
                <a:latin typeface="Corbel"/>
                <a:cs typeface="Corbel"/>
              </a:rPr>
              <a:t> </a:t>
            </a:r>
            <a:r>
              <a:rPr sz="2400" b="1" spc="-10" dirty="0">
                <a:latin typeface="Corbel"/>
                <a:cs typeface="Corbel"/>
              </a:rPr>
              <a:t>якостей</a:t>
            </a:r>
            <a:r>
              <a:rPr sz="2400" b="1" spc="-45" dirty="0">
                <a:latin typeface="Corbel"/>
                <a:cs typeface="Corbel"/>
              </a:rPr>
              <a:t> </a:t>
            </a:r>
            <a:r>
              <a:rPr sz="2400" b="1" dirty="0">
                <a:latin typeface="Corbel"/>
                <a:cs typeface="Corbel"/>
              </a:rPr>
              <a:t>у</a:t>
            </a:r>
          </a:p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400" b="1" spc="-15" dirty="0">
                <a:latin typeface="Corbel"/>
                <a:cs typeface="Corbel"/>
              </a:rPr>
              <a:t>державних</a:t>
            </a:r>
            <a:r>
              <a:rPr sz="2400" b="1" spc="-30" dirty="0">
                <a:latin typeface="Corbel"/>
                <a:cs typeface="Corbel"/>
              </a:rPr>
              <a:t> </a:t>
            </a:r>
            <a:r>
              <a:rPr sz="2400" b="1" spc="-5" dirty="0">
                <a:latin typeface="Corbel"/>
                <a:cs typeface="Corbel"/>
              </a:rPr>
              <a:t>службовців</a:t>
            </a:r>
            <a:endParaRPr sz="2400" b="1" dirty="0">
              <a:latin typeface="Corbel"/>
              <a:cs typeface="Corbe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53819" y="1897964"/>
            <a:ext cx="94056" cy="9418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53819" y="2706065"/>
            <a:ext cx="94056" cy="94183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53794" y="3514585"/>
            <a:ext cx="93941" cy="9406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53794" y="4322559"/>
            <a:ext cx="93941" cy="94068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53794" y="4764773"/>
            <a:ext cx="93941" cy="94068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703958" y="1715465"/>
            <a:ext cx="7073265" cy="3623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orbel"/>
                <a:cs typeface="Corbel"/>
              </a:rPr>
              <a:t>навчання</a:t>
            </a:r>
            <a:r>
              <a:rPr sz="2400" spc="-25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(у </a:t>
            </a:r>
            <a:r>
              <a:rPr sz="2400" spc="-10" dirty="0">
                <a:latin typeface="Corbel"/>
                <a:cs typeface="Corbel"/>
              </a:rPr>
              <a:t>тому</a:t>
            </a:r>
            <a:r>
              <a:rPr sz="2400" spc="20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числі</a:t>
            </a:r>
            <a:r>
              <a:rPr sz="2400" spc="-55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проведення</a:t>
            </a:r>
            <a:r>
              <a:rPr sz="2400" spc="2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спеціальних</a:t>
            </a:r>
            <a:endParaRPr sz="2400" dirty="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Corbel"/>
                <a:cs typeface="Corbel"/>
              </a:rPr>
              <a:t>семінарів)</a:t>
            </a:r>
            <a:endParaRPr sz="2400" dirty="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400" dirty="0">
                <a:latin typeface="Corbel"/>
                <a:cs typeface="Corbel"/>
              </a:rPr>
              <a:t>включення</a:t>
            </a:r>
            <a:r>
              <a:rPr sz="2400" spc="-40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відповідних</a:t>
            </a:r>
            <a:r>
              <a:rPr sz="2400" spc="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вимог</a:t>
            </a:r>
            <a:r>
              <a:rPr sz="2400" spc="-10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у </a:t>
            </a:r>
            <a:r>
              <a:rPr sz="2400" spc="-10" dirty="0">
                <a:latin typeface="Corbel"/>
                <a:cs typeface="Corbel"/>
              </a:rPr>
              <a:t>контракт</a:t>
            </a:r>
            <a:r>
              <a:rPr sz="2400" spc="-60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про</a:t>
            </a:r>
            <a:r>
              <a:rPr sz="2400" spc="-1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найм</a:t>
            </a:r>
            <a:r>
              <a:rPr sz="2400" spc="-10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на</a:t>
            </a:r>
          </a:p>
          <a:p>
            <a:pPr marL="12700">
              <a:lnSpc>
                <a:spcPct val="100000"/>
              </a:lnSpc>
            </a:pPr>
            <a:r>
              <a:rPr sz="2400" spc="-10" dirty="0">
                <a:latin typeface="Corbel"/>
                <a:cs typeface="Corbel"/>
              </a:rPr>
              <a:t>роботу</a:t>
            </a:r>
            <a:endParaRPr sz="2400" dirty="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2400" spc="-5" dirty="0">
                <a:latin typeface="Corbel"/>
                <a:cs typeface="Corbel"/>
              </a:rPr>
              <a:t>вивішування</a:t>
            </a:r>
            <a:r>
              <a:rPr sz="2400" spc="-30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інформаційних</a:t>
            </a:r>
            <a:r>
              <a:rPr sz="2400" spc="10" dirty="0">
                <a:latin typeface="Corbel"/>
                <a:cs typeface="Corbel"/>
              </a:rPr>
              <a:t> </a:t>
            </a:r>
            <a:r>
              <a:rPr sz="2400" spc="-15" dirty="0">
                <a:latin typeface="Corbel"/>
                <a:cs typeface="Corbel"/>
              </a:rPr>
              <a:t>бюлетенів</a:t>
            </a:r>
            <a:r>
              <a:rPr sz="2400" spc="15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з</a:t>
            </a:r>
          </a:p>
          <a:p>
            <a:pPr marL="12700">
              <a:lnSpc>
                <a:spcPct val="100000"/>
              </a:lnSpc>
            </a:pPr>
            <a:r>
              <a:rPr sz="2400" spc="-10" dirty="0">
                <a:latin typeface="Corbel"/>
                <a:cs typeface="Corbel"/>
              </a:rPr>
              <a:t>повідомленням</a:t>
            </a:r>
            <a:r>
              <a:rPr sz="2400" spc="2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про</a:t>
            </a:r>
            <a:r>
              <a:rPr sz="2400" spc="-20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порушення</a:t>
            </a:r>
            <a:r>
              <a:rPr sz="2400" dirty="0">
                <a:latin typeface="Corbel"/>
                <a:cs typeface="Corbel"/>
              </a:rPr>
              <a:t> і</a:t>
            </a:r>
            <a:r>
              <a:rPr sz="2400" spc="-15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вжиті </a:t>
            </a:r>
            <a:r>
              <a:rPr sz="2400" spc="-20" dirty="0">
                <a:latin typeface="Corbel"/>
                <a:cs typeface="Corbel"/>
              </a:rPr>
              <a:t>заходи</a:t>
            </a:r>
            <a:endParaRPr sz="2400" dirty="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400" spc="-10" dirty="0">
                <a:latin typeface="Corbel"/>
                <a:cs typeface="Corbel"/>
              </a:rPr>
              <a:t>гаряча</a:t>
            </a:r>
            <a:r>
              <a:rPr sz="2400" spc="-3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лінія</a:t>
            </a:r>
            <a:r>
              <a:rPr sz="2400" spc="-10" dirty="0">
                <a:latin typeface="Corbel"/>
                <a:cs typeface="Corbel"/>
              </a:rPr>
              <a:t> телефону</a:t>
            </a:r>
            <a:endParaRPr sz="2400" dirty="0">
              <a:latin typeface="Corbel"/>
              <a:cs typeface="Corbel"/>
            </a:endParaRPr>
          </a:p>
          <a:p>
            <a:pPr marL="12700" marR="66675">
              <a:lnSpc>
                <a:spcPct val="100000"/>
              </a:lnSpc>
              <a:spcBef>
                <a:spcPts val="605"/>
              </a:spcBef>
            </a:pPr>
            <a:r>
              <a:rPr sz="2400" spc="-5" dirty="0">
                <a:latin typeface="Corbel"/>
                <a:cs typeface="Corbel"/>
              </a:rPr>
              <a:t>вимога</a:t>
            </a:r>
            <a:r>
              <a:rPr sz="2400" dirty="0">
                <a:latin typeface="Corbel"/>
                <a:cs typeface="Corbel"/>
              </a:rPr>
              <a:t> </a:t>
            </a:r>
            <a:r>
              <a:rPr sz="2400" spc="-15" dirty="0">
                <a:latin typeface="Corbel"/>
                <a:cs typeface="Corbel"/>
              </a:rPr>
              <a:t>повідомити</a:t>
            </a:r>
            <a:r>
              <a:rPr sz="2400" spc="3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про</a:t>
            </a:r>
            <a:r>
              <a:rPr sz="2400" dirty="0">
                <a:latin typeface="Corbel"/>
                <a:cs typeface="Corbel"/>
              </a:rPr>
              <a:t> </a:t>
            </a:r>
            <a:r>
              <a:rPr sz="2400" spc="-10" dirty="0">
                <a:latin typeface="Corbel"/>
                <a:cs typeface="Corbel"/>
              </a:rPr>
              <a:t>можливий</a:t>
            </a:r>
            <a:r>
              <a:rPr sz="2400" spc="-5" dirty="0">
                <a:latin typeface="Corbel"/>
                <a:cs typeface="Corbel"/>
              </a:rPr>
              <a:t> </a:t>
            </a:r>
            <a:r>
              <a:rPr sz="2400" spc="-15" dirty="0">
                <a:latin typeface="Corbel"/>
                <a:cs typeface="Corbel"/>
              </a:rPr>
              <a:t>конфлікт</a:t>
            </a:r>
            <a:r>
              <a:rPr sz="2400" spc="-35" dirty="0">
                <a:latin typeface="Corbel"/>
                <a:cs typeface="Corbel"/>
              </a:rPr>
              <a:t> </a:t>
            </a:r>
            <a:r>
              <a:rPr sz="2400" spc="-5" dirty="0">
                <a:latin typeface="Corbel"/>
                <a:cs typeface="Corbel"/>
              </a:rPr>
              <a:t>інтересів </a:t>
            </a:r>
            <a:r>
              <a:rPr sz="2400" spc="-465" dirty="0">
                <a:latin typeface="Corbel"/>
                <a:cs typeface="Corbel"/>
              </a:rPr>
              <a:t> </a:t>
            </a:r>
            <a:r>
              <a:rPr sz="2400" dirty="0">
                <a:latin typeface="Corbel"/>
                <a:cs typeface="Corbel"/>
              </a:rPr>
              <a:t>та</a:t>
            </a:r>
            <a:r>
              <a:rPr sz="2400" spc="-5" dirty="0">
                <a:latin typeface="Corbel"/>
                <a:cs typeface="Corbel"/>
              </a:rPr>
              <a:t> ін</a:t>
            </a:r>
            <a:endParaRPr sz="2400" dirty="0">
              <a:latin typeface="Corbel"/>
              <a:cs typeface="Corbe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27064" y="5093206"/>
            <a:ext cx="2889504" cy="1743456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831592" y="5081015"/>
            <a:ext cx="3206750" cy="1673860"/>
            <a:chOff x="2831592" y="5081015"/>
            <a:chExt cx="3206750" cy="1673860"/>
          </a:xfrm>
        </p:grpSpPr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43784" y="5093206"/>
              <a:ext cx="3182112" cy="164896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843784" y="5093207"/>
              <a:ext cx="3182620" cy="1649095"/>
            </a:xfrm>
            <a:custGeom>
              <a:avLst/>
              <a:gdLst/>
              <a:ahLst/>
              <a:cxnLst/>
              <a:rect l="l" t="t" r="r" b="b"/>
              <a:pathLst>
                <a:path w="3182620" h="1649095">
                  <a:moveTo>
                    <a:pt x="0" y="1648968"/>
                  </a:moveTo>
                  <a:lnTo>
                    <a:pt x="3182112" y="1648968"/>
                  </a:lnTo>
                  <a:lnTo>
                    <a:pt x="3182112" y="0"/>
                  </a:lnTo>
                  <a:lnTo>
                    <a:pt x="0" y="0"/>
                  </a:lnTo>
                  <a:lnTo>
                    <a:pt x="0" y="1648968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78991" y="773897"/>
            <a:ext cx="7072376" cy="6739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300" b="1" i="1" spc="-40" dirty="0">
                <a:latin typeface="Corbel"/>
                <a:cs typeface="Corbel"/>
              </a:rPr>
              <a:t>"Школа</a:t>
            </a:r>
            <a:r>
              <a:rPr sz="4300" b="1" i="1" spc="15" dirty="0">
                <a:latin typeface="Corbel"/>
                <a:cs typeface="Corbel"/>
              </a:rPr>
              <a:t> </a:t>
            </a:r>
            <a:r>
              <a:rPr sz="4300" b="1" i="1" spc="-30" dirty="0">
                <a:latin typeface="Corbel"/>
                <a:cs typeface="Corbel"/>
              </a:rPr>
              <a:t>людських</a:t>
            </a:r>
            <a:r>
              <a:rPr sz="4300" b="1" i="1" spc="70" dirty="0">
                <a:latin typeface="Corbel"/>
                <a:cs typeface="Corbel"/>
              </a:rPr>
              <a:t> </a:t>
            </a:r>
            <a:r>
              <a:rPr sz="4300" b="1" i="1" spc="-20" dirty="0">
                <a:latin typeface="Corbel"/>
                <a:cs typeface="Corbel"/>
              </a:rPr>
              <a:t>відносин"</a:t>
            </a:r>
            <a:endParaRPr sz="4300" b="1" i="1" dirty="0">
              <a:latin typeface="Corbel"/>
              <a:cs typeface="Corbe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1676400"/>
            <a:ext cx="7848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/>
              <a:t> </a:t>
            </a:r>
            <a:r>
              <a:rPr lang="ru-RU" sz="2800" b="1" u="sng" dirty="0" err="1" smtClean="0"/>
              <a:t>Основні</a:t>
            </a:r>
            <a:r>
              <a:rPr lang="ru-RU" sz="2800" b="1" u="sng" dirty="0" smtClean="0"/>
              <a:t> </a:t>
            </a:r>
            <a:r>
              <a:rPr lang="ru-RU" sz="2800" b="1" u="sng" dirty="0" err="1" smtClean="0"/>
              <a:t>поняття</a:t>
            </a:r>
            <a:r>
              <a:rPr lang="ru-RU" sz="2800" b="1" u="sng" dirty="0" smtClean="0"/>
              <a:t>:</a:t>
            </a:r>
          </a:p>
          <a:p>
            <a:r>
              <a:rPr lang="ru-RU" sz="2800" dirty="0" smtClean="0"/>
              <a:t>"</a:t>
            </a:r>
            <a:r>
              <a:rPr lang="ru-RU" sz="2800" dirty="0" err="1"/>
              <a:t>задоволення</a:t>
            </a:r>
            <a:r>
              <a:rPr lang="ru-RU" sz="2800" dirty="0"/>
              <a:t> </a:t>
            </a:r>
            <a:r>
              <a:rPr lang="ru-RU" sz="2800" dirty="0" err="1"/>
              <a:t>працею</a:t>
            </a:r>
            <a:r>
              <a:rPr lang="ru-RU" sz="2800" dirty="0"/>
              <a:t>" </a:t>
            </a:r>
            <a:endParaRPr lang="ru-RU" sz="2800" dirty="0" smtClean="0"/>
          </a:p>
          <a:p>
            <a:r>
              <a:rPr lang="ru-RU" sz="2800" dirty="0" smtClean="0"/>
              <a:t>"</a:t>
            </a:r>
            <a:r>
              <a:rPr lang="ru-RU" sz="2800" dirty="0" err="1"/>
              <a:t>моральний</a:t>
            </a:r>
            <a:r>
              <a:rPr lang="ru-RU" sz="2800" dirty="0"/>
              <a:t> </a:t>
            </a:r>
            <a:r>
              <a:rPr lang="ru-RU" sz="2800" dirty="0" err="1"/>
              <a:t>вплив</a:t>
            </a:r>
            <a:r>
              <a:rPr lang="ru-RU" sz="2800" dirty="0"/>
              <a:t>", </a:t>
            </a:r>
            <a:endParaRPr lang="ru-RU" sz="2800" dirty="0" smtClean="0"/>
          </a:p>
          <a:p>
            <a:endParaRPr lang="ru-RU" sz="2800" dirty="0"/>
          </a:p>
          <a:p>
            <a:r>
              <a:rPr lang="ru-RU" sz="2800" b="1" u="sng" dirty="0" err="1" smtClean="0"/>
              <a:t>Провідна</a:t>
            </a:r>
            <a:r>
              <a:rPr lang="ru-RU" sz="2800" b="1" u="sng" dirty="0" smtClean="0"/>
              <a:t> роль: </a:t>
            </a:r>
            <a:r>
              <a:rPr lang="ru-RU" sz="2800" dirty="0" err="1"/>
              <a:t>індивід</a:t>
            </a:r>
            <a:r>
              <a:rPr lang="ru-RU" sz="2800" dirty="0"/>
              <a:t>, а не </a:t>
            </a:r>
            <a:r>
              <a:rPr lang="ru-RU" sz="2800" dirty="0" err="1"/>
              <a:t>організація</a:t>
            </a:r>
            <a:r>
              <a:rPr lang="ru-RU" sz="2800" dirty="0"/>
              <a:t>. </a:t>
            </a:r>
            <a:endParaRPr lang="ru-RU" sz="2800" dirty="0" smtClean="0"/>
          </a:p>
          <a:p>
            <a:endParaRPr lang="ru-RU" sz="2800" b="1" u="sng" dirty="0"/>
          </a:p>
          <a:p>
            <a:r>
              <a:rPr lang="ru-RU" sz="2800" b="1" u="sng" dirty="0" err="1" smtClean="0"/>
              <a:t>Основна</a:t>
            </a:r>
            <a:r>
              <a:rPr lang="ru-RU" sz="2800" b="1" u="sng" dirty="0" smtClean="0"/>
              <a:t> </a:t>
            </a:r>
            <a:r>
              <a:rPr lang="ru-RU" sz="2800" b="1" u="sng" dirty="0" err="1" smtClean="0"/>
              <a:t>ідея</a:t>
            </a:r>
            <a:r>
              <a:rPr lang="ru-RU" sz="2800" b="1" u="sng" dirty="0" smtClean="0"/>
              <a:t>: </a:t>
            </a:r>
            <a:r>
              <a:rPr lang="ru-RU" sz="2800" dirty="0" smtClean="0"/>
              <a:t>зміна </a:t>
            </a:r>
            <a:r>
              <a:rPr lang="ru-RU" sz="2800" dirty="0" err="1"/>
              <a:t>системи</a:t>
            </a:r>
            <a:r>
              <a:rPr lang="ru-RU" sz="2800" dirty="0"/>
              <a:t> </a:t>
            </a:r>
            <a:r>
              <a:rPr lang="ru-RU" sz="2800" dirty="0" err="1"/>
              <a:t>управління</a:t>
            </a:r>
            <a:r>
              <a:rPr lang="ru-RU" sz="2800" dirty="0"/>
              <a:t> </a:t>
            </a:r>
            <a:r>
              <a:rPr lang="ru-RU" sz="2800" dirty="0" err="1"/>
              <a:t>неможлива</a:t>
            </a:r>
            <a:r>
              <a:rPr lang="ru-RU" sz="2800" dirty="0"/>
              <a:t> без </a:t>
            </a:r>
            <a:r>
              <a:rPr lang="ru-RU" sz="2800" dirty="0" err="1"/>
              <a:t>зміни</a:t>
            </a:r>
            <a:r>
              <a:rPr lang="ru-RU" sz="2800" dirty="0"/>
              <a:t> </a:t>
            </a:r>
            <a:r>
              <a:rPr lang="ru-RU" sz="2800" dirty="0" err="1"/>
              <a:t>поведінки</a:t>
            </a:r>
            <a:r>
              <a:rPr lang="ru-RU" sz="2800" dirty="0"/>
              <a:t> </a:t>
            </a:r>
            <a:r>
              <a:rPr lang="ru-RU" sz="2800" dirty="0" err="1"/>
              <a:t>індивідів</a:t>
            </a:r>
            <a:r>
              <a:rPr lang="ru-RU" sz="2800"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0040" y="239077"/>
            <a:ext cx="7420560" cy="5300980"/>
            <a:chOff x="1190040" y="239077"/>
            <a:chExt cx="7637780" cy="5300980"/>
          </a:xfrm>
        </p:grpSpPr>
        <p:sp>
          <p:nvSpPr>
            <p:cNvPr id="3" name="object 3"/>
            <p:cNvSpPr/>
            <p:nvPr/>
          </p:nvSpPr>
          <p:spPr>
            <a:xfrm>
              <a:off x="1202423" y="251460"/>
              <a:ext cx="1108075" cy="5276215"/>
            </a:xfrm>
            <a:custGeom>
              <a:avLst/>
              <a:gdLst/>
              <a:ahLst/>
              <a:cxnLst/>
              <a:rect l="l" t="t" r="r" b="b"/>
              <a:pathLst>
                <a:path w="1108075" h="5276215">
                  <a:moveTo>
                    <a:pt x="15240" y="0"/>
                  </a:moveTo>
                  <a:lnTo>
                    <a:pt x="49120" y="34312"/>
                  </a:lnTo>
                  <a:lnTo>
                    <a:pt x="82467" y="68950"/>
                  </a:lnTo>
                  <a:lnTo>
                    <a:pt x="115281" y="103909"/>
                  </a:lnTo>
                  <a:lnTo>
                    <a:pt x="147561" y="139185"/>
                  </a:lnTo>
                  <a:lnTo>
                    <a:pt x="179307" y="174771"/>
                  </a:lnTo>
                  <a:lnTo>
                    <a:pt x="210520" y="210663"/>
                  </a:lnTo>
                  <a:lnTo>
                    <a:pt x="241199" y="246855"/>
                  </a:lnTo>
                  <a:lnTo>
                    <a:pt x="271345" y="283343"/>
                  </a:lnTo>
                  <a:lnTo>
                    <a:pt x="300957" y="320121"/>
                  </a:lnTo>
                  <a:lnTo>
                    <a:pt x="330036" y="357183"/>
                  </a:lnTo>
                  <a:lnTo>
                    <a:pt x="358581" y="394525"/>
                  </a:lnTo>
                  <a:lnTo>
                    <a:pt x="386593" y="432142"/>
                  </a:lnTo>
                  <a:lnTo>
                    <a:pt x="414071" y="470028"/>
                  </a:lnTo>
                  <a:lnTo>
                    <a:pt x="441015" y="508179"/>
                  </a:lnTo>
                  <a:lnTo>
                    <a:pt x="467426" y="546588"/>
                  </a:lnTo>
                  <a:lnTo>
                    <a:pt x="493303" y="585251"/>
                  </a:lnTo>
                  <a:lnTo>
                    <a:pt x="518647" y="624163"/>
                  </a:lnTo>
                  <a:lnTo>
                    <a:pt x="543457" y="663318"/>
                  </a:lnTo>
                  <a:lnTo>
                    <a:pt x="567734" y="702712"/>
                  </a:lnTo>
                  <a:lnTo>
                    <a:pt x="591477" y="742338"/>
                  </a:lnTo>
                  <a:lnTo>
                    <a:pt x="614687" y="782193"/>
                  </a:lnTo>
                  <a:lnTo>
                    <a:pt x="637363" y="822270"/>
                  </a:lnTo>
                  <a:lnTo>
                    <a:pt x="659505" y="862565"/>
                  </a:lnTo>
                  <a:lnTo>
                    <a:pt x="681114" y="903072"/>
                  </a:lnTo>
                  <a:lnTo>
                    <a:pt x="702190" y="943787"/>
                  </a:lnTo>
                  <a:lnTo>
                    <a:pt x="722731" y="984703"/>
                  </a:lnTo>
                  <a:lnTo>
                    <a:pt x="742740" y="1025816"/>
                  </a:lnTo>
                  <a:lnTo>
                    <a:pt x="762214" y="1067121"/>
                  </a:lnTo>
                  <a:lnTo>
                    <a:pt x="781156" y="1108613"/>
                  </a:lnTo>
                  <a:lnTo>
                    <a:pt x="799563" y="1150285"/>
                  </a:lnTo>
                  <a:lnTo>
                    <a:pt x="817437" y="1192134"/>
                  </a:lnTo>
                  <a:lnTo>
                    <a:pt x="834778" y="1234154"/>
                  </a:lnTo>
                  <a:lnTo>
                    <a:pt x="851585" y="1276339"/>
                  </a:lnTo>
                  <a:lnTo>
                    <a:pt x="867858" y="1318685"/>
                  </a:lnTo>
                  <a:lnTo>
                    <a:pt x="883598" y="1361187"/>
                  </a:lnTo>
                  <a:lnTo>
                    <a:pt x="898804" y="1403838"/>
                  </a:lnTo>
                  <a:lnTo>
                    <a:pt x="913477" y="1446635"/>
                  </a:lnTo>
                  <a:lnTo>
                    <a:pt x="927616" y="1489572"/>
                  </a:lnTo>
                  <a:lnTo>
                    <a:pt x="941222" y="1532643"/>
                  </a:lnTo>
                  <a:lnTo>
                    <a:pt x="954294" y="1575844"/>
                  </a:lnTo>
                  <a:lnTo>
                    <a:pt x="966832" y="1619169"/>
                  </a:lnTo>
                  <a:lnTo>
                    <a:pt x="978837" y="1662613"/>
                  </a:lnTo>
                  <a:lnTo>
                    <a:pt x="990308" y="1706171"/>
                  </a:lnTo>
                  <a:lnTo>
                    <a:pt x="1001246" y="1749838"/>
                  </a:lnTo>
                  <a:lnTo>
                    <a:pt x="1011651" y="1793609"/>
                  </a:lnTo>
                  <a:lnTo>
                    <a:pt x="1021521" y="1837478"/>
                  </a:lnTo>
                  <a:lnTo>
                    <a:pt x="1030859" y="1881440"/>
                  </a:lnTo>
                  <a:lnTo>
                    <a:pt x="1039662" y="1925490"/>
                  </a:lnTo>
                  <a:lnTo>
                    <a:pt x="1047932" y="1969623"/>
                  </a:lnTo>
                  <a:lnTo>
                    <a:pt x="1055669" y="2013834"/>
                  </a:lnTo>
                  <a:lnTo>
                    <a:pt x="1062872" y="2058117"/>
                  </a:lnTo>
                  <a:lnTo>
                    <a:pt x="1069541" y="2102468"/>
                  </a:lnTo>
                  <a:lnTo>
                    <a:pt x="1075677" y="2146881"/>
                  </a:lnTo>
                  <a:lnTo>
                    <a:pt x="1081279" y="2191351"/>
                  </a:lnTo>
                  <a:lnTo>
                    <a:pt x="1086348" y="2235873"/>
                  </a:lnTo>
                  <a:lnTo>
                    <a:pt x="1090883" y="2280441"/>
                  </a:lnTo>
                  <a:lnTo>
                    <a:pt x="1094885" y="2325050"/>
                  </a:lnTo>
                  <a:lnTo>
                    <a:pt x="1098353" y="2369696"/>
                  </a:lnTo>
                  <a:lnTo>
                    <a:pt x="1101288" y="2414373"/>
                  </a:lnTo>
                  <a:lnTo>
                    <a:pt x="1103689" y="2459076"/>
                  </a:lnTo>
                  <a:lnTo>
                    <a:pt x="1105556" y="2503800"/>
                  </a:lnTo>
                  <a:lnTo>
                    <a:pt x="1106890" y="2548539"/>
                  </a:lnTo>
                  <a:lnTo>
                    <a:pt x="1107690" y="2593289"/>
                  </a:lnTo>
                  <a:lnTo>
                    <a:pt x="1107957" y="2638044"/>
                  </a:lnTo>
                  <a:lnTo>
                    <a:pt x="1107690" y="2682798"/>
                  </a:lnTo>
                  <a:lnTo>
                    <a:pt x="1106890" y="2727548"/>
                  </a:lnTo>
                  <a:lnTo>
                    <a:pt x="1105556" y="2772287"/>
                  </a:lnTo>
                  <a:lnTo>
                    <a:pt x="1103689" y="2817011"/>
                  </a:lnTo>
                  <a:lnTo>
                    <a:pt x="1101288" y="2861714"/>
                  </a:lnTo>
                  <a:lnTo>
                    <a:pt x="1098353" y="2906391"/>
                  </a:lnTo>
                  <a:lnTo>
                    <a:pt x="1094885" y="2951037"/>
                  </a:lnTo>
                  <a:lnTo>
                    <a:pt x="1090883" y="2995646"/>
                  </a:lnTo>
                  <a:lnTo>
                    <a:pt x="1086348" y="3040214"/>
                  </a:lnTo>
                  <a:lnTo>
                    <a:pt x="1081279" y="3084736"/>
                  </a:lnTo>
                  <a:lnTo>
                    <a:pt x="1075677" y="3129206"/>
                  </a:lnTo>
                  <a:lnTo>
                    <a:pt x="1069541" y="3173619"/>
                  </a:lnTo>
                  <a:lnTo>
                    <a:pt x="1062872" y="3217970"/>
                  </a:lnTo>
                  <a:lnTo>
                    <a:pt x="1055669" y="3262253"/>
                  </a:lnTo>
                  <a:lnTo>
                    <a:pt x="1047932" y="3306464"/>
                  </a:lnTo>
                  <a:lnTo>
                    <a:pt x="1039662" y="3350597"/>
                  </a:lnTo>
                  <a:lnTo>
                    <a:pt x="1030859" y="3394647"/>
                  </a:lnTo>
                  <a:lnTo>
                    <a:pt x="1021521" y="3438609"/>
                  </a:lnTo>
                  <a:lnTo>
                    <a:pt x="1011651" y="3482478"/>
                  </a:lnTo>
                  <a:lnTo>
                    <a:pt x="1001246" y="3526249"/>
                  </a:lnTo>
                  <a:lnTo>
                    <a:pt x="990308" y="3569916"/>
                  </a:lnTo>
                  <a:lnTo>
                    <a:pt x="978837" y="3613474"/>
                  </a:lnTo>
                  <a:lnTo>
                    <a:pt x="966832" y="3656918"/>
                  </a:lnTo>
                  <a:lnTo>
                    <a:pt x="954294" y="3700243"/>
                  </a:lnTo>
                  <a:lnTo>
                    <a:pt x="941222" y="3743444"/>
                  </a:lnTo>
                  <a:lnTo>
                    <a:pt x="927616" y="3786515"/>
                  </a:lnTo>
                  <a:lnTo>
                    <a:pt x="913477" y="3829452"/>
                  </a:lnTo>
                  <a:lnTo>
                    <a:pt x="898804" y="3872249"/>
                  </a:lnTo>
                  <a:lnTo>
                    <a:pt x="883598" y="3914900"/>
                  </a:lnTo>
                  <a:lnTo>
                    <a:pt x="867858" y="3957402"/>
                  </a:lnTo>
                  <a:lnTo>
                    <a:pt x="851585" y="3999748"/>
                  </a:lnTo>
                  <a:lnTo>
                    <a:pt x="834778" y="4041933"/>
                  </a:lnTo>
                  <a:lnTo>
                    <a:pt x="817437" y="4083953"/>
                  </a:lnTo>
                  <a:lnTo>
                    <a:pt x="799563" y="4125802"/>
                  </a:lnTo>
                  <a:lnTo>
                    <a:pt x="781156" y="4167474"/>
                  </a:lnTo>
                  <a:lnTo>
                    <a:pt x="762214" y="4208966"/>
                  </a:lnTo>
                  <a:lnTo>
                    <a:pt x="742740" y="4250271"/>
                  </a:lnTo>
                  <a:lnTo>
                    <a:pt x="722731" y="4291384"/>
                  </a:lnTo>
                  <a:lnTo>
                    <a:pt x="702190" y="4332300"/>
                  </a:lnTo>
                  <a:lnTo>
                    <a:pt x="681114" y="4373015"/>
                  </a:lnTo>
                  <a:lnTo>
                    <a:pt x="659505" y="4413522"/>
                  </a:lnTo>
                  <a:lnTo>
                    <a:pt x="637363" y="4453817"/>
                  </a:lnTo>
                  <a:lnTo>
                    <a:pt x="614687" y="4493894"/>
                  </a:lnTo>
                  <a:lnTo>
                    <a:pt x="591477" y="4533749"/>
                  </a:lnTo>
                  <a:lnTo>
                    <a:pt x="567734" y="4573375"/>
                  </a:lnTo>
                  <a:lnTo>
                    <a:pt x="543457" y="4612769"/>
                  </a:lnTo>
                  <a:lnTo>
                    <a:pt x="518647" y="4651924"/>
                  </a:lnTo>
                  <a:lnTo>
                    <a:pt x="493303" y="4690836"/>
                  </a:lnTo>
                  <a:lnTo>
                    <a:pt x="467426" y="4729499"/>
                  </a:lnTo>
                  <a:lnTo>
                    <a:pt x="441015" y="4767908"/>
                  </a:lnTo>
                  <a:lnTo>
                    <a:pt x="414071" y="4806059"/>
                  </a:lnTo>
                  <a:lnTo>
                    <a:pt x="386593" y="4843945"/>
                  </a:lnTo>
                  <a:lnTo>
                    <a:pt x="358581" y="4881562"/>
                  </a:lnTo>
                  <a:lnTo>
                    <a:pt x="330036" y="4918904"/>
                  </a:lnTo>
                  <a:lnTo>
                    <a:pt x="300957" y="4955966"/>
                  </a:lnTo>
                  <a:lnTo>
                    <a:pt x="271345" y="4992744"/>
                  </a:lnTo>
                  <a:lnTo>
                    <a:pt x="241199" y="5029232"/>
                  </a:lnTo>
                  <a:lnTo>
                    <a:pt x="210520" y="5065424"/>
                  </a:lnTo>
                  <a:lnTo>
                    <a:pt x="179307" y="5101316"/>
                  </a:lnTo>
                  <a:lnTo>
                    <a:pt x="147561" y="5136902"/>
                  </a:lnTo>
                  <a:lnTo>
                    <a:pt x="115281" y="5172178"/>
                  </a:lnTo>
                  <a:lnTo>
                    <a:pt x="82467" y="5207137"/>
                  </a:lnTo>
                  <a:lnTo>
                    <a:pt x="49120" y="5241775"/>
                  </a:lnTo>
                  <a:lnTo>
                    <a:pt x="15240" y="5276088"/>
                  </a:lnTo>
                  <a:lnTo>
                    <a:pt x="0" y="5260848"/>
                  </a:lnTo>
                  <a:lnTo>
                    <a:pt x="33948" y="5226463"/>
                  </a:lnTo>
                  <a:lnTo>
                    <a:pt x="67358" y="5191749"/>
                  </a:lnTo>
                  <a:lnTo>
                    <a:pt x="100229" y="5156711"/>
                  </a:lnTo>
                  <a:lnTo>
                    <a:pt x="132562" y="5121354"/>
                  </a:lnTo>
                  <a:lnTo>
                    <a:pt x="164355" y="5085683"/>
                  </a:lnTo>
                  <a:lnTo>
                    <a:pt x="195610" y="5049703"/>
                  </a:lnTo>
                  <a:lnTo>
                    <a:pt x="226325" y="5013421"/>
                  </a:lnTo>
                  <a:lnTo>
                    <a:pt x="256502" y="4976841"/>
                  </a:lnTo>
                  <a:lnTo>
                    <a:pt x="286140" y="4939968"/>
                  </a:lnTo>
                  <a:lnTo>
                    <a:pt x="315239" y="4902808"/>
                  </a:lnTo>
                  <a:lnTo>
                    <a:pt x="343799" y="4865365"/>
                  </a:lnTo>
                  <a:lnTo>
                    <a:pt x="371820" y="4827646"/>
                  </a:lnTo>
                  <a:lnTo>
                    <a:pt x="399303" y="4789656"/>
                  </a:lnTo>
                  <a:lnTo>
                    <a:pt x="426246" y="4751399"/>
                  </a:lnTo>
                  <a:lnTo>
                    <a:pt x="452651" y="4712881"/>
                  </a:lnTo>
                  <a:lnTo>
                    <a:pt x="478517" y="4674108"/>
                  </a:lnTo>
                  <a:lnTo>
                    <a:pt x="503844" y="4635084"/>
                  </a:lnTo>
                  <a:lnTo>
                    <a:pt x="528632" y="4595815"/>
                  </a:lnTo>
                  <a:lnTo>
                    <a:pt x="552881" y="4556306"/>
                  </a:lnTo>
                  <a:lnTo>
                    <a:pt x="576591" y="4516562"/>
                  </a:lnTo>
                  <a:lnTo>
                    <a:pt x="599763" y="4476590"/>
                  </a:lnTo>
                  <a:lnTo>
                    <a:pt x="622395" y="4436393"/>
                  </a:lnTo>
                  <a:lnTo>
                    <a:pt x="644489" y="4395977"/>
                  </a:lnTo>
                  <a:lnTo>
                    <a:pt x="666044" y="4355348"/>
                  </a:lnTo>
                  <a:lnTo>
                    <a:pt x="687060" y="4314511"/>
                  </a:lnTo>
                  <a:lnTo>
                    <a:pt x="707537" y="4273470"/>
                  </a:lnTo>
                  <a:lnTo>
                    <a:pt x="727475" y="4232232"/>
                  </a:lnTo>
                  <a:lnTo>
                    <a:pt x="746875" y="4190801"/>
                  </a:lnTo>
                  <a:lnTo>
                    <a:pt x="765735" y="4149184"/>
                  </a:lnTo>
                  <a:lnTo>
                    <a:pt x="784057" y="4107384"/>
                  </a:lnTo>
                  <a:lnTo>
                    <a:pt x="801839" y="4065408"/>
                  </a:lnTo>
                  <a:lnTo>
                    <a:pt x="819083" y="4023261"/>
                  </a:lnTo>
                  <a:lnTo>
                    <a:pt x="835788" y="3980947"/>
                  </a:lnTo>
                  <a:lnTo>
                    <a:pt x="851954" y="3938473"/>
                  </a:lnTo>
                  <a:lnTo>
                    <a:pt x="867582" y="3895843"/>
                  </a:lnTo>
                  <a:lnTo>
                    <a:pt x="882670" y="3853062"/>
                  </a:lnTo>
                  <a:lnTo>
                    <a:pt x="897219" y="3810137"/>
                  </a:lnTo>
                  <a:lnTo>
                    <a:pt x="911230" y="3767073"/>
                  </a:lnTo>
                  <a:lnTo>
                    <a:pt x="924702" y="3723873"/>
                  </a:lnTo>
                  <a:lnTo>
                    <a:pt x="937635" y="3680545"/>
                  </a:lnTo>
                  <a:lnTo>
                    <a:pt x="950029" y="3637092"/>
                  </a:lnTo>
                  <a:lnTo>
                    <a:pt x="961884" y="3593521"/>
                  </a:lnTo>
                  <a:lnTo>
                    <a:pt x="973200" y="3549837"/>
                  </a:lnTo>
                  <a:lnTo>
                    <a:pt x="983978" y="3506045"/>
                  </a:lnTo>
                  <a:lnTo>
                    <a:pt x="994216" y="3462150"/>
                  </a:lnTo>
                  <a:lnTo>
                    <a:pt x="1003916" y="3418157"/>
                  </a:lnTo>
                  <a:lnTo>
                    <a:pt x="1013077" y="3374072"/>
                  </a:lnTo>
                  <a:lnTo>
                    <a:pt x="1021699" y="3329900"/>
                  </a:lnTo>
                  <a:lnTo>
                    <a:pt x="1029782" y="3285646"/>
                  </a:lnTo>
                  <a:lnTo>
                    <a:pt x="1037326" y="3241316"/>
                  </a:lnTo>
                  <a:lnTo>
                    <a:pt x="1044331" y="3196915"/>
                  </a:lnTo>
                  <a:lnTo>
                    <a:pt x="1050798" y="3152448"/>
                  </a:lnTo>
                  <a:lnTo>
                    <a:pt x="1056725" y="3107920"/>
                  </a:lnTo>
                  <a:lnTo>
                    <a:pt x="1062114" y="3063337"/>
                  </a:lnTo>
                  <a:lnTo>
                    <a:pt x="1066964" y="3018703"/>
                  </a:lnTo>
                  <a:lnTo>
                    <a:pt x="1071275" y="2974025"/>
                  </a:lnTo>
                  <a:lnTo>
                    <a:pt x="1075047" y="2929308"/>
                  </a:lnTo>
                  <a:lnTo>
                    <a:pt x="1078280" y="2884556"/>
                  </a:lnTo>
                  <a:lnTo>
                    <a:pt x="1080974" y="2839775"/>
                  </a:lnTo>
                  <a:lnTo>
                    <a:pt x="1083130" y="2794970"/>
                  </a:lnTo>
                  <a:lnTo>
                    <a:pt x="1084747" y="2750147"/>
                  </a:lnTo>
                  <a:lnTo>
                    <a:pt x="1085824" y="2705311"/>
                  </a:lnTo>
                  <a:lnTo>
                    <a:pt x="1086363" y="2660467"/>
                  </a:lnTo>
                  <a:lnTo>
                    <a:pt x="1086363" y="2615620"/>
                  </a:lnTo>
                  <a:lnTo>
                    <a:pt x="1085824" y="2570776"/>
                  </a:lnTo>
                  <a:lnTo>
                    <a:pt x="1084747" y="2525940"/>
                  </a:lnTo>
                  <a:lnTo>
                    <a:pt x="1083130" y="2481117"/>
                  </a:lnTo>
                  <a:lnTo>
                    <a:pt x="1080974" y="2436312"/>
                  </a:lnTo>
                  <a:lnTo>
                    <a:pt x="1078280" y="2391531"/>
                  </a:lnTo>
                  <a:lnTo>
                    <a:pt x="1075047" y="2346779"/>
                  </a:lnTo>
                  <a:lnTo>
                    <a:pt x="1071275" y="2302062"/>
                  </a:lnTo>
                  <a:lnTo>
                    <a:pt x="1066964" y="2257384"/>
                  </a:lnTo>
                  <a:lnTo>
                    <a:pt x="1062114" y="2212750"/>
                  </a:lnTo>
                  <a:lnTo>
                    <a:pt x="1056725" y="2168167"/>
                  </a:lnTo>
                  <a:lnTo>
                    <a:pt x="1050798" y="2123639"/>
                  </a:lnTo>
                  <a:lnTo>
                    <a:pt x="1044331" y="2079172"/>
                  </a:lnTo>
                  <a:lnTo>
                    <a:pt x="1037326" y="2034771"/>
                  </a:lnTo>
                  <a:lnTo>
                    <a:pt x="1029782" y="1990441"/>
                  </a:lnTo>
                  <a:lnTo>
                    <a:pt x="1021699" y="1946187"/>
                  </a:lnTo>
                  <a:lnTo>
                    <a:pt x="1013077" y="1902015"/>
                  </a:lnTo>
                  <a:lnTo>
                    <a:pt x="1003916" y="1857930"/>
                  </a:lnTo>
                  <a:lnTo>
                    <a:pt x="994216" y="1813937"/>
                  </a:lnTo>
                  <a:lnTo>
                    <a:pt x="983978" y="1770042"/>
                  </a:lnTo>
                  <a:lnTo>
                    <a:pt x="973200" y="1726250"/>
                  </a:lnTo>
                  <a:lnTo>
                    <a:pt x="961884" y="1682566"/>
                  </a:lnTo>
                  <a:lnTo>
                    <a:pt x="950029" y="1638995"/>
                  </a:lnTo>
                  <a:lnTo>
                    <a:pt x="937635" y="1595542"/>
                  </a:lnTo>
                  <a:lnTo>
                    <a:pt x="924702" y="1552214"/>
                  </a:lnTo>
                  <a:lnTo>
                    <a:pt x="911230" y="1509014"/>
                  </a:lnTo>
                  <a:lnTo>
                    <a:pt x="897219" y="1465950"/>
                  </a:lnTo>
                  <a:lnTo>
                    <a:pt x="882670" y="1423025"/>
                  </a:lnTo>
                  <a:lnTo>
                    <a:pt x="867582" y="1380244"/>
                  </a:lnTo>
                  <a:lnTo>
                    <a:pt x="851954" y="1337614"/>
                  </a:lnTo>
                  <a:lnTo>
                    <a:pt x="835788" y="1295140"/>
                  </a:lnTo>
                  <a:lnTo>
                    <a:pt x="819083" y="1252826"/>
                  </a:lnTo>
                  <a:lnTo>
                    <a:pt x="801839" y="1210679"/>
                  </a:lnTo>
                  <a:lnTo>
                    <a:pt x="784057" y="1168703"/>
                  </a:lnTo>
                  <a:lnTo>
                    <a:pt x="765735" y="1126903"/>
                  </a:lnTo>
                  <a:lnTo>
                    <a:pt x="746875" y="1085286"/>
                  </a:lnTo>
                  <a:lnTo>
                    <a:pt x="727475" y="1043855"/>
                  </a:lnTo>
                  <a:lnTo>
                    <a:pt x="707537" y="1002617"/>
                  </a:lnTo>
                  <a:lnTo>
                    <a:pt x="687060" y="961576"/>
                  </a:lnTo>
                  <a:lnTo>
                    <a:pt x="666044" y="920739"/>
                  </a:lnTo>
                  <a:lnTo>
                    <a:pt x="644489" y="880110"/>
                  </a:lnTo>
                  <a:lnTo>
                    <a:pt x="622395" y="839694"/>
                  </a:lnTo>
                  <a:lnTo>
                    <a:pt x="599763" y="799497"/>
                  </a:lnTo>
                  <a:lnTo>
                    <a:pt x="576591" y="759525"/>
                  </a:lnTo>
                  <a:lnTo>
                    <a:pt x="552881" y="719781"/>
                  </a:lnTo>
                  <a:lnTo>
                    <a:pt x="528632" y="680272"/>
                  </a:lnTo>
                  <a:lnTo>
                    <a:pt x="503844" y="641003"/>
                  </a:lnTo>
                  <a:lnTo>
                    <a:pt x="478517" y="601979"/>
                  </a:lnTo>
                  <a:lnTo>
                    <a:pt x="452651" y="563206"/>
                  </a:lnTo>
                  <a:lnTo>
                    <a:pt x="426246" y="524688"/>
                  </a:lnTo>
                  <a:lnTo>
                    <a:pt x="399303" y="486431"/>
                  </a:lnTo>
                  <a:lnTo>
                    <a:pt x="371820" y="448441"/>
                  </a:lnTo>
                  <a:lnTo>
                    <a:pt x="343799" y="410722"/>
                  </a:lnTo>
                  <a:lnTo>
                    <a:pt x="315239" y="373279"/>
                  </a:lnTo>
                  <a:lnTo>
                    <a:pt x="286140" y="336119"/>
                  </a:lnTo>
                  <a:lnTo>
                    <a:pt x="256502" y="299246"/>
                  </a:lnTo>
                  <a:lnTo>
                    <a:pt x="226325" y="262666"/>
                  </a:lnTo>
                  <a:lnTo>
                    <a:pt x="195610" y="226384"/>
                  </a:lnTo>
                  <a:lnTo>
                    <a:pt x="164355" y="190404"/>
                  </a:lnTo>
                  <a:lnTo>
                    <a:pt x="132562" y="154733"/>
                  </a:lnTo>
                  <a:lnTo>
                    <a:pt x="100229" y="119376"/>
                  </a:lnTo>
                  <a:lnTo>
                    <a:pt x="67358" y="84338"/>
                  </a:lnTo>
                  <a:lnTo>
                    <a:pt x="33948" y="49624"/>
                  </a:lnTo>
                  <a:lnTo>
                    <a:pt x="0" y="15240"/>
                  </a:lnTo>
                  <a:lnTo>
                    <a:pt x="15240" y="0"/>
                  </a:lnTo>
                  <a:close/>
                </a:path>
              </a:pathLst>
            </a:custGeom>
            <a:ln w="24383">
              <a:solidFill>
                <a:srgbClr val="84AA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86712" y="670559"/>
              <a:ext cx="6928484" cy="1109980"/>
            </a:xfrm>
            <a:custGeom>
              <a:avLst/>
              <a:gdLst/>
              <a:ahLst/>
              <a:cxnLst/>
              <a:rect l="l" t="t" r="r" b="b"/>
              <a:pathLst>
                <a:path w="6928484" h="1109980">
                  <a:moveTo>
                    <a:pt x="6928104" y="0"/>
                  </a:moveTo>
                  <a:lnTo>
                    <a:pt x="0" y="0"/>
                  </a:lnTo>
                  <a:lnTo>
                    <a:pt x="0" y="1109472"/>
                  </a:lnTo>
                  <a:lnTo>
                    <a:pt x="6928104" y="1109472"/>
                  </a:lnTo>
                  <a:lnTo>
                    <a:pt x="6928104" y="0"/>
                  </a:lnTo>
                  <a:close/>
                </a:path>
              </a:pathLst>
            </a:custGeom>
            <a:solidFill>
              <a:srgbClr val="C32C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86712" y="670559"/>
              <a:ext cx="6928484" cy="1109980"/>
            </a:xfrm>
            <a:custGeom>
              <a:avLst/>
              <a:gdLst/>
              <a:ahLst/>
              <a:cxnLst/>
              <a:rect l="l" t="t" r="r" b="b"/>
              <a:pathLst>
                <a:path w="6928484" h="1109980">
                  <a:moveTo>
                    <a:pt x="0" y="1109472"/>
                  </a:moveTo>
                  <a:lnTo>
                    <a:pt x="6928104" y="1109472"/>
                  </a:lnTo>
                  <a:lnTo>
                    <a:pt x="6928104" y="0"/>
                  </a:lnTo>
                  <a:lnTo>
                    <a:pt x="0" y="0"/>
                  </a:lnTo>
                  <a:lnTo>
                    <a:pt x="0" y="1109472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753614" y="683132"/>
            <a:ext cx="5811520" cy="1017269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ct val="91400"/>
              </a:lnSpc>
              <a:spcBef>
                <a:spcPts val="340"/>
              </a:spcBef>
            </a:pPr>
            <a:r>
              <a:rPr sz="2300" b="0" spc="-5" dirty="0">
                <a:solidFill>
                  <a:srgbClr val="FFFFFF"/>
                </a:solidFill>
                <a:latin typeface="Corbel"/>
                <a:cs typeface="Corbel"/>
              </a:rPr>
              <a:t>1</a:t>
            </a:r>
            <a:r>
              <a:rPr sz="2300" b="0" spc="-10" dirty="0">
                <a:solidFill>
                  <a:srgbClr val="FFFFFF"/>
                </a:solidFill>
                <a:latin typeface="Corbel"/>
                <a:cs typeface="Corbel"/>
              </a:rPr>
              <a:t>9</a:t>
            </a:r>
            <a:r>
              <a:rPr sz="2300" b="0" dirty="0">
                <a:solidFill>
                  <a:srgbClr val="FFFFFF"/>
                </a:solidFill>
                <a:latin typeface="Corbel"/>
                <a:cs typeface="Corbel"/>
              </a:rPr>
              <a:t>58</a:t>
            </a:r>
            <a:r>
              <a:rPr sz="2300" b="0" spc="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b="0" dirty="0">
                <a:solidFill>
                  <a:srgbClr val="FFFFFF"/>
                </a:solidFill>
                <a:latin typeface="Corbel"/>
                <a:cs typeface="Corbel"/>
              </a:rPr>
              <a:t>р.</a:t>
            </a:r>
            <a:r>
              <a:rPr sz="2300" b="0" spc="-1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b="0" dirty="0">
                <a:solidFill>
                  <a:srgbClr val="FFFFFF"/>
                </a:solidFill>
                <a:latin typeface="Corbel"/>
                <a:cs typeface="Corbel"/>
              </a:rPr>
              <a:t>рез</a:t>
            </a:r>
            <a:r>
              <a:rPr sz="2300" b="0" spc="-55" dirty="0">
                <a:solidFill>
                  <a:srgbClr val="FFFFFF"/>
                </a:solidFill>
                <a:latin typeface="Corbel"/>
                <a:cs typeface="Corbel"/>
              </a:rPr>
              <a:t>о</a:t>
            </a:r>
            <a:r>
              <a:rPr sz="2300" b="0" spc="-15" dirty="0">
                <a:solidFill>
                  <a:srgbClr val="FFFFFF"/>
                </a:solidFill>
                <a:latin typeface="Corbel"/>
                <a:cs typeface="Corbel"/>
              </a:rPr>
              <a:t>л</a:t>
            </a:r>
            <a:r>
              <a:rPr sz="2300" b="0" dirty="0">
                <a:solidFill>
                  <a:srgbClr val="FFFFFF"/>
                </a:solidFill>
                <a:latin typeface="Corbel"/>
                <a:cs typeface="Corbel"/>
              </a:rPr>
              <a:t>ю</a:t>
            </a:r>
            <a:r>
              <a:rPr sz="2300" b="0" spc="-30" dirty="0">
                <a:solidFill>
                  <a:srgbClr val="FFFFFF"/>
                </a:solidFill>
                <a:latin typeface="Corbel"/>
                <a:cs typeface="Corbel"/>
              </a:rPr>
              <a:t>ц</a:t>
            </a:r>
            <a:r>
              <a:rPr sz="2300" b="0" dirty="0">
                <a:solidFill>
                  <a:srgbClr val="FFFFFF"/>
                </a:solidFill>
                <a:latin typeface="Corbel"/>
                <a:cs typeface="Corbel"/>
              </a:rPr>
              <a:t>ія</a:t>
            </a:r>
            <a:r>
              <a:rPr sz="2300" b="0" spc="-1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b="0" spc="-55" dirty="0">
                <a:solidFill>
                  <a:srgbClr val="FFFFFF"/>
                </a:solidFill>
                <a:latin typeface="Corbel"/>
                <a:cs typeface="Corbel"/>
              </a:rPr>
              <a:t>К</a:t>
            </a:r>
            <a:r>
              <a:rPr sz="2300" b="0" spc="-5" dirty="0">
                <a:solidFill>
                  <a:srgbClr val="FFFFFF"/>
                </a:solidFill>
                <a:latin typeface="Corbel"/>
                <a:cs typeface="Corbel"/>
              </a:rPr>
              <a:t>онгр</a:t>
            </a:r>
            <a:r>
              <a:rPr sz="2300" b="0" dirty="0">
                <a:solidFill>
                  <a:srgbClr val="FFFFFF"/>
                </a:solidFill>
                <a:latin typeface="Corbel"/>
                <a:cs typeface="Corbel"/>
              </a:rPr>
              <a:t>е</a:t>
            </a:r>
            <a:r>
              <a:rPr sz="2300" b="0" spc="-5" dirty="0">
                <a:solidFill>
                  <a:srgbClr val="FFFFFF"/>
                </a:solidFill>
                <a:latin typeface="Corbel"/>
                <a:cs typeface="Corbel"/>
              </a:rPr>
              <a:t>с</a:t>
            </a:r>
            <a:r>
              <a:rPr sz="2300" b="0" dirty="0">
                <a:solidFill>
                  <a:srgbClr val="FFFFFF"/>
                </a:solidFill>
                <a:latin typeface="Corbel"/>
                <a:cs typeface="Corbel"/>
              </a:rPr>
              <a:t>у</a:t>
            </a:r>
            <a:r>
              <a:rPr sz="2300" b="0" spc="-11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b="0" spc="5" dirty="0">
                <a:solidFill>
                  <a:srgbClr val="FFFFFF"/>
                </a:solidFill>
                <a:latin typeface="Corbel"/>
                <a:cs typeface="Corbel"/>
              </a:rPr>
              <a:t>С</a:t>
            </a:r>
            <a:r>
              <a:rPr sz="2300" b="0" dirty="0">
                <a:solidFill>
                  <a:srgbClr val="FFFFFF"/>
                </a:solidFill>
                <a:latin typeface="Corbel"/>
                <a:cs typeface="Corbel"/>
              </a:rPr>
              <a:t>ША</a:t>
            </a:r>
            <a:r>
              <a:rPr sz="2300" b="0" spc="-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b="0" dirty="0">
                <a:solidFill>
                  <a:srgbClr val="FFFFFF"/>
                </a:solidFill>
                <a:latin typeface="Corbel"/>
                <a:cs typeface="Corbel"/>
              </a:rPr>
              <a:t>-ухва</a:t>
            </a:r>
            <a:r>
              <a:rPr sz="2300" b="0" spc="-10" dirty="0">
                <a:solidFill>
                  <a:srgbClr val="FFFFFF"/>
                </a:solidFill>
                <a:latin typeface="Corbel"/>
                <a:cs typeface="Corbel"/>
              </a:rPr>
              <a:t>л</a:t>
            </a:r>
            <a:r>
              <a:rPr sz="2300" b="0" dirty="0">
                <a:solidFill>
                  <a:srgbClr val="FFFFFF"/>
                </a:solidFill>
                <a:latin typeface="Corbel"/>
                <a:cs typeface="Corbel"/>
              </a:rPr>
              <a:t>ено  </a:t>
            </a:r>
            <a:r>
              <a:rPr sz="2300" b="0" spc="-10" dirty="0">
                <a:solidFill>
                  <a:srgbClr val="FFFFFF"/>
                </a:solidFill>
                <a:latin typeface="Corbel"/>
                <a:cs typeface="Corbel"/>
              </a:rPr>
              <a:t>етичний</a:t>
            </a:r>
            <a:r>
              <a:rPr sz="2300" b="0" spc="-5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b="0" spc="-30" dirty="0">
                <a:solidFill>
                  <a:srgbClr val="FFFFFF"/>
                </a:solidFill>
                <a:latin typeface="Corbel"/>
                <a:cs typeface="Corbel"/>
              </a:rPr>
              <a:t>кодекс</a:t>
            </a:r>
            <a:r>
              <a:rPr sz="2300" b="0" spc="-4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b="0" dirty="0">
                <a:solidFill>
                  <a:srgbClr val="FFFFFF"/>
                </a:solidFill>
                <a:latin typeface="Corbel"/>
                <a:cs typeface="Corbel"/>
              </a:rPr>
              <a:t>для </a:t>
            </a:r>
            <a:r>
              <a:rPr sz="2300" b="0" spc="-5" dirty="0">
                <a:solidFill>
                  <a:srgbClr val="FFFFFF"/>
                </a:solidFill>
                <a:latin typeface="Corbel"/>
                <a:cs typeface="Corbel"/>
              </a:rPr>
              <a:t>працівників</a:t>
            </a:r>
            <a:r>
              <a:rPr sz="2300" b="0" spc="-4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b="0" spc="-5" dirty="0">
                <a:solidFill>
                  <a:srgbClr val="FFFFFF"/>
                </a:solidFill>
                <a:latin typeface="Corbel"/>
                <a:cs typeface="Corbel"/>
              </a:rPr>
              <a:t>федеральних </a:t>
            </a:r>
            <a:r>
              <a:rPr sz="2300" b="0" spc="-44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b="0" spc="-5" dirty="0">
                <a:solidFill>
                  <a:srgbClr val="FFFFFF"/>
                </a:solidFill>
                <a:latin typeface="Corbel"/>
                <a:cs typeface="Corbel"/>
              </a:rPr>
              <a:t>служб</a:t>
            </a:r>
            <a:endParaRPr sz="2300" dirty="0">
              <a:latin typeface="Corbel"/>
              <a:cs typeface="Corbe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167002" y="533400"/>
            <a:ext cx="7519798" cy="2935605"/>
            <a:chOff x="1179385" y="521017"/>
            <a:chExt cx="7647940" cy="2935605"/>
          </a:xfrm>
        </p:grpSpPr>
        <p:sp>
          <p:nvSpPr>
            <p:cNvPr id="8" name="object 8"/>
            <p:cNvSpPr/>
            <p:nvPr/>
          </p:nvSpPr>
          <p:spPr>
            <a:xfrm>
              <a:off x="1191767" y="533400"/>
              <a:ext cx="1386840" cy="1384300"/>
            </a:xfrm>
            <a:custGeom>
              <a:avLst/>
              <a:gdLst/>
              <a:ahLst/>
              <a:cxnLst/>
              <a:rect l="l" t="t" r="r" b="b"/>
              <a:pathLst>
                <a:path w="1386839" h="1384300">
                  <a:moveTo>
                    <a:pt x="693419" y="0"/>
                  </a:moveTo>
                  <a:lnTo>
                    <a:pt x="645951" y="1596"/>
                  </a:lnTo>
                  <a:lnTo>
                    <a:pt x="599339" y="6315"/>
                  </a:lnTo>
                  <a:lnTo>
                    <a:pt x="553688" y="14056"/>
                  </a:lnTo>
                  <a:lnTo>
                    <a:pt x="509102" y="24713"/>
                  </a:lnTo>
                  <a:lnTo>
                    <a:pt x="465683" y="38186"/>
                  </a:lnTo>
                  <a:lnTo>
                    <a:pt x="423535" y="54369"/>
                  </a:lnTo>
                  <a:lnTo>
                    <a:pt x="382760" y="73162"/>
                  </a:lnTo>
                  <a:lnTo>
                    <a:pt x="343464" y="94459"/>
                  </a:lnTo>
                  <a:lnTo>
                    <a:pt x="305748" y="118159"/>
                  </a:lnTo>
                  <a:lnTo>
                    <a:pt x="269717" y="144159"/>
                  </a:lnTo>
                  <a:lnTo>
                    <a:pt x="235473" y="172355"/>
                  </a:lnTo>
                  <a:lnTo>
                    <a:pt x="203120" y="202644"/>
                  </a:lnTo>
                  <a:lnTo>
                    <a:pt x="172762" y="234923"/>
                  </a:lnTo>
                  <a:lnTo>
                    <a:pt x="144501" y="269090"/>
                  </a:lnTo>
                  <a:lnTo>
                    <a:pt x="118441" y="305041"/>
                  </a:lnTo>
                  <a:lnTo>
                    <a:pt x="94685" y="342674"/>
                  </a:lnTo>
                  <a:lnTo>
                    <a:pt x="73337" y="381884"/>
                  </a:lnTo>
                  <a:lnTo>
                    <a:pt x="54500" y="422570"/>
                  </a:lnTo>
                  <a:lnTo>
                    <a:pt x="38278" y="464628"/>
                  </a:lnTo>
                  <a:lnTo>
                    <a:pt x="24773" y="507955"/>
                  </a:lnTo>
                  <a:lnTo>
                    <a:pt x="14090" y="552449"/>
                  </a:lnTo>
                  <a:lnTo>
                    <a:pt x="6331" y="598005"/>
                  </a:lnTo>
                  <a:lnTo>
                    <a:pt x="1600" y="644522"/>
                  </a:lnTo>
                  <a:lnTo>
                    <a:pt x="0" y="691896"/>
                  </a:lnTo>
                  <a:lnTo>
                    <a:pt x="1600" y="739269"/>
                  </a:lnTo>
                  <a:lnTo>
                    <a:pt x="6331" y="785786"/>
                  </a:lnTo>
                  <a:lnTo>
                    <a:pt x="14090" y="831342"/>
                  </a:lnTo>
                  <a:lnTo>
                    <a:pt x="24773" y="875836"/>
                  </a:lnTo>
                  <a:lnTo>
                    <a:pt x="38278" y="919163"/>
                  </a:lnTo>
                  <a:lnTo>
                    <a:pt x="54500" y="961221"/>
                  </a:lnTo>
                  <a:lnTo>
                    <a:pt x="73337" y="1001907"/>
                  </a:lnTo>
                  <a:lnTo>
                    <a:pt x="94685" y="1041117"/>
                  </a:lnTo>
                  <a:lnTo>
                    <a:pt x="118441" y="1078750"/>
                  </a:lnTo>
                  <a:lnTo>
                    <a:pt x="144501" y="1114701"/>
                  </a:lnTo>
                  <a:lnTo>
                    <a:pt x="172762" y="1148868"/>
                  </a:lnTo>
                  <a:lnTo>
                    <a:pt x="203120" y="1181147"/>
                  </a:lnTo>
                  <a:lnTo>
                    <a:pt x="235473" y="1211436"/>
                  </a:lnTo>
                  <a:lnTo>
                    <a:pt x="269717" y="1239632"/>
                  </a:lnTo>
                  <a:lnTo>
                    <a:pt x="305748" y="1265632"/>
                  </a:lnTo>
                  <a:lnTo>
                    <a:pt x="343464" y="1289332"/>
                  </a:lnTo>
                  <a:lnTo>
                    <a:pt x="382760" y="1310629"/>
                  </a:lnTo>
                  <a:lnTo>
                    <a:pt x="423535" y="1329422"/>
                  </a:lnTo>
                  <a:lnTo>
                    <a:pt x="465683" y="1345605"/>
                  </a:lnTo>
                  <a:lnTo>
                    <a:pt x="509102" y="1359078"/>
                  </a:lnTo>
                  <a:lnTo>
                    <a:pt x="553688" y="1369735"/>
                  </a:lnTo>
                  <a:lnTo>
                    <a:pt x="599339" y="1377476"/>
                  </a:lnTo>
                  <a:lnTo>
                    <a:pt x="645951" y="1382195"/>
                  </a:lnTo>
                  <a:lnTo>
                    <a:pt x="693419" y="1383791"/>
                  </a:lnTo>
                  <a:lnTo>
                    <a:pt x="740888" y="1382195"/>
                  </a:lnTo>
                  <a:lnTo>
                    <a:pt x="787500" y="1377476"/>
                  </a:lnTo>
                  <a:lnTo>
                    <a:pt x="833151" y="1369735"/>
                  </a:lnTo>
                  <a:lnTo>
                    <a:pt x="877737" y="1359078"/>
                  </a:lnTo>
                  <a:lnTo>
                    <a:pt x="921156" y="1345605"/>
                  </a:lnTo>
                  <a:lnTo>
                    <a:pt x="963304" y="1329422"/>
                  </a:lnTo>
                  <a:lnTo>
                    <a:pt x="1004079" y="1310629"/>
                  </a:lnTo>
                  <a:lnTo>
                    <a:pt x="1043375" y="1289332"/>
                  </a:lnTo>
                  <a:lnTo>
                    <a:pt x="1081091" y="1265632"/>
                  </a:lnTo>
                  <a:lnTo>
                    <a:pt x="1117122" y="1239632"/>
                  </a:lnTo>
                  <a:lnTo>
                    <a:pt x="1151366" y="1211436"/>
                  </a:lnTo>
                  <a:lnTo>
                    <a:pt x="1183719" y="1181147"/>
                  </a:lnTo>
                  <a:lnTo>
                    <a:pt x="1214077" y="1148868"/>
                  </a:lnTo>
                  <a:lnTo>
                    <a:pt x="1242338" y="1114701"/>
                  </a:lnTo>
                  <a:lnTo>
                    <a:pt x="1268398" y="1078750"/>
                  </a:lnTo>
                  <a:lnTo>
                    <a:pt x="1292154" y="1041117"/>
                  </a:lnTo>
                  <a:lnTo>
                    <a:pt x="1313502" y="1001907"/>
                  </a:lnTo>
                  <a:lnTo>
                    <a:pt x="1332339" y="961221"/>
                  </a:lnTo>
                  <a:lnTo>
                    <a:pt x="1348561" y="919163"/>
                  </a:lnTo>
                  <a:lnTo>
                    <a:pt x="1362066" y="875836"/>
                  </a:lnTo>
                  <a:lnTo>
                    <a:pt x="1372749" y="831342"/>
                  </a:lnTo>
                  <a:lnTo>
                    <a:pt x="1380508" y="785786"/>
                  </a:lnTo>
                  <a:lnTo>
                    <a:pt x="1385239" y="739269"/>
                  </a:lnTo>
                  <a:lnTo>
                    <a:pt x="1386839" y="691896"/>
                  </a:lnTo>
                  <a:lnTo>
                    <a:pt x="1385239" y="644522"/>
                  </a:lnTo>
                  <a:lnTo>
                    <a:pt x="1380508" y="598005"/>
                  </a:lnTo>
                  <a:lnTo>
                    <a:pt x="1372749" y="552449"/>
                  </a:lnTo>
                  <a:lnTo>
                    <a:pt x="1362066" y="507955"/>
                  </a:lnTo>
                  <a:lnTo>
                    <a:pt x="1348561" y="464628"/>
                  </a:lnTo>
                  <a:lnTo>
                    <a:pt x="1332339" y="422570"/>
                  </a:lnTo>
                  <a:lnTo>
                    <a:pt x="1313502" y="381884"/>
                  </a:lnTo>
                  <a:lnTo>
                    <a:pt x="1292154" y="342674"/>
                  </a:lnTo>
                  <a:lnTo>
                    <a:pt x="1268398" y="305041"/>
                  </a:lnTo>
                  <a:lnTo>
                    <a:pt x="1242338" y="269090"/>
                  </a:lnTo>
                  <a:lnTo>
                    <a:pt x="1214077" y="234923"/>
                  </a:lnTo>
                  <a:lnTo>
                    <a:pt x="1183719" y="202644"/>
                  </a:lnTo>
                  <a:lnTo>
                    <a:pt x="1151366" y="172355"/>
                  </a:lnTo>
                  <a:lnTo>
                    <a:pt x="1117122" y="144159"/>
                  </a:lnTo>
                  <a:lnTo>
                    <a:pt x="1081091" y="118159"/>
                  </a:lnTo>
                  <a:lnTo>
                    <a:pt x="1043375" y="94459"/>
                  </a:lnTo>
                  <a:lnTo>
                    <a:pt x="1004079" y="73162"/>
                  </a:lnTo>
                  <a:lnTo>
                    <a:pt x="963304" y="54369"/>
                  </a:lnTo>
                  <a:lnTo>
                    <a:pt x="921156" y="38186"/>
                  </a:lnTo>
                  <a:lnTo>
                    <a:pt x="877737" y="24713"/>
                  </a:lnTo>
                  <a:lnTo>
                    <a:pt x="833151" y="14056"/>
                  </a:lnTo>
                  <a:lnTo>
                    <a:pt x="787500" y="6315"/>
                  </a:lnTo>
                  <a:lnTo>
                    <a:pt x="740888" y="1596"/>
                  </a:lnTo>
                  <a:lnTo>
                    <a:pt x="6934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91767" y="533400"/>
              <a:ext cx="1386840" cy="1384300"/>
            </a:xfrm>
            <a:custGeom>
              <a:avLst/>
              <a:gdLst/>
              <a:ahLst/>
              <a:cxnLst/>
              <a:rect l="l" t="t" r="r" b="b"/>
              <a:pathLst>
                <a:path w="1386839" h="1384300">
                  <a:moveTo>
                    <a:pt x="0" y="691896"/>
                  </a:moveTo>
                  <a:lnTo>
                    <a:pt x="1600" y="644522"/>
                  </a:lnTo>
                  <a:lnTo>
                    <a:pt x="6331" y="598005"/>
                  </a:lnTo>
                  <a:lnTo>
                    <a:pt x="14090" y="552449"/>
                  </a:lnTo>
                  <a:lnTo>
                    <a:pt x="24773" y="507955"/>
                  </a:lnTo>
                  <a:lnTo>
                    <a:pt x="38278" y="464628"/>
                  </a:lnTo>
                  <a:lnTo>
                    <a:pt x="54500" y="422570"/>
                  </a:lnTo>
                  <a:lnTo>
                    <a:pt x="73337" y="381884"/>
                  </a:lnTo>
                  <a:lnTo>
                    <a:pt x="94685" y="342674"/>
                  </a:lnTo>
                  <a:lnTo>
                    <a:pt x="118441" y="305041"/>
                  </a:lnTo>
                  <a:lnTo>
                    <a:pt x="144501" y="269090"/>
                  </a:lnTo>
                  <a:lnTo>
                    <a:pt x="172762" y="234923"/>
                  </a:lnTo>
                  <a:lnTo>
                    <a:pt x="203120" y="202644"/>
                  </a:lnTo>
                  <a:lnTo>
                    <a:pt x="235473" y="172355"/>
                  </a:lnTo>
                  <a:lnTo>
                    <a:pt x="269717" y="144159"/>
                  </a:lnTo>
                  <a:lnTo>
                    <a:pt x="305748" y="118159"/>
                  </a:lnTo>
                  <a:lnTo>
                    <a:pt x="343464" y="94459"/>
                  </a:lnTo>
                  <a:lnTo>
                    <a:pt x="382760" y="73162"/>
                  </a:lnTo>
                  <a:lnTo>
                    <a:pt x="423535" y="54369"/>
                  </a:lnTo>
                  <a:lnTo>
                    <a:pt x="465683" y="38186"/>
                  </a:lnTo>
                  <a:lnTo>
                    <a:pt x="509102" y="24713"/>
                  </a:lnTo>
                  <a:lnTo>
                    <a:pt x="553688" y="14056"/>
                  </a:lnTo>
                  <a:lnTo>
                    <a:pt x="599339" y="6315"/>
                  </a:lnTo>
                  <a:lnTo>
                    <a:pt x="645951" y="1596"/>
                  </a:lnTo>
                  <a:lnTo>
                    <a:pt x="693419" y="0"/>
                  </a:lnTo>
                  <a:lnTo>
                    <a:pt x="740888" y="1596"/>
                  </a:lnTo>
                  <a:lnTo>
                    <a:pt x="787500" y="6315"/>
                  </a:lnTo>
                  <a:lnTo>
                    <a:pt x="833151" y="14056"/>
                  </a:lnTo>
                  <a:lnTo>
                    <a:pt x="877737" y="24713"/>
                  </a:lnTo>
                  <a:lnTo>
                    <a:pt x="921156" y="38186"/>
                  </a:lnTo>
                  <a:lnTo>
                    <a:pt x="963304" y="54369"/>
                  </a:lnTo>
                  <a:lnTo>
                    <a:pt x="1004079" y="73162"/>
                  </a:lnTo>
                  <a:lnTo>
                    <a:pt x="1043375" y="94459"/>
                  </a:lnTo>
                  <a:lnTo>
                    <a:pt x="1081091" y="118159"/>
                  </a:lnTo>
                  <a:lnTo>
                    <a:pt x="1117122" y="144159"/>
                  </a:lnTo>
                  <a:lnTo>
                    <a:pt x="1151366" y="172355"/>
                  </a:lnTo>
                  <a:lnTo>
                    <a:pt x="1183719" y="202644"/>
                  </a:lnTo>
                  <a:lnTo>
                    <a:pt x="1214077" y="234923"/>
                  </a:lnTo>
                  <a:lnTo>
                    <a:pt x="1242338" y="269090"/>
                  </a:lnTo>
                  <a:lnTo>
                    <a:pt x="1268398" y="305041"/>
                  </a:lnTo>
                  <a:lnTo>
                    <a:pt x="1292154" y="342674"/>
                  </a:lnTo>
                  <a:lnTo>
                    <a:pt x="1313502" y="381884"/>
                  </a:lnTo>
                  <a:lnTo>
                    <a:pt x="1332339" y="422570"/>
                  </a:lnTo>
                  <a:lnTo>
                    <a:pt x="1348561" y="464628"/>
                  </a:lnTo>
                  <a:lnTo>
                    <a:pt x="1362066" y="507955"/>
                  </a:lnTo>
                  <a:lnTo>
                    <a:pt x="1372749" y="552449"/>
                  </a:lnTo>
                  <a:lnTo>
                    <a:pt x="1380508" y="598005"/>
                  </a:lnTo>
                  <a:lnTo>
                    <a:pt x="1385239" y="644522"/>
                  </a:lnTo>
                  <a:lnTo>
                    <a:pt x="1386839" y="691896"/>
                  </a:lnTo>
                  <a:lnTo>
                    <a:pt x="1385239" y="739269"/>
                  </a:lnTo>
                  <a:lnTo>
                    <a:pt x="1380508" y="785786"/>
                  </a:lnTo>
                  <a:lnTo>
                    <a:pt x="1372749" y="831342"/>
                  </a:lnTo>
                  <a:lnTo>
                    <a:pt x="1362066" y="875836"/>
                  </a:lnTo>
                  <a:lnTo>
                    <a:pt x="1348561" y="919163"/>
                  </a:lnTo>
                  <a:lnTo>
                    <a:pt x="1332339" y="961221"/>
                  </a:lnTo>
                  <a:lnTo>
                    <a:pt x="1313502" y="1001907"/>
                  </a:lnTo>
                  <a:lnTo>
                    <a:pt x="1292154" y="1041117"/>
                  </a:lnTo>
                  <a:lnTo>
                    <a:pt x="1268398" y="1078750"/>
                  </a:lnTo>
                  <a:lnTo>
                    <a:pt x="1242338" y="1114701"/>
                  </a:lnTo>
                  <a:lnTo>
                    <a:pt x="1214077" y="1148868"/>
                  </a:lnTo>
                  <a:lnTo>
                    <a:pt x="1183719" y="1181147"/>
                  </a:lnTo>
                  <a:lnTo>
                    <a:pt x="1151366" y="1211436"/>
                  </a:lnTo>
                  <a:lnTo>
                    <a:pt x="1117122" y="1239632"/>
                  </a:lnTo>
                  <a:lnTo>
                    <a:pt x="1081091" y="1265632"/>
                  </a:lnTo>
                  <a:lnTo>
                    <a:pt x="1043375" y="1289332"/>
                  </a:lnTo>
                  <a:lnTo>
                    <a:pt x="1004079" y="1310629"/>
                  </a:lnTo>
                  <a:lnTo>
                    <a:pt x="963304" y="1329422"/>
                  </a:lnTo>
                  <a:lnTo>
                    <a:pt x="921156" y="1345605"/>
                  </a:lnTo>
                  <a:lnTo>
                    <a:pt x="877737" y="1359078"/>
                  </a:lnTo>
                  <a:lnTo>
                    <a:pt x="833151" y="1369735"/>
                  </a:lnTo>
                  <a:lnTo>
                    <a:pt x="787500" y="1377476"/>
                  </a:lnTo>
                  <a:lnTo>
                    <a:pt x="740888" y="1382195"/>
                  </a:lnTo>
                  <a:lnTo>
                    <a:pt x="693419" y="1383791"/>
                  </a:lnTo>
                  <a:lnTo>
                    <a:pt x="645951" y="1382195"/>
                  </a:lnTo>
                  <a:lnTo>
                    <a:pt x="599339" y="1377476"/>
                  </a:lnTo>
                  <a:lnTo>
                    <a:pt x="553688" y="1369735"/>
                  </a:lnTo>
                  <a:lnTo>
                    <a:pt x="509102" y="1359078"/>
                  </a:lnTo>
                  <a:lnTo>
                    <a:pt x="465683" y="1345605"/>
                  </a:lnTo>
                  <a:lnTo>
                    <a:pt x="423535" y="1329422"/>
                  </a:lnTo>
                  <a:lnTo>
                    <a:pt x="382760" y="1310629"/>
                  </a:lnTo>
                  <a:lnTo>
                    <a:pt x="343464" y="1289332"/>
                  </a:lnTo>
                  <a:lnTo>
                    <a:pt x="305748" y="1265632"/>
                  </a:lnTo>
                  <a:lnTo>
                    <a:pt x="269717" y="1239632"/>
                  </a:lnTo>
                  <a:lnTo>
                    <a:pt x="235473" y="1211436"/>
                  </a:lnTo>
                  <a:lnTo>
                    <a:pt x="203120" y="1181147"/>
                  </a:lnTo>
                  <a:lnTo>
                    <a:pt x="172762" y="1148868"/>
                  </a:lnTo>
                  <a:lnTo>
                    <a:pt x="144501" y="1114701"/>
                  </a:lnTo>
                  <a:lnTo>
                    <a:pt x="118441" y="1078750"/>
                  </a:lnTo>
                  <a:lnTo>
                    <a:pt x="94685" y="1041117"/>
                  </a:lnTo>
                  <a:lnTo>
                    <a:pt x="73337" y="1001907"/>
                  </a:lnTo>
                  <a:lnTo>
                    <a:pt x="54500" y="961221"/>
                  </a:lnTo>
                  <a:lnTo>
                    <a:pt x="38278" y="919163"/>
                  </a:lnTo>
                  <a:lnTo>
                    <a:pt x="24773" y="875836"/>
                  </a:lnTo>
                  <a:lnTo>
                    <a:pt x="14090" y="831342"/>
                  </a:lnTo>
                  <a:lnTo>
                    <a:pt x="6331" y="785786"/>
                  </a:lnTo>
                  <a:lnTo>
                    <a:pt x="1600" y="739269"/>
                  </a:lnTo>
                  <a:lnTo>
                    <a:pt x="0" y="691896"/>
                  </a:lnTo>
                  <a:close/>
                </a:path>
              </a:pathLst>
            </a:custGeom>
            <a:ln w="24383">
              <a:solidFill>
                <a:srgbClr val="C32C2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289047" y="2334768"/>
              <a:ext cx="6525895" cy="1109980"/>
            </a:xfrm>
            <a:custGeom>
              <a:avLst/>
              <a:gdLst/>
              <a:ahLst/>
              <a:cxnLst/>
              <a:rect l="l" t="t" r="r" b="b"/>
              <a:pathLst>
                <a:path w="6525895" h="1109979">
                  <a:moveTo>
                    <a:pt x="6525768" y="0"/>
                  </a:moveTo>
                  <a:lnTo>
                    <a:pt x="0" y="0"/>
                  </a:lnTo>
                  <a:lnTo>
                    <a:pt x="0" y="1109472"/>
                  </a:lnTo>
                  <a:lnTo>
                    <a:pt x="6525768" y="1109472"/>
                  </a:lnTo>
                  <a:lnTo>
                    <a:pt x="6525768" y="0"/>
                  </a:lnTo>
                  <a:close/>
                </a:path>
              </a:pathLst>
            </a:custGeom>
            <a:solidFill>
              <a:srgbClr val="2F5E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289047" y="2334768"/>
              <a:ext cx="6525895" cy="1109980"/>
            </a:xfrm>
            <a:custGeom>
              <a:avLst/>
              <a:gdLst/>
              <a:ahLst/>
              <a:cxnLst/>
              <a:rect l="l" t="t" r="r" b="b"/>
              <a:pathLst>
                <a:path w="6525895" h="1109979">
                  <a:moveTo>
                    <a:pt x="0" y="1109472"/>
                  </a:moveTo>
                  <a:lnTo>
                    <a:pt x="6525768" y="1109472"/>
                  </a:lnTo>
                  <a:lnTo>
                    <a:pt x="6525768" y="0"/>
                  </a:lnTo>
                  <a:lnTo>
                    <a:pt x="0" y="0"/>
                  </a:lnTo>
                  <a:lnTo>
                    <a:pt x="0" y="1109472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156966" y="2667965"/>
            <a:ext cx="5360035" cy="377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spc="-5" dirty="0">
                <a:solidFill>
                  <a:srgbClr val="FFFFFF"/>
                </a:solidFill>
                <a:latin typeface="Corbel"/>
                <a:cs typeface="Corbel"/>
              </a:rPr>
              <a:t>1989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 р.</a:t>
            </a:r>
            <a:r>
              <a:rPr sz="2300" spc="-2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-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 Закон 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про</a:t>
            </a:r>
            <a:r>
              <a:rPr sz="2300" spc="-1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реформу</a:t>
            </a:r>
            <a:r>
              <a:rPr sz="2300" spc="-1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етичних</a:t>
            </a:r>
            <a:r>
              <a:rPr sz="2300" spc="-5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норм</a:t>
            </a:r>
            <a:endParaRPr sz="2300" dirty="0">
              <a:latin typeface="Corbel"/>
              <a:cs typeface="Corbe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581721" y="2182177"/>
            <a:ext cx="7092904" cy="2935605"/>
            <a:chOff x="1581721" y="2182177"/>
            <a:chExt cx="7245984" cy="2935605"/>
          </a:xfrm>
        </p:grpSpPr>
        <p:sp>
          <p:nvSpPr>
            <p:cNvPr id="14" name="object 14"/>
            <p:cNvSpPr/>
            <p:nvPr/>
          </p:nvSpPr>
          <p:spPr>
            <a:xfrm>
              <a:off x="1594103" y="2194559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39" h="1386839">
                  <a:moveTo>
                    <a:pt x="693420" y="0"/>
                  </a:moveTo>
                  <a:lnTo>
                    <a:pt x="645951" y="1600"/>
                  </a:lnTo>
                  <a:lnTo>
                    <a:pt x="599339" y="6331"/>
                  </a:lnTo>
                  <a:lnTo>
                    <a:pt x="553688" y="14090"/>
                  </a:lnTo>
                  <a:lnTo>
                    <a:pt x="509102" y="24773"/>
                  </a:lnTo>
                  <a:lnTo>
                    <a:pt x="465683" y="38278"/>
                  </a:lnTo>
                  <a:lnTo>
                    <a:pt x="423535" y="54500"/>
                  </a:lnTo>
                  <a:lnTo>
                    <a:pt x="382760" y="73337"/>
                  </a:lnTo>
                  <a:lnTo>
                    <a:pt x="343464" y="94685"/>
                  </a:lnTo>
                  <a:lnTo>
                    <a:pt x="305748" y="118441"/>
                  </a:lnTo>
                  <a:lnTo>
                    <a:pt x="269717" y="144501"/>
                  </a:lnTo>
                  <a:lnTo>
                    <a:pt x="235473" y="172762"/>
                  </a:lnTo>
                  <a:lnTo>
                    <a:pt x="203120" y="203120"/>
                  </a:lnTo>
                  <a:lnTo>
                    <a:pt x="172762" y="235473"/>
                  </a:lnTo>
                  <a:lnTo>
                    <a:pt x="144501" y="269717"/>
                  </a:lnTo>
                  <a:lnTo>
                    <a:pt x="118441" y="305748"/>
                  </a:lnTo>
                  <a:lnTo>
                    <a:pt x="94685" y="343464"/>
                  </a:lnTo>
                  <a:lnTo>
                    <a:pt x="73337" y="382760"/>
                  </a:lnTo>
                  <a:lnTo>
                    <a:pt x="54500" y="423535"/>
                  </a:lnTo>
                  <a:lnTo>
                    <a:pt x="38278" y="465683"/>
                  </a:lnTo>
                  <a:lnTo>
                    <a:pt x="24773" y="509102"/>
                  </a:lnTo>
                  <a:lnTo>
                    <a:pt x="14090" y="553688"/>
                  </a:lnTo>
                  <a:lnTo>
                    <a:pt x="6331" y="599339"/>
                  </a:lnTo>
                  <a:lnTo>
                    <a:pt x="1600" y="645951"/>
                  </a:lnTo>
                  <a:lnTo>
                    <a:pt x="0" y="693419"/>
                  </a:lnTo>
                  <a:lnTo>
                    <a:pt x="1600" y="740888"/>
                  </a:lnTo>
                  <a:lnTo>
                    <a:pt x="6331" y="787500"/>
                  </a:lnTo>
                  <a:lnTo>
                    <a:pt x="14090" y="833151"/>
                  </a:lnTo>
                  <a:lnTo>
                    <a:pt x="24773" y="877737"/>
                  </a:lnTo>
                  <a:lnTo>
                    <a:pt x="38278" y="921156"/>
                  </a:lnTo>
                  <a:lnTo>
                    <a:pt x="54500" y="963304"/>
                  </a:lnTo>
                  <a:lnTo>
                    <a:pt x="73337" y="1004079"/>
                  </a:lnTo>
                  <a:lnTo>
                    <a:pt x="94685" y="1043375"/>
                  </a:lnTo>
                  <a:lnTo>
                    <a:pt x="118441" y="1081091"/>
                  </a:lnTo>
                  <a:lnTo>
                    <a:pt x="144501" y="1117122"/>
                  </a:lnTo>
                  <a:lnTo>
                    <a:pt x="172762" y="1151366"/>
                  </a:lnTo>
                  <a:lnTo>
                    <a:pt x="203120" y="1183719"/>
                  </a:lnTo>
                  <a:lnTo>
                    <a:pt x="235473" y="1214077"/>
                  </a:lnTo>
                  <a:lnTo>
                    <a:pt x="269717" y="1242338"/>
                  </a:lnTo>
                  <a:lnTo>
                    <a:pt x="305748" y="1268398"/>
                  </a:lnTo>
                  <a:lnTo>
                    <a:pt x="343464" y="1292154"/>
                  </a:lnTo>
                  <a:lnTo>
                    <a:pt x="382760" y="1313502"/>
                  </a:lnTo>
                  <a:lnTo>
                    <a:pt x="423535" y="1332339"/>
                  </a:lnTo>
                  <a:lnTo>
                    <a:pt x="465683" y="1348561"/>
                  </a:lnTo>
                  <a:lnTo>
                    <a:pt x="509102" y="1362066"/>
                  </a:lnTo>
                  <a:lnTo>
                    <a:pt x="553688" y="1372749"/>
                  </a:lnTo>
                  <a:lnTo>
                    <a:pt x="599339" y="1380508"/>
                  </a:lnTo>
                  <a:lnTo>
                    <a:pt x="645951" y="1385239"/>
                  </a:lnTo>
                  <a:lnTo>
                    <a:pt x="693420" y="1386839"/>
                  </a:lnTo>
                  <a:lnTo>
                    <a:pt x="740888" y="1385239"/>
                  </a:lnTo>
                  <a:lnTo>
                    <a:pt x="787500" y="1380508"/>
                  </a:lnTo>
                  <a:lnTo>
                    <a:pt x="833151" y="1372749"/>
                  </a:lnTo>
                  <a:lnTo>
                    <a:pt x="877737" y="1362066"/>
                  </a:lnTo>
                  <a:lnTo>
                    <a:pt x="921156" y="1348561"/>
                  </a:lnTo>
                  <a:lnTo>
                    <a:pt x="963304" y="1332339"/>
                  </a:lnTo>
                  <a:lnTo>
                    <a:pt x="1004079" y="1313502"/>
                  </a:lnTo>
                  <a:lnTo>
                    <a:pt x="1043375" y="1292154"/>
                  </a:lnTo>
                  <a:lnTo>
                    <a:pt x="1081091" y="1268398"/>
                  </a:lnTo>
                  <a:lnTo>
                    <a:pt x="1117122" y="1242338"/>
                  </a:lnTo>
                  <a:lnTo>
                    <a:pt x="1151366" y="1214077"/>
                  </a:lnTo>
                  <a:lnTo>
                    <a:pt x="1183719" y="1183719"/>
                  </a:lnTo>
                  <a:lnTo>
                    <a:pt x="1214077" y="1151366"/>
                  </a:lnTo>
                  <a:lnTo>
                    <a:pt x="1242338" y="1117122"/>
                  </a:lnTo>
                  <a:lnTo>
                    <a:pt x="1268398" y="1081091"/>
                  </a:lnTo>
                  <a:lnTo>
                    <a:pt x="1292154" y="1043375"/>
                  </a:lnTo>
                  <a:lnTo>
                    <a:pt x="1313502" y="1004079"/>
                  </a:lnTo>
                  <a:lnTo>
                    <a:pt x="1332339" y="963304"/>
                  </a:lnTo>
                  <a:lnTo>
                    <a:pt x="1348561" y="921156"/>
                  </a:lnTo>
                  <a:lnTo>
                    <a:pt x="1362066" y="877737"/>
                  </a:lnTo>
                  <a:lnTo>
                    <a:pt x="1372749" y="833151"/>
                  </a:lnTo>
                  <a:lnTo>
                    <a:pt x="1380508" y="787500"/>
                  </a:lnTo>
                  <a:lnTo>
                    <a:pt x="1385239" y="740888"/>
                  </a:lnTo>
                  <a:lnTo>
                    <a:pt x="1386840" y="693419"/>
                  </a:lnTo>
                  <a:lnTo>
                    <a:pt x="1385239" y="645951"/>
                  </a:lnTo>
                  <a:lnTo>
                    <a:pt x="1380508" y="599339"/>
                  </a:lnTo>
                  <a:lnTo>
                    <a:pt x="1372749" y="553688"/>
                  </a:lnTo>
                  <a:lnTo>
                    <a:pt x="1362066" y="509102"/>
                  </a:lnTo>
                  <a:lnTo>
                    <a:pt x="1348561" y="465683"/>
                  </a:lnTo>
                  <a:lnTo>
                    <a:pt x="1332339" y="423535"/>
                  </a:lnTo>
                  <a:lnTo>
                    <a:pt x="1313502" y="382760"/>
                  </a:lnTo>
                  <a:lnTo>
                    <a:pt x="1292154" y="343464"/>
                  </a:lnTo>
                  <a:lnTo>
                    <a:pt x="1268398" y="305748"/>
                  </a:lnTo>
                  <a:lnTo>
                    <a:pt x="1242338" y="269717"/>
                  </a:lnTo>
                  <a:lnTo>
                    <a:pt x="1214077" y="235473"/>
                  </a:lnTo>
                  <a:lnTo>
                    <a:pt x="1183719" y="203120"/>
                  </a:lnTo>
                  <a:lnTo>
                    <a:pt x="1151366" y="172762"/>
                  </a:lnTo>
                  <a:lnTo>
                    <a:pt x="1117122" y="144501"/>
                  </a:lnTo>
                  <a:lnTo>
                    <a:pt x="1081091" y="118441"/>
                  </a:lnTo>
                  <a:lnTo>
                    <a:pt x="1043375" y="94685"/>
                  </a:lnTo>
                  <a:lnTo>
                    <a:pt x="1004079" y="73337"/>
                  </a:lnTo>
                  <a:lnTo>
                    <a:pt x="963304" y="54500"/>
                  </a:lnTo>
                  <a:lnTo>
                    <a:pt x="921156" y="38278"/>
                  </a:lnTo>
                  <a:lnTo>
                    <a:pt x="877737" y="24773"/>
                  </a:lnTo>
                  <a:lnTo>
                    <a:pt x="833151" y="14090"/>
                  </a:lnTo>
                  <a:lnTo>
                    <a:pt x="787500" y="6331"/>
                  </a:lnTo>
                  <a:lnTo>
                    <a:pt x="740888" y="1600"/>
                  </a:lnTo>
                  <a:lnTo>
                    <a:pt x="6934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594103" y="2194559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39" h="1386839">
                  <a:moveTo>
                    <a:pt x="0" y="693419"/>
                  </a:moveTo>
                  <a:lnTo>
                    <a:pt x="1600" y="645951"/>
                  </a:lnTo>
                  <a:lnTo>
                    <a:pt x="6331" y="599339"/>
                  </a:lnTo>
                  <a:lnTo>
                    <a:pt x="14090" y="553688"/>
                  </a:lnTo>
                  <a:lnTo>
                    <a:pt x="24773" y="509102"/>
                  </a:lnTo>
                  <a:lnTo>
                    <a:pt x="38278" y="465683"/>
                  </a:lnTo>
                  <a:lnTo>
                    <a:pt x="54500" y="423535"/>
                  </a:lnTo>
                  <a:lnTo>
                    <a:pt x="73337" y="382760"/>
                  </a:lnTo>
                  <a:lnTo>
                    <a:pt x="94685" y="343464"/>
                  </a:lnTo>
                  <a:lnTo>
                    <a:pt x="118441" y="305748"/>
                  </a:lnTo>
                  <a:lnTo>
                    <a:pt x="144501" y="269717"/>
                  </a:lnTo>
                  <a:lnTo>
                    <a:pt x="172762" y="235473"/>
                  </a:lnTo>
                  <a:lnTo>
                    <a:pt x="203120" y="203120"/>
                  </a:lnTo>
                  <a:lnTo>
                    <a:pt x="235473" y="172762"/>
                  </a:lnTo>
                  <a:lnTo>
                    <a:pt x="269717" y="144501"/>
                  </a:lnTo>
                  <a:lnTo>
                    <a:pt x="305748" y="118441"/>
                  </a:lnTo>
                  <a:lnTo>
                    <a:pt x="343464" y="94685"/>
                  </a:lnTo>
                  <a:lnTo>
                    <a:pt x="382760" y="73337"/>
                  </a:lnTo>
                  <a:lnTo>
                    <a:pt x="423535" y="54500"/>
                  </a:lnTo>
                  <a:lnTo>
                    <a:pt x="465683" y="38278"/>
                  </a:lnTo>
                  <a:lnTo>
                    <a:pt x="509102" y="24773"/>
                  </a:lnTo>
                  <a:lnTo>
                    <a:pt x="553688" y="14090"/>
                  </a:lnTo>
                  <a:lnTo>
                    <a:pt x="599339" y="6331"/>
                  </a:lnTo>
                  <a:lnTo>
                    <a:pt x="645951" y="1600"/>
                  </a:lnTo>
                  <a:lnTo>
                    <a:pt x="693420" y="0"/>
                  </a:lnTo>
                  <a:lnTo>
                    <a:pt x="740888" y="1600"/>
                  </a:lnTo>
                  <a:lnTo>
                    <a:pt x="787500" y="6331"/>
                  </a:lnTo>
                  <a:lnTo>
                    <a:pt x="833151" y="14090"/>
                  </a:lnTo>
                  <a:lnTo>
                    <a:pt x="877737" y="24773"/>
                  </a:lnTo>
                  <a:lnTo>
                    <a:pt x="921156" y="38278"/>
                  </a:lnTo>
                  <a:lnTo>
                    <a:pt x="963304" y="54500"/>
                  </a:lnTo>
                  <a:lnTo>
                    <a:pt x="1004079" y="73337"/>
                  </a:lnTo>
                  <a:lnTo>
                    <a:pt x="1043375" y="94685"/>
                  </a:lnTo>
                  <a:lnTo>
                    <a:pt x="1081091" y="118441"/>
                  </a:lnTo>
                  <a:lnTo>
                    <a:pt x="1117122" y="144501"/>
                  </a:lnTo>
                  <a:lnTo>
                    <a:pt x="1151366" y="172762"/>
                  </a:lnTo>
                  <a:lnTo>
                    <a:pt x="1183719" y="203120"/>
                  </a:lnTo>
                  <a:lnTo>
                    <a:pt x="1214077" y="235473"/>
                  </a:lnTo>
                  <a:lnTo>
                    <a:pt x="1242338" y="269717"/>
                  </a:lnTo>
                  <a:lnTo>
                    <a:pt x="1268398" y="305748"/>
                  </a:lnTo>
                  <a:lnTo>
                    <a:pt x="1292154" y="343464"/>
                  </a:lnTo>
                  <a:lnTo>
                    <a:pt x="1313502" y="382760"/>
                  </a:lnTo>
                  <a:lnTo>
                    <a:pt x="1332339" y="423535"/>
                  </a:lnTo>
                  <a:lnTo>
                    <a:pt x="1348561" y="465683"/>
                  </a:lnTo>
                  <a:lnTo>
                    <a:pt x="1362066" y="509102"/>
                  </a:lnTo>
                  <a:lnTo>
                    <a:pt x="1372749" y="553688"/>
                  </a:lnTo>
                  <a:lnTo>
                    <a:pt x="1380508" y="599339"/>
                  </a:lnTo>
                  <a:lnTo>
                    <a:pt x="1385239" y="645951"/>
                  </a:lnTo>
                  <a:lnTo>
                    <a:pt x="1386840" y="693419"/>
                  </a:lnTo>
                  <a:lnTo>
                    <a:pt x="1385239" y="740888"/>
                  </a:lnTo>
                  <a:lnTo>
                    <a:pt x="1380508" y="787500"/>
                  </a:lnTo>
                  <a:lnTo>
                    <a:pt x="1372749" y="833151"/>
                  </a:lnTo>
                  <a:lnTo>
                    <a:pt x="1362066" y="877737"/>
                  </a:lnTo>
                  <a:lnTo>
                    <a:pt x="1348561" y="921156"/>
                  </a:lnTo>
                  <a:lnTo>
                    <a:pt x="1332339" y="963304"/>
                  </a:lnTo>
                  <a:lnTo>
                    <a:pt x="1313502" y="1004079"/>
                  </a:lnTo>
                  <a:lnTo>
                    <a:pt x="1292154" y="1043375"/>
                  </a:lnTo>
                  <a:lnTo>
                    <a:pt x="1268398" y="1081091"/>
                  </a:lnTo>
                  <a:lnTo>
                    <a:pt x="1242338" y="1117122"/>
                  </a:lnTo>
                  <a:lnTo>
                    <a:pt x="1214077" y="1151366"/>
                  </a:lnTo>
                  <a:lnTo>
                    <a:pt x="1183719" y="1183719"/>
                  </a:lnTo>
                  <a:lnTo>
                    <a:pt x="1151366" y="1214077"/>
                  </a:lnTo>
                  <a:lnTo>
                    <a:pt x="1117122" y="1242338"/>
                  </a:lnTo>
                  <a:lnTo>
                    <a:pt x="1081091" y="1268398"/>
                  </a:lnTo>
                  <a:lnTo>
                    <a:pt x="1043375" y="1292154"/>
                  </a:lnTo>
                  <a:lnTo>
                    <a:pt x="1004079" y="1313502"/>
                  </a:lnTo>
                  <a:lnTo>
                    <a:pt x="963304" y="1332339"/>
                  </a:lnTo>
                  <a:lnTo>
                    <a:pt x="921156" y="1348561"/>
                  </a:lnTo>
                  <a:lnTo>
                    <a:pt x="877737" y="1362066"/>
                  </a:lnTo>
                  <a:lnTo>
                    <a:pt x="833151" y="1372749"/>
                  </a:lnTo>
                  <a:lnTo>
                    <a:pt x="787500" y="1380508"/>
                  </a:lnTo>
                  <a:lnTo>
                    <a:pt x="740888" y="1385239"/>
                  </a:lnTo>
                  <a:lnTo>
                    <a:pt x="693420" y="1386839"/>
                  </a:lnTo>
                  <a:lnTo>
                    <a:pt x="645951" y="1385239"/>
                  </a:lnTo>
                  <a:lnTo>
                    <a:pt x="599339" y="1380508"/>
                  </a:lnTo>
                  <a:lnTo>
                    <a:pt x="553688" y="1372749"/>
                  </a:lnTo>
                  <a:lnTo>
                    <a:pt x="509102" y="1362066"/>
                  </a:lnTo>
                  <a:lnTo>
                    <a:pt x="465683" y="1348561"/>
                  </a:lnTo>
                  <a:lnTo>
                    <a:pt x="423535" y="1332339"/>
                  </a:lnTo>
                  <a:lnTo>
                    <a:pt x="382760" y="1313502"/>
                  </a:lnTo>
                  <a:lnTo>
                    <a:pt x="343464" y="1292154"/>
                  </a:lnTo>
                  <a:lnTo>
                    <a:pt x="305748" y="1268398"/>
                  </a:lnTo>
                  <a:lnTo>
                    <a:pt x="269717" y="1242338"/>
                  </a:lnTo>
                  <a:lnTo>
                    <a:pt x="235473" y="1214077"/>
                  </a:lnTo>
                  <a:lnTo>
                    <a:pt x="203120" y="1183719"/>
                  </a:lnTo>
                  <a:lnTo>
                    <a:pt x="172762" y="1151366"/>
                  </a:lnTo>
                  <a:lnTo>
                    <a:pt x="144501" y="1117122"/>
                  </a:lnTo>
                  <a:lnTo>
                    <a:pt x="118441" y="1081091"/>
                  </a:lnTo>
                  <a:lnTo>
                    <a:pt x="94685" y="1043375"/>
                  </a:lnTo>
                  <a:lnTo>
                    <a:pt x="73337" y="1004079"/>
                  </a:lnTo>
                  <a:lnTo>
                    <a:pt x="54500" y="963304"/>
                  </a:lnTo>
                  <a:lnTo>
                    <a:pt x="38278" y="921156"/>
                  </a:lnTo>
                  <a:lnTo>
                    <a:pt x="24773" y="877737"/>
                  </a:lnTo>
                  <a:lnTo>
                    <a:pt x="14090" y="833151"/>
                  </a:lnTo>
                  <a:lnTo>
                    <a:pt x="6331" y="787500"/>
                  </a:lnTo>
                  <a:lnTo>
                    <a:pt x="1600" y="740888"/>
                  </a:lnTo>
                  <a:lnTo>
                    <a:pt x="0" y="693419"/>
                  </a:lnTo>
                  <a:close/>
                </a:path>
              </a:pathLst>
            </a:custGeom>
            <a:ln w="24384">
              <a:solidFill>
                <a:srgbClr val="2F5EB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86711" y="3998975"/>
              <a:ext cx="6928484" cy="1106805"/>
            </a:xfrm>
            <a:custGeom>
              <a:avLst/>
              <a:gdLst/>
              <a:ahLst/>
              <a:cxnLst/>
              <a:rect l="l" t="t" r="r" b="b"/>
              <a:pathLst>
                <a:path w="6928484" h="1106804">
                  <a:moveTo>
                    <a:pt x="6928104" y="0"/>
                  </a:moveTo>
                  <a:lnTo>
                    <a:pt x="0" y="0"/>
                  </a:lnTo>
                  <a:lnTo>
                    <a:pt x="0" y="1106424"/>
                  </a:lnTo>
                  <a:lnTo>
                    <a:pt x="6928104" y="1106424"/>
                  </a:lnTo>
                  <a:lnTo>
                    <a:pt x="6928104" y="0"/>
                  </a:lnTo>
                  <a:close/>
                </a:path>
              </a:pathLst>
            </a:custGeom>
            <a:solidFill>
              <a:srgbClr val="84AA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886711" y="3998975"/>
              <a:ext cx="6928484" cy="1106805"/>
            </a:xfrm>
            <a:custGeom>
              <a:avLst/>
              <a:gdLst/>
              <a:ahLst/>
              <a:cxnLst/>
              <a:rect l="l" t="t" r="r" b="b"/>
              <a:pathLst>
                <a:path w="6928484" h="1106804">
                  <a:moveTo>
                    <a:pt x="0" y="1106424"/>
                  </a:moveTo>
                  <a:lnTo>
                    <a:pt x="6928104" y="1106424"/>
                  </a:lnTo>
                  <a:lnTo>
                    <a:pt x="6928104" y="0"/>
                  </a:lnTo>
                  <a:lnTo>
                    <a:pt x="0" y="0"/>
                  </a:lnTo>
                  <a:lnTo>
                    <a:pt x="0" y="1106424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753614" y="4011548"/>
            <a:ext cx="5678170" cy="1017269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ct val="91400"/>
              </a:lnSpc>
              <a:spcBef>
                <a:spcPts val="340"/>
              </a:spcBef>
            </a:pPr>
            <a:r>
              <a:rPr sz="2300" spc="-5" dirty="0">
                <a:solidFill>
                  <a:srgbClr val="FFFFFF"/>
                </a:solidFill>
                <a:latin typeface="Corbel"/>
                <a:cs typeface="Corbel"/>
              </a:rPr>
              <a:t>1990 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р. - </a:t>
            </a:r>
            <a:r>
              <a:rPr sz="2300" spc="-25" dirty="0">
                <a:solidFill>
                  <a:srgbClr val="FFFFFF"/>
                </a:solidFill>
                <a:latin typeface="Corbel"/>
                <a:cs typeface="Corbel"/>
              </a:rPr>
              <a:t>Указ </a:t>
            </a:r>
            <a:r>
              <a:rPr sz="2300" spc="-5" dirty="0">
                <a:solidFill>
                  <a:srgbClr val="FFFFFF"/>
                </a:solidFill>
                <a:latin typeface="Corbel"/>
                <a:cs typeface="Corbel"/>
              </a:rPr>
              <a:t>президента 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США "Принципи </a:t>
            </a:r>
            <a:r>
              <a:rPr sz="2300" spc="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етики </a:t>
            </a:r>
            <a:r>
              <a:rPr sz="2300" spc="-5" dirty="0">
                <a:solidFill>
                  <a:srgbClr val="FFFFFF"/>
                </a:solidFill>
                <a:latin typeface="Corbel"/>
                <a:cs typeface="Corbel"/>
              </a:rPr>
              <a:t>поведінки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посадових осіб 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і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службовців </a:t>
            </a:r>
            <a:r>
              <a:rPr sz="2300" spc="-45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15" dirty="0">
                <a:solidFill>
                  <a:srgbClr val="FFFFFF"/>
                </a:solidFill>
                <a:latin typeface="Corbel"/>
                <a:cs typeface="Corbel"/>
              </a:rPr>
              <a:t>держапарату"</a:t>
            </a:r>
            <a:endParaRPr sz="2300" dirty="0">
              <a:latin typeface="Corbel"/>
              <a:cs typeface="Corbe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179575" y="3846576"/>
            <a:ext cx="1411605" cy="1411605"/>
            <a:chOff x="1179575" y="3846576"/>
            <a:chExt cx="1411605" cy="1411605"/>
          </a:xfrm>
        </p:grpSpPr>
        <p:sp>
          <p:nvSpPr>
            <p:cNvPr id="20" name="object 20"/>
            <p:cNvSpPr/>
            <p:nvPr/>
          </p:nvSpPr>
          <p:spPr>
            <a:xfrm>
              <a:off x="1191767" y="3858768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39" h="1386839">
                  <a:moveTo>
                    <a:pt x="693419" y="0"/>
                  </a:moveTo>
                  <a:lnTo>
                    <a:pt x="645951" y="1600"/>
                  </a:lnTo>
                  <a:lnTo>
                    <a:pt x="599339" y="6331"/>
                  </a:lnTo>
                  <a:lnTo>
                    <a:pt x="553688" y="14090"/>
                  </a:lnTo>
                  <a:lnTo>
                    <a:pt x="509102" y="24773"/>
                  </a:lnTo>
                  <a:lnTo>
                    <a:pt x="465683" y="38278"/>
                  </a:lnTo>
                  <a:lnTo>
                    <a:pt x="423535" y="54500"/>
                  </a:lnTo>
                  <a:lnTo>
                    <a:pt x="382760" y="73337"/>
                  </a:lnTo>
                  <a:lnTo>
                    <a:pt x="343464" y="94685"/>
                  </a:lnTo>
                  <a:lnTo>
                    <a:pt x="305748" y="118441"/>
                  </a:lnTo>
                  <a:lnTo>
                    <a:pt x="269717" y="144501"/>
                  </a:lnTo>
                  <a:lnTo>
                    <a:pt x="235473" y="172762"/>
                  </a:lnTo>
                  <a:lnTo>
                    <a:pt x="203120" y="203120"/>
                  </a:lnTo>
                  <a:lnTo>
                    <a:pt x="172762" y="235473"/>
                  </a:lnTo>
                  <a:lnTo>
                    <a:pt x="144501" y="269717"/>
                  </a:lnTo>
                  <a:lnTo>
                    <a:pt x="118441" y="305748"/>
                  </a:lnTo>
                  <a:lnTo>
                    <a:pt x="94685" y="343464"/>
                  </a:lnTo>
                  <a:lnTo>
                    <a:pt x="73337" y="382760"/>
                  </a:lnTo>
                  <a:lnTo>
                    <a:pt x="54500" y="423535"/>
                  </a:lnTo>
                  <a:lnTo>
                    <a:pt x="38278" y="465683"/>
                  </a:lnTo>
                  <a:lnTo>
                    <a:pt x="24773" y="509102"/>
                  </a:lnTo>
                  <a:lnTo>
                    <a:pt x="14090" y="553688"/>
                  </a:lnTo>
                  <a:lnTo>
                    <a:pt x="6331" y="599339"/>
                  </a:lnTo>
                  <a:lnTo>
                    <a:pt x="1600" y="645951"/>
                  </a:lnTo>
                  <a:lnTo>
                    <a:pt x="0" y="693419"/>
                  </a:lnTo>
                  <a:lnTo>
                    <a:pt x="1600" y="740888"/>
                  </a:lnTo>
                  <a:lnTo>
                    <a:pt x="6331" y="787500"/>
                  </a:lnTo>
                  <a:lnTo>
                    <a:pt x="14090" y="833151"/>
                  </a:lnTo>
                  <a:lnTo>
                    <a:pt x="24773" y="877737"/>
                  </a:lnTo>
                  <a:lnTo>
                    <a:pt x="38278" y="921156"/>
                  </a:lnTo>
                  <a:lnTo>
                    <a:pt x="54500" y="963304"/>
                  </a:lnTo>
                  <a:lnTo>
                    <a:pt x="73337" y="1004079"/>
                  </a:lnTo>
                  <a:lnTo>
                    <a:pt x="94685" y="1043375"/>
                  </a:lnTo>
                  <a:lnTo>
                    <a:pt x="118441" y="1081091"/>
                  </a:lnTo>
                  <a:lnTo>
                    <a:pt x="144501" y="1117122"/>
                  </a:lnTo>
                  <a:lnTo>
                    <a:pt x="172762" y="1151366"/>
                  </a:lnTo>
                  <a:lnTo>
                    <a:pt x="203120" y="1183719"/>
                  </a:lnTo>
                  <a:lnTo>
                    <a:pt x="235473" y="1214077"/>
                  </a:lnTo>
                  <a:lnTo>
                    <a:pt x="269717" y="1242338"/>
                  </a:lnTo>
                  <a:lnTo>
                    <a:pt x="305748" y="1268398"/>
                  </a:lnTo>
                  <a:lnTo>
                    <a:pt x="343464" y="1292154"/>
                  </a:lnTo>
                  <a:lnTo>
                    <a:pt x="382760" y="1313502"/>
                  </a:lnTo>
                  <a:lnTo>
                    <a:pt x="423535" y="1332339"/>
                  </a:lnTo>
                  <a:lnTo>
                    <a:pt x="465683" y="1348561"/>
                  </a:lnTo>
                  <a:lnTo>
                    <a:pt x="509102" y="1362066"/>
                  </a:lnTo>
                  <a:lnTo>
                    <a:pt x="553688" y="1372749"/>
                  </a:lnTo>
                  <a:lnTo>
                    <a:pt x="599339" y="1380508"/>
                  </a:lnTo>
                  <a:lnTo>
                    <a:pt x="645951" y="1385239"/>
                  </a:lnTo>
                  <a:lnTo>
                    <a:pt x="693419" y="1386839"/>
                  </a:lnTo>
                  <a:lnTo>
                    <a:pt x="740888" y="1385239"/>
                  </a:lnTo>
                  <a:lnTo>
                    <a:pt x="787500" y="1380508"/>
                  </a:lnTo>
                  <a:lnTo>
                    <a:pt x="833151" y="1372749"/>
                  </a:lnTo>
                  <a:lnTo>
                    <a:pt x="877737" y="1362066"/>
                  </a:lnTo>
                  <a:lnTo>
                    <a:pt x="921156" y="1348561"/>
                  </a:lnTo>
                  <a:lnTo>
                    <a:pt x="963304" y="1332339"/>
                  </a:lnTo>
                  <a:lnTo>
                    <a:pt x="1004079" y="1313502"/>
                  </a:lnTo>
                  <a:lnTo>
                    <a:pt x="1043375" y="1292154"/>
                  </a:lnTo>
                  <a:lnTo>
                    <a:pt x="1081091" y="1268398"/>
                  </a:lnTo>
                  <a:lnTo>
                    <a:pt x="1117122" y="1242338"/>
                  </a:lnTo>
                  <a:lnTo>
                    <a:pt x="1151366" y="1214077"/>
                  </a:lnTo>
                  <a:lnTo>
                    <a:pt x="1183719" y="1183719"/>
                  </a:lnTo>
                  <a:lnTo>
                    <a:pt x="1214077" y="1151366"/>
                  </a:lnTo>
                  <a:lnTo>
                    <a:pt x="1242338" y="1117122"/>
                  </a:lnTo>
                  <a:lnTo>
                    <a:pt x="1268398" y="1081091"/>
                  </a:lnTo>
                  <a:lnTo>
                    <a:pt x="1292154" y="1043375"/>
                  </a:lnTo>
                  <a:lnTo>
                    <a:pt x="1313502" y="1004079"/>
                  </a:lnTo>
                  <a:lnTo>
                    <a:pt x="1332339" y="963304"/>
                  </a:lnTo>
                  <a:lnTo>
                    <a:pt x="1348561" y="921156"/>
                  </a:lnTo>
                  <a:lnTo>
                    <a:pt x="1362066" y="877737"/>
                  </a:lnTo>
                  <a:lnTo>
                    <a:pt x="1372749" y="833151"/>
                  </a:lnTo>
                  <a:lnTo>
                    <a:pt x="1380508" y="787500"/>
                  </a:lnTo>
                  <a:lnTo>
                    <a:pt x="1385239" y="740888"/>
                  </a:lnTo>
                  <a:lnTo>
                    <a:pt x="1386839" y="693419"/>
                  </a:lnTo>
                  <a:lnTo>
                    <a:pt x="1385239" y="645951"/>
                  </a:lnTo>
                  <a:lnTo>
                    <a:pt x="1380508" y="599339"/>
                  </a:lnTo>
                  <a:lnTo>
                    <a:pt x="1372749" y="553688"/>
                  </a:lnTo>
                  <a:lnTo>
                    <a:pt x="1362066" y="509102"/>
                  </a:lnTo>
                  <a:lnTo>
                    <a:pt x="1348561" y="465683"/>
                  </a:lnTo>
                  <a:lnTo>
                    <a:pt x="1332339" y="423535"/>
                  </a:lnTo>
                  <a:lnTo>
                    <a:pt x="1313502" y="382760"/>
                  </a:lnTo>
                  <a:lnTo>
                    <a:pt x="1292154" y="343464"/>
                  </a:lnTo>
                  <a:lnTo>
                    <a:pt x="1268398" y="305748"/>
                  </a:lnTo>
                  <a:lnTo>
                    <a:pt x="1242338" y="269717"/>
                  </a:lnTo>
                  <a:lnTo>
                    <a:pt x="1214077" y="235473"/>
                  </a:lnTo>
                  <a:lnTo>
                    <a:pt x="1183719" y="203120"/>
                  </a:lnTo>
                  <a:lnTo>
                    <a:pt x="1151366" y="172762"/>
                  </a:lnTo>
                  <a:lnTo>
                    <a:pt x="1117122" y="144501"/>
                  </a:lnTo>
                  <a:lnTo>
                    <a:pt x="1081091" y="118441"/>
                  </a:lnTo>
                  <a:lnTo>
                    <a:pt x="1043375" y="94685"/>
                  </a:lnTo>
                  <a:lnTo>
                    <a:pt x="1004079" y="73337"/>
                  </a:lnTo>
                  <a:lnTo>
                    <a:pt x="963304" y="54500"/>
                  </a:lnTo>
                  <a:lnTo>
                    <a:pt x="921156" y="38278"/>
                  </a:lnTo>
                  <a:lnTo>
                    <a:pt x="877737" y="24773"/>
                  </a:lnTo>
                  <a:lnTo>
                    <a:pt x="833151" y="14090"/>
                  </a:lnTo>
                  <a:lnTo>
                    <a:pt x="787500" y="6331"/>
                  </a:lnTo>
                  <a:lnTo>
                    <a:pt x="740888" y="1600"/>
                  </a:lnTo>
                  <a:lnTo>
                    <a:pt x="6934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191767" y="3858768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39" h="1386839">
                  <a:moveTo>
                    <a:pt x="0" y="693419"/>
                  </a:moveTo>
                  <a:lnTo>
                    <a:pt x="1600" y="645951"/>
                  </a:lnTo>
                  <a:lnTo>
                    <a:pt x="6331" y="599339"/>
                  </a:lnTo>
                  <a:lnTo>
                    <a:pt x="14090" y="553688"/>
                  </a:lnTo>
                  <a:lnTo>
                    <a:pt x="24773" y="509102"/>
                  </a:lnTo>
                  <a:lnTo>
                    <a:pt x="38278" y="465683"/>
                  </a:lnTo>
                  <a:lnTo>
                    <a:pt x="54500" y="423535"/>
                  </a:lnTo>
                  <a:lnTo>
                    <a:pt x="73337" y="382760"/>
                  </a:lnTo>
                  <a:lnTo>
                    <a:pt x="94685" y="343464"/>
                  </a:lnTo>
                  <a:lnTo>
                    <a:pt x="118441" y="305748"/>
                  </a:lnTo>
                  <a:lnTo>
                    <a:pt x="144501" y="269717"/>
                  </a:lnTo>
                  <a:lnTo>
                    <a:pt x="172762" y="235473"/>
                  </a:lnTo>
                  <a:lnTo>
                    <a:pt x="203120" y="203120"/>
                  </a:lnTo>
                  <a:lnTo>
                    <a:pt x="235473" y="172762"/>
                  </a:lnTo>
                  <a:lnTo>
                    <a:pt x="269717" y="144501"/>
                  </a:lnTo>
                  <a:lnTo>
                    <a:pt x="305748" y="118441"/>
                  </a:lnTo>
                  <a:lnTo>
                    <a:pt x="343464" y="94685"/>
                  </a:lnTo>
                  <a:lnTo>
                    <a:pt x="382760" y="73337"/>
                  </a:lnTo>
                  <a:lnTo>
                    <a:pt x="423535" y="54500"/>
                  </a:lnTo>
                  <a:lnTo>
                    <a:pt x="465683" y="38278"/>
                  </a:lnTo>
                  <a:lnTo>
                    <a:pt x="509102" y="24773"/>
                  </a:lnTo>
                  <a:lnTo>
                    <a:pt x="553688" y="14090"/>
                  </a:lnTo>
                  <a:lnTo>
                    <a:pt x="599339" y="6331"/>
                  </a:lnTo>
                  <a:lnTo>
                    <a:pt x="645951" y="1600"/>
                  </a:lnTo>
                  <a:lnTo>
                    <a:pt x="693419" y="0"/>
                  </a:lnTo>
                  <a:lnTo>
                    <a:pt x="740888" y="1600"/>
                  </a:lnTo>
                  <a:lnTo>
                    <a:pt x="787500" y="6331"/>
                  </a:lnTo>
                  <a:lnTo>
                    <a:pt x="833151" y="14090"/>
                  </a:lnTo>
                  <a:lnTo>
                    <a:pt x="877737" y="24773"/>
                  </a:lnTo>
                  <a:lnTo>
                    <a:pt x="921156" y="38278"/>
                  </a:lnTo>
                  <a:lnTo>
                    <a:pt x="963304" y="54500"/>
                  </a:lnTo>
                  <a:lnTo>
                    <a:pt x="1004079" y="73337"/>
                  </a:lnTo>
                  <a:lnTo>
                    <a:pt x="1043375" y="94685"/>
                  </a:lnTo>
                  <a:lnTo>
                    <a:pt x="1081091" y="118441"/>
                  </a:lnTo>
                  <a:lnTo>
                    <a:pt x="1117122" y="144501"/>
                  </a:lnTo>
                  <a:lnTo>
                    <a:pt x="1151366" y="172762"/>
                  </a:lnTo>
                  <a:lnTo>
                    <a:pt x="1183719" y="203120"/>
                  </a:lnTo>
                  <a:lnTo>
                    <a:pt x="1214077" y="235473"/>
                  </a:lnTo>
                  <a:lnTo>
                    <a:pt x="1242338" y="269717"/>
                  </a:lnTo>
                  <a:lnTo>
                    <a:pt x="1268398" y="305748"/>
                  </a:lnTo>
                  <a:lnTo>
                    <a:pt x="1292154" y="343464"/>
                  </a:lnTo>
                  <a:lnTo>
                    <a:pt x="1313502" y="382760"/>
                  </a:lnTo>
                  <a:lnTo>
                    <a:pt x="1332339" y="423535"/>
                  </a:lnTo>
                  <a:lnTo>
                    <a:pt x="1348561" y="465683"/>
                  </a:lnTo>
                  <a:lnTo>
                    <a:pt x="1362066" y="509102"/>
                  </a:lnTo>
                  <a:lnTo>
                    <a:pt x="1372749" y="553688"/>
                  </a:lnTo>
                  <a:lnTo>
                    <a:pt x="1380508" y="599339"/>
                  </a:lnTo>
                  <a:lnTo>
                    <a:pt x="1385239" y="645951"/>
                  </a:lnTo>
                  <a:lnTo>
                    <a:pt x="1386839" y="693419"/>
                  </a:lnTo>
                  <a:lnTo>
                    <a:pt x="1385239" y="740888"/>
                  </a:lnTo>
                  <a:lnTo>
                    <a:pt x="1380508" y="787500"/>
                  </a:lnTo>
                  <a:lnTo>
                    <a:pt x="1372749" y="833151"/>
                  </a:lnTo>
                  <a:lnTo>
                    <a:pt x="1362066" y="877737"/>
                  </a:lnTo>
                  <a:lnTo>
                    <a:pt x="1348561" y="921156"/>
                  </a:lnTo>
                  <a:lnTo>
                    <a:pt x="1332339" y="963304"/>
                  </a:lnTo>
                  <a:lnTo>
                    <a:pt x="1313502" y="1004079"/>
                  </a:lnTo>
                  <a:lnTo>
                    <a:pt x="1292154" y="1043375"/>
                  </a:lnTo>
                  <a:lnTo>
                    <a:pt x="1268398" y="1081091"/>
                  </a:lnTo>
                  <a:lnTo>
                    <a:pt x="1242338" y="1117122"/>
                  </a:lnTo>
                  <a:lnTo>
                    <a:pt x="1214077" y="1151366"/>
                  </a:lnTo>
                  <a:lnTo>
                    <a:pt x="1183719" y="1183719"/>
                  </a:lnTo>
                  <a:lnTo>
                    <a:pt x="1151366" y="1214077"/>
                  </a:lnTo>
                  <a:lnTo>
                    <a:pt x="1117122" y="1242338"/>
                  </a:lnTo>
                  <a:lnTo>
                    <a:pt x="1081091" y="1268398"/>
                  </a:lnTo>
                  <a:lnTo>
                    <a:pt x="1043375" y="1292154"/>
                  </a:lnTo>
                  <a:lnTo>
                    <a:pt x="1004079" y="1313502"/>
                  </a:lnTo>
                  <a:lnTo>
                    <a:pt x="963304" y="1332339"/>
                  </a:lnTo>
                  <a:lnTo>
                    <a:pt x="921156" y="1348561"/>
                  </a:lnTo>
                  <a:lnTo>
                    <a:pt x="877737" y="1362066"/>
                  </a:lnTo>
                  <a:lnTo>
                    <a:pt x="833151" y="1372749"/>
                  </a:lnTo>
                  <a:lnTo>
                    <a:pt x="787500" y="1380508"/>
                  </a:lnTo>
                  <a:lnTo>
                    <a:pt x="740888" y="1385239"/>
                  </a:lnTo>
                  <a:lnTo>
                    <a:pt x="693419" y="1386839"/>
                  </a:lnTo>
                  <a:lnTo>
                    <a:pt x="645951" y="1385239"/>
                  </a:lnTo>
                  <a:lnTo>
                    <a:pt x="599339" y="1380508"/>
                  </a:lnTo>
                  <a:lnTo>
                    <a:pt x="553688" y="1372749"/>
                  </a:lnTo>
                  <a:lnTo>
                    <a:pt x="509102" y="1362066"/>
                  </a:lnTo>
                  <a:lnTo>
                    <a:pt x="465683" y="1348561"/>
                  </a:lnTo>
                  <a:lnTo>
                    <a:pt x="423535" y="1332339"/>
                  </a:lnTo>
                  <a:lnTo>
                    <a:pt x="382760" y="1313502"/>
                  </a:lnTo>
                  <a:lnTo>
                    <a:pt x="343464" y="1292154"/>
                  </a:lnTo>
                  <a:lnTo>
                    <a:pt x="305748" y="1268398"/>
                  </a:lnTo>
                  <a:lnTo>
                    <a:pt x="269717" y="1242338"/>
                  </a:lnTo>
                  <a:lnTo>
                    <a:pt x="235473" y="1214077"/>
                  </a:lnTo>
                  <a:lnTo>
                    <a:pt x="203120" y="1183719"/>
                  </a:lnTo>
                  <a:lnTo>
                    <a:pt x="172762" y="1151366"/>
                  </a:lnTo>
                  <a:lnTo>
                    <a:pt x="144501" y="1117122"/>
                  </a:lnTo>
                  <a:lnTo>
                    <a:pt x="118441" y="1081091"/>
                  </a:lnTo>
                  <a:lnTo>
                    <a:pt x="94685" y="1043375"/>
                  </a:lnTo>
                  <a:lnTo>
                    <a:pt x="73337" y="1004079"/>
                  </a:lnTo>
                  <a:lnTo>
                    <a:pt x="54500" y="963304"/>
                  </a:lnTo>
                  <a:lnTo>
                    <a:pt x="38278" y="921156"/>
                  </a:lnTo>
                  <a:lnTo>
                    <a:pt x="24773" y="877737"/>
                  </a:lnTo>
                  <a:lnTo>
                    <a:pt x="14090" y="833151"/>
                  </a:lnTo>
                  <a:lnTo>
                    <a:pt x="6331" y="787500"/>
                  </a:lnTo>
                  <a:lnTo>
                    <a:pt x="1600" y="740888"/>
                  </a:lnTo>
                  <a:lnTo>
                    <a:pt x="0" y="693419"/>
                  </a:lnTo>
                  <a:close/>
                </a:path>
              </a:pathLst>
            </a:custGeom>
            <a:ln w="24384">
              <a:solidFill>
                <a:srgbClr val="84AA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990600" y="5245608"/>
            <a:ext cx="7315199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2400" b="1" i="1" u="sng" spc="-5" dirty="0">
                <a:latin typeface="Corbel"/>
                <a:cs typeface="Corbel"/>
              </a:rPr>
              <a:t>Основний</a:t>
            </a:r>
            <a:r>
              <a:rPr sz="2400" b="1" i="1" u="sng" spc="25" dirty="0">
                <a:latin typeface="Corbel"/>
                <a:cs typeface="Corbel"/>
              </a:rPr>
              <a:t> </a:t>
            </a:r>
            <a:r>
              <a:rPr sz="2400" b="1" i="1" u="sng" spc="-10" dirty="0">
                <a:latin typeface="Corbel"/>
                <a:cs typeface="Corbel"/>
              </a:rPr>
              <a:t>мотив</a:t>
            </a:r>
            <a:r>
              <a:rPr sz="2400" b="1" i="1" u="sng" spc="10" dirty="0">
                <a:latin typeface="Corbel"/>
                <a:cs typeface="Corbel"/>
              </a:rPr>
              <a:t> </a:t>
            </a:r>
            <a:r>
              <a:rPr sz="2400" b="1" i="1" u="sng" spc="-5" dirty="0">
                <a:latin typeface="Corbel"/>
                <a:cs typeface="Corbel"/>
              </a:rPr>
              <a:t>етичних</a:t>
            </a:r>
            <a:r>
              <a:rPr sz="2400" b="1" i="1" u="sng" spc="-40" dirty="0">
                <a:latin typeface="Corbel"/>
                <a:cs typeface="Corbel"/>
              </a:rPr>
              <a:t> </a:t>
            </a:r>
            <a:r>
              <a:rPr sz="2400" b="1" i="1" u="sng" spc="-5" dirty="0">
                <a:latin typeface="Corbel"/>
                <a:cs typeface="Corbel"/>
              </a:rPr>
              <a:t>вимог</a:t>
            </a:r>
            <a:r>
              <a:rPr sz="2400" b="1" i="1" u="sng" spc="10" dirty="0">
                <a:latin typeface="Corbel"/>
                <a:cs typeface="Corbel"/>
              </a:rPr>
              <a:t> </a:t>
            </a:r>
            <a:r>
              <a:rPr sz="2400" b="1" i="1" u="sng" dirty="0">
                <a:latin typeface="Corbel"/>
                <a:cs typeface="Corbel"/>
              </a:rPr>
              <a:t>до</a:t>
            </a:r>
            <a:r>
              <a:rPr sz="2400" b="1" i="1" u="sng" spc="-30" dirty="0">
                <a:latin typeface="Corbel"/>
                <a:cs typeface="Corbel"/>
              </a:rPr>
              <a:t> </a:t>
            </a:r>
            <a:r>
              <a:rPr sz="2400" b="1" i="1" u="sng" spc="-5" dirty="0">
                <a:latin typeface="Corbel"/>
                <a:cs typeface="Corbel"/>
              </a:rPr>
              <a:t>державних </a:t>
            </a:r>
            <a:r>
              <a:rPr sz="2400" b="1" i="1" u="sng" dirty="0">
                <a:latin typeface="Corbel"/>
                <a:cs typeface="Corbel"/>
              </a:rPr>
              <a:t> </a:t>
            </a:r>
            <a:r>
              <a:rPr sz="2400" b="1" i="1" u="sng" spc="-5" dirty="0">
                <a:latin typeface="Corbel"/>
                <a:cs typeface="Corbel"/>
              </a:rPr>
              <a:t>службовців</a:t>
            </a:r>
            <a:r>
              <a:rPr sz="2400" i="1" spc="-10" dirty="0">
                <a:latin typeface="Corbel"/>
                <a:cs typeface="Corbel"/>
              </a:rPr>
              <a:t> </a:t>
            </a:r>
            <a:r>
              <a:rPr sz="2400" i="1" dirty="0">
                <a:latin typeface="Corbel"/>
                <a:cs typeface="Corbel"/>
              </a:rPr>
              <a:t>-</a:t>
            </a:r>
            <a:r>
              <a:rPr sz="2400" i="1" spc="-5" dirty="0">
                <a:latin typeface="Corbel"/>
                <a:cs typeface="Corbel"/>
              </a:rPr>
              <a:t> </a:t>
            </a:r>
            <a:r>
              <a:rPr sz="2400" i="1" dirty="0">
                <a:latin typeface="Corbel"/>
                <a:cs typeface="Corbel"/>
              </a:rPr>
              <a:t>це</a:t>
            </a:r>
            <a:r>
              <a:rPr sz="2400" i="1" spc="-10" dirty="0">
                <a:latin typeface="Corbel"/>
                <a:cs typeface="Corbel"/>
              </a:rPr>
              <a:t> </a:t>
            </a:r>
            <a:r>
              <a:rPr sz="2400" i="1" spc="-5" dirty="0">
                <a:latin typeface="Corbel"/>
                <a:cs typeface="Corbel"/>
              </a:rPr>
              <a:t>належне</a:t>
            </a:r>
            <a:r>
              <a:rPr sz="2400" i="1" spc="10" dirty="0">
                <a:latin typeface="Corbel"/>
                <a:cs typeface="Corbel"/>
              </a:rPr>
              <a:t> </a:t>
            </a:r>
            <a:r>
              <a:rPr sz="2400" i="1" spc="-10" dirty="0">
                <a:latin typeface="Corbel"/>
                <a:cs typeface="Corbel"/>
              </a:rPr>
              <a:t>виконання</a:t>
            </a:r>
            <a:r>
              <a:rPr sz="2400" i="1" spc="10" dirty="0">
                <a:latin typeface="Corbel"/>
                <a:cs typeface="Corbel"/>
              </a:rPr>
              <a:t> </a:t>
            </a:r>
            <a:r>
              <a:rPr sz="2400" i="1" spc="-5" dirty="0">
                <a:latin typeface="Corbel"/>
                <a:cs typeface="Corbel"/>
              </a:rPr>
              <a:t>службового </a:t>
            </a:r>
            <a:r>
              <a:rPr sz="2400" i="1" spc="-465" dirty="0">
                <a:latin typeface="Corbel"/>
                <a:cs typeface="Corbel"/>
              </a:rPr>
              <a:t> </a:t>
            </a:r>
            <a:r>
              <a:rPr sz="2400" i="1" spc="-10" dirty="0">
                <a:latin typeface="Corbel"/>
                <a:cs typeface="Corbel"/>
              </a:rPr>
              <a:t>обов'язку,</a:t>
            </a:r>
            <a:r>
              <a:rPr sz="2400" i="1" spc="-45" dirty="0">
                <a:latin typeface="Corbel"/>
                <a:cs typeface="Corbel"/>
              </a:rPr>
              <a:t> </a:t>
            </a:r>
            <a:r>
              <a:rPr sz="2400" i="1" spc="-10" dirty="0">
                <a:latin typeface="Corbel"/>
                <a:cs typeface="Corbel"/>
              </a:rPr>
              <a:t>чесність</a:t>
            </a:r>
            <a:r>
              <a:rPr sz="2400" i="1" spc="30" dirty="0">
                <a:latin typeface="Corbel"/>
                <a:cs typeface="Corbel"/>
              </a:rPr>
              <a:t> </a:t>
            </a:r>
            <a:r>
              <a:rPr sz="2400" i="1" dirty="0">
                <a:latin typeface="Corbel"/>
                <a:cs typeface="Corbel"/>
              </a:rPr>
              <a:t>і</a:t>
            </a:r>
            <a:r>
              <a:rPr sz="2400" i="1" spc="-10" dirty="0">
                <a:latin typeface="Corbel"/>
                <a:cs typeface="Corbel"/>
              </a:rPr>
              <a:t> </a:t>
            </a:r>
            <a:r>
              <a:rPr sz="2400" i="1" spc="-5" dirty="0">
                <a:latin typeface="Corbel"/>
                <a:cs typeface="Corbel"/>
              </a:rPr>
              <a:t>відповідальність</a:t>
            </a:r>
            <a:endParaRPr sz="2400" dirty="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746033"/>
            <a:ext cx="7959598" cy="508281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R="5080">
              <a:lnSpc>
                <a:spcPct val="100600"/>
              </a:lnSpc>
              <a:spcBef>
                <a:spcPts val="85"/>
              </a:spcBef>
            </a:pPr>
            <a:r>
              <a:rPr sz="3200" b="1" dirty="0">
                <a:latin typeface="Corbel"/>
                <a:cs typeface="Corbel"/>
              </a:rPr>
              <a:t>Етичний</a:t>
            </a:r>
            <a:r>
              <a:rPr sz="3200" b="1" spc="-70" dirty="0">
                <a:latin typeface="Corbel"/>
                <a:cs typeface="Corbel"/>
              </a:rPr>
              <a:t> </a:t>
            </a:r>
            <a:r>
              <a:rPr sz="3200" b="1" spc="-55" dirty="0">
                <a:latin typeface="Corbel"/>
                <a:cs typeface="Corbel"/>
              </a:rPr>
              <a:t>кодекс</a:t>
            </a:r>
            <a:r>
              <a:rPr sz="3200" b="1" spc="-75" dirty="0">
                <a:latin typeface="Corbel"/>
                <a:cs typeface="Corbel"/>
              </a:rPr>
              <a:t> </a:t>
            </a:r>
            <a:r>
              <a:rPr sz="3200" b="1" spc="-15" dirty="0">
                <a:latin typeface="Corbel"/>
                <a:cs typeface="Corbel"/>
              </a:rPr>
              <a:t>державної </a:t>
            </a:r>
            <a:r>
              <a:rPr sz="3200" b="1" spc="-765" dirty="0">
                <a:latin typeface="Corbel"/>
                <a:cs typeface="Corbel"/>
              </a:rPr>
              <a:t> </a:t>
            </a:r>
            <a:r>
              <a:rPr sz="3200" b="1" dirty="0" err="1">
                <a:latin typeface="Corbel"/>
                <a:cs typeface="Corbel"/>
              </a:rPr>
              <a:t>служби</a:t>
            </a:r>
            <a:r>
              <a:rPr sz="3200" b="1" spc="305" dirty="0">
                <a:latin typeface="Corbel"/>
                <a:cs typeface="Corbel"/>
              </a:rPr>
              <a:t> </a:t>
            </a:r>
            <a:r>
              <a:rPr sz="3200" b="1" spc="5" dirty="0" smtClean="0">
                <a:latin typeface="Corbel"/>
                <a:cs typeface="Corbel"/>
              </a:rPr>
              <a:t>США</a:t>
            </a:r>
            <a:endParaRPr sz="3200" b="1" spc="5" dirty="0">
              <a:latin typeface="Corbel"/>
              <a:cs typeface="Corbe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85800" y="1371601"/>
            <a:ext cx="7883398" cy="4910960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298450" marR="5080" indent="-285750">
              <a:lnSpc>
                <a:spcPct val="80000"/>
              </a:lnSpc>
              <a:spcBef>
                <a:spcPts val="635"/>
              </a:spcBef>
              <a:buFont typeface="Wingdings" panose="05000000000000000000" pitchFamily="2" charset="2"/>
              <a:buChar char="Ø"/>
            </a:pPr>
            <a:r>
              <a:rPr sz="2000" spc="-10" dirty="0">
                <a:latin typeface="Corbel"/>
                <a:cs typeface="Corbel"/>
              </a:rPr>
              <a:t>демонструвати</a:t>
            </a:r>
            <a:r>
              <a:rPr sz="2000" spc="-3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прихильність</a:t>
            </a:r>
            <a:r>
              <a:rPr sz="2000" spc="-2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вищим</a:t>
            </a:r>
            <a:r>
              <a:rPr sz="2000" spc="-1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моральним</a:t>
            </a:r>
            <a:r>
              <a:rPr sz="2000" spc="-2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принципам</a:t>
            </a:r>
            <a:r>
              <a:rPr sz="2000" spc="-6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і </a:t>
            </a:r>
            <a:r>
              <a:rPr sz="2000" spc="-42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високу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лояльність</a:t>
            </a:r>
            <a:r>
              <a:rPr sz="2000" spc="-30" dirty="0">
                <a:latin typeface="Corbel"/>
                <a:cs typeface="Corbel"/>
              </a:rPr>
              <a:t> </a:t>
            </a:r>
            <a:r>
              <a:rPr sz="2000" spc="-20" dirty="0">
                <a:latin typeface="Corbel"/>
                <a:cs typeface="Corbel"/>
              </a:rPr>
              <a:t>до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spc="-5" dirty="0" err="1">
                <a:latin typeface="Corbel"/>
                <a:cs typeface="Corbel"/>
              </a:rPr>
              <a:t>своєї</a:t>
            </a:r>
            <a:r>
              <a:rPr sz="2000" spc="-10" dirty="0">
                <a:latin typeface="Corbel"/>
                <a:cs typeface="Corbel"/>
              </a:rPr>
              <a:t> </a:t>
            </a:r>
            <a:r>
              <a:rPr sz="2000" dirty="0" err="1" smtClean="0">
                <a:latin typeface="Corbel"/>
                <a:cs typeface="Corbel"/>
              </a:rPr>
              <a:t>країни</a:t>
            </a:r>
            <a:r>
              <a:rPr lang="uk-UA" sz="2000" dirty="0" smtClean="0">
                <a:latin typeface="Corbel"/>
                <a:cs typeface="Corbel"/>
              </a:rPr>
              <a:t> </a:t>
            </a:r>
            <a:r>
              <a:rPr sz="2000" spc="-15" dirty="0" err="1" smtClean="0">
                <a:latin typeface="Corbel"/>
                <a:cs typeface="Corbel"/>
              </a:rPr>
              <a:t>з</a:t>
            </a:r>
            <a:r>
              <a:rPr sz="2000" dirty="0" err="1" smtClean="0">
                <a:latin typeface="Corbel"/>
                <a:cs typeface="Corbel"/>
              </a:rPr>
              <a:t>ахи</a:t>
            </a:r>
            <a:r>
              <a:rPr sz="2000" spc="-20" dirty="0" err="1" smtClean="0">
                <a:latin typeface="Corbel"/>
                <a:cs typeface="Corbel"/>
              </a:rPr>
              <a:t>щ</a:t>
            </a:r>
            <a:r>
              <a:rPr sz="2000" spc="-55" dirty="0" err="1" smtClean="0">
                <a:latin typeface="Corbel"/>
                <a:cs typeface="Corbel"/>
              </a:rPr>
              <a:t>а</a:t>
            </a:r>
            <a:r>
              <a:rPr sz="2000" spc="-15" dirty="0" err="1" smtClean="0">
                <a:latin typeface="Corbel"/>
                <a:cs typeface="Corbel"/>
              </a:rPr>
              <a:t>т</a:t>
            </a:r>
            <a:r>
              <a:rPr sz="2000" dirty="0" err="1" smtClean="0">
                <a:latin typeface="Corbel"/>
                <a:cs typeface="Corbel"/>
              </a:rPr>
              <a:t>и</a:t>
            </a:r>
            <a:r>
              <a:rPr sz="2000" spc="-15" dirty="0" smtClean="0">
                <a:latin typeface="Corbel"/>
                <a:cs typeface="Corbel"/>
              </a:rPr>
              <a:t> </a:t>
            </a:r>
            <a:r>
              <a:rPr sz="2000" spc="-40" dirty="0">
                <a:latin typeface="Corbel"/>
                <a:cs typeface="Corbel"/>
              </a:rPr>
              <a:t>К</a:t>
            </a:r>
            <a:r>
              <a:rPr sz="2000" spc="-5" dirty="0">
                <a:latin typeface="Corbel"/>
                <a:cs typeface="Corbel"/>
              </a:rPr>
              <a:t>он</a:t>
            </a:r>
            <a:r>
              <a:rPr sz="2000" spc="-10" dirty="0">
                <a:latin typeface="Corbel"/>
                <a:cs typeface="Corbel"/>
              </a:rPr>
              <a:t>с</a:t>
            </a:r>
            <a:r>
              <a:rPr sz="2000" spc="-15" dirty="0">
                <a:latin typeface="Corbel"/>
                <a:cs typeface="Corbel"/>
              </a:rPr>
              <a:t>т</a:t>
            </a:r>
            <a:r>
              <a:rPr sz="2000" spc="-10" dirty="0">
                <a:latin typeface="Corbel"/>
                <a:cs typeface="Corbel"/>
              </a:rPr>
              <a:t>и</a:t>
            </a:r>
            <a:r>
              <a:rPr sz="2000" spc="-15" dirty="0">
                <a:latin typeface="Corbel"/>
                <a:cs typeface="Corbel"/>
              </a:rPr>
              <a:t>т</a:t>
            </a:r>
            <a:r>
              <a:rPr sz="2000" dirty="0">
                <a:latin typeface="Corbel"/>
                <a:cs typeface="Corbel"/>
              </a:rPr>
              <a:t>у</a:t>
            </a:r>
            <a:r>
              <a:rPr sz="2000" spc="-25" dirty="0">
                <a:latin typeface="Corbel"/>
                <a:cs typeface="Corbel"/>
              </a:rPr>
              <a:t>ц</a:t>
            </a:r>
            <a:r>
              <a:rPr sz="2000" spc="-10" dirty="0">
                <a:latin typeface="Corbel"/>
                <a:cs typeface="Corbel"/>
              </a:rPr>
              <a:t>ію</a:t>
            </a:r>
            <a:r>
              <a:rPr sz="2000" dirty="0">
                <a:latin typeface="Corbel"/>
                <a:cs typeface="Corbel"/>
              </a:rPr>
              <a:t>,</a:t>
            </a:r>
            <a:r>
              <a:rPr sz="2000" spc="-40" dirty="0">
                <a:latin typeface="Corbel"/>
                <a:cs typeface="Corbel"/>
              </a:rPr>
              <a:t> </a:t>
            </a:r>
            <a:r>
              <a:rPr sz="2000" spc="-15" dirty="0">
                <a:latin typeface="Corbel"/>
                <a:cs typeface="Corbel"/>
              </a:rPr>
              <a:t>з</a:t>
            </a:r>
            <a:r>
              <a:rPr sz="2000" dirty="0">
                <a:latin typeface="Corbel"/>
                <a:cs typeface="Corbel"/>
              </a:rPr>
              <a:t>а</a:t>
            </a:r>
            <a:r>
              <a:rPr sz="2000" spc="-45" dirty="0">
                <a:latin typeface="Corbel"/>
                <a:cs typeface="Corbel"/>
              </a:rPr>
              <a:t>к</a:t>
            </a:r>
            <a:r>
              <a:rPr sz="2000" spc="-5" dirty="0">
                <a:latin typeface="Corbel"/>
                <a:cs typeface="Corbel"/>
              </a:rPr>
              <a:t>он</a:t>
            </a:r>
            <a:r>
              <a:rPr sz="2000" dirty="0">
                <a:latin typeface="Corbel"/>
                <a:cs typeface="Corbel"/>
              </a:rPr>
              <a:t>и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і</a:t>
            </a:r>
            <a:r>
              <a:rPr sz="2000" spc="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по</a:t>
            </a:r>
            <a:r>
              <a:rPr sz="2000" spc="-10" dirty="0">
                <a:latin typeface="Corbel"/>
                <a:cs typeface="Corbel"/>
              </a:rPr>
              <a:t>с</a:t>
            </a:r>
            <a:r>
              <a:rPr sz="2000" spc="-15" dirty="0">
                <a:latin typeface="Corbel"/>
                <a:cs typeface="Corbel"/>
              </a:rPr>
              <a:t>т</a:t>
            </a:r>
            <a:r>
              <a:rPr sz="2000" dirty="0">
                <a:latin typeface="Corbel"/>
                <a:cs typeface="Corbel"/>
              </a:rPr>
              <a:t>анови</a:t>
            </a:r>
            <a:r>
              <a:rPr sz="2000" spc="-114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С</a:t>
            </a:r>
            <a:r>
              <a:rPr sz="2000" spc="-10" dirty="0">
                <a:latin typeface="Corbel"/>
                <a:cs typeface="Corbel"/>
              </a:rPr>
              <a:t>Ш</a:t>
            </a:r>
            <a:r>
              <a:rPr sz="2000" spc="5" dirty="0">
                <a:latin typeface="Corbel"/>
                <a:cs typeface="Corbel"/>
              </a:rPr>
              <a:t>А</a:t>
            </a:r>
            <a:endParaRPr sz="2000" dirty="0">
              <a:latin typeface="Corbel"/>
              <a:cs typeface="Corbel"/>
            </a:endParaRPr>
          </a:p>
          <a:p>
            <a:pPr marL="298450" indent="-285750">
              <a:lnSpc>
                <a:spcPts val="2375"/>
              </a:lnSpc>
              <a:spcBef>
                <a:spcPts val="70"/>
              </a:spcBef>
              <a:buFont typeface="Wingdings" panose="05000000000000000000" pitchFamily="2" charset="2"/>
              <a:buChar char="Ø"/>
            </a:pPr>
            <a:r>
              <a:rPr sz="2000" spc="-15" dirty="0">
                <a:latin typeface="Corbel"/>
                <a:cs typeface="Corbel"/>
              </a:rPr>
              <a:t>докладати</a:t>
            </a:r>
            <a:r>
              <a:rPr sz="2000" spc="-6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максимальних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фізичних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та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розумових</a:t>
            </a:r>
            <a:r>
              <a:rPr sz="2000" dirty="0">
                <a:latin typeface="Corbel"/>
                <a:cs typeface="Corbel"/>
              </a:rPr>
              <a:t> </a:t>
            </a:r>
            <a:r>
              <a:rPr sz="2000" spc="-5" dirty="0" err="1">
                <a:latin typeface="Corbel"/>
                <a:cs typeface="Corbel"/>
              </a:rPr>
              <a:t>зусиль</a:t>
            </a:r>
            <a:r>
              <a:rPr sz="2000" spc="10" dirty="0">
                <a:latin typeface="Corbel"/>
                <a:cs typeface="Corbel"/>
              </a:rPr>
              <a:t> </a:t>
            </a:r>
            <a:r>
              <a:rPr sz="2000" dirty="0" err="1" smtClean="0">
                <a:latin typeface="Corbel"/>
                <a:cs typeface="Corbel"/>
              </a:rPr>
              <a:t>для</a:t>
            </a:r>
            <a:r>
              <a:rPr lang="uk-UA" sz="2000" dirty="0" smtClean="0">
                <a:latin typeface="Corbel"/>
                <a:cs typeface="Corbel"/>
              </a:rPr>
              <a:t> </a:t>
            </a:r>
            <a:r>
              <a:rPr sz="2000" spc="-5" dirty="0" err="1" smtClean="0">
                <a:latin typeface="Corbel"/>
                <a:cs typeface="Corbel"/>
              </a:rPr>
              <a:t>виконання</a:t>
            </a:r>
            <a:r>
              <a:rPr sz="2000" spc="-50" dirty="0" smtClean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своїх обов'язків</a:t>
            </a:r>
            <a:endParaRPr sz="2000" dirty="0">
              <a:latin typeface="Corbel"/>
              <a:cs typeface="Corbel"/>
            </a:endParaRPr>
          </a:p>
          <a:p>
            <a:pPr marL="298450" indent="-285750">
              <a:lnSpc>
                <a:spcPts val="2375"/>
              </a:lnSpc>
              <a:spcBef>
                <a:spcPts val="75"/>
              </a:spcBef>
              <a:buFont typeface="Wingdings" panose="05000000000000000000" pitchFamily="2" charset="2"/>
              <a:buChar char="Ø"/>
            </a:pPr>
            <a:r>
              <a:rPr sz="2000" spc="-10" dirty="0">
                <a:latin typeface="Corbel"/>
                <a:cs typeface="Corbel"/>
              </a:rPr>
              <a:t>знаходити</a:t>
            </a:r>
            <a:r>
              <a:rPr sz="2000" spc="-5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і</a:t>
            </a:r>
            <a:r>
              <a:rPr sz="2000" spc="-2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використовувати</a:t>
            </a:r>
            <a:r>
              <a:rPr sz="2000" spc="-5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найефективніші</a:t>
            </a:r>
            <a:r>
              <a:rPr sz="2000" spc="-20" dirty="0">
                <a:latin typeface="Corbel"/>
                <a:cs typeface="Corbel"/>
              </a:rPr>
              <a:t> </a:t>
            </a:r>
            <a:r>
              <a:rPr sz="2000" spc="-5" dirty="0" err="1">
                <a:latin typeface="Corbel"/>
                <a:cs typeface="Corbel"/>
              </a:rPr>
              <a:t>та</a:t>
            </a:r>
            <a:r>
              <a:rPr sz="2000" spc="-20" dirty="0">
                <a:latin typeface="Corbel"/>
                <a:cs typeface="Corbel"/>
              </a:rPr>
              <a:t> </a:t>
            </a:r>
            <a:r>
              <a:rPr sz="2000" spc="-5" dirty="0" err="1" smtClean="0">
                <a:latin typeface="Corbel"/>
                <a:cs typeface="Corbel"/>
              </a:rPr>
              <a:t>економні</a:t>
            </a:r>
            <a:r>
              <a:rPr lang="uk-UA" sz="2000" spc="-5" dirty="0" smtClean="0">
                <a:latin typeface="Corbel"/>
                <a:cs typeface="Corbel"/>
              </a:rPr>
              <a:t> </a:t>
            </a:r>
            <a:r>
              <a:rPr sz="2000" spc="-5" dirty="0" err="1" smtClean="0">
                <a:latin typeface="Corbel"/>
                <a:cs typeface="Corbel"/>
              </a:rPr>
              <a:t>способи</a:t>
            </a:r>
            <a:r>
              <a:rPr sz="2000" spc="-30" dirty="0" smtClean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виконання</a:t>
            </a:r>
            <a:r>
              <a:rPr sz="2000" spc="-4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завдань</a:t>
            </a:r>
            <a:endParaRPr sz="2000" dirty="0">
              <a:latin typeface="Corbel"/>
              <a:cs typeface="Corbel"/>
            </a:endParaRPr>
          </a:p>
          <a:p>
            <a:pPr marL="298450" indent="-285750">
              <a:lnSpc>
                <a:spcPts val="2375"/>
              </a:lnSpc>
              <a:spcBef>
                <a:spcPts val="75"/>
              </a:spcBef>
              <a:buFont typeface="Wingdings" panose="05000000000000000000" pitchFamily="2" charset="2"/>
              <a:buChar char="Ø"/>
            </a:pPr>
            <a:r>
              <a:rPr sz="2000" spc="-20" dirty="0">
                <a:latin typeface="Corbel"/>
                <a:cs typeface="Corbel"/>
              </a:rPr>
              <a:t>ніколи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не</a:t>
            </a:r>
            <a:r>
              <a:rPr sz="2000" spc="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дискримінувати</a:t>
            </a:r>
            <a:r>
              <a:rPr sz="2000" spc="-4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несправедливо</a:t>
            </a:r>
            <a:r>
              <a:rPr sz="2000" spc="-5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одних,</a:t>
            </a:r>
            <a:r>
              <a:rPr sz="2000" spc="-60" dirty="0">
                <a:latin typeface="Corbel"/>
                <a:cs typeface="Corbel"/>
              </a:rPr>
              <a:t> </a:t>
            </a:r>
            <a:r>
              <a:rPr sz="2000" dirty="0" err="1" smtClean="0">
                <a:latin typeface="Corbel"/>
                <a:cs typeface="Corbel"/>
              </a:rPr>
              <a:t>надаючи</a:t>
            </a:r>
            <a:r>
              <a:rPr lang="uk-UA" sz="2000" dirty="0" smtClean="0">
                <a:latin typeface="Corbel"/>
                <a:cs typeface="Corbel"/>
              </a:rPr>
              <a:t> </a:t>
            </a:r>
            <a:r>
              <a:rPr sz="2000" dirty="0" err="1" smtClean="0">
                <a:latin typeface="Corbel"/>
                <a:cs typeface="Corbel"/>
              </a:rPr>
              <a:t>іншим</a:t>
            </a:r>
            <a:r>
              <a:rPr sz="2000" spc="-10" dirty="0" smtClean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особливі</a:t>
            </a:r>
            <a:r>
              <a:rPr sz="2000" spc="-4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блага</a:t>
            </a:r>
            <a:r>
              <a:rPr sz="2000" spc="-2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та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привілеї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за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винагороду</a:t>
            </a:r>
            <a:r>
              <a:rPr sz="2000" spc="-65" dirty="0">
                <a:latin typeface="Corbel"/>
                <a:cs typeface="Corbel"/>
              </a:rPr>
              <a:t> </a:t>
            </a:r>
            <a:r>
              <a:rPr sz="2000" spc="5" dirty="0">
                <a:latin typeface="Corbel"/>
                <a:cs typeface="Corbel"/>
              </a:rPr>
              <a:t>чи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без</a:t>
            </a:r>
            <a:r>
              <a:rPr sz="2000" spc="1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неї</a:t>
            </a:r>
          </a:p>
          <a:p>
            <a:pPr marL="298450" indent="-285750">
              <a:lnSpc>
                <a:spcPct val="100000"/>
              </a:lnSpc>
              <a:spcBef>
                <a:spcPts val="75"/>
              </a:spcBef>
              <a:buFont typeface="Wingdings" panose="05000000000000000000" pitchFamily="2" charset="2"/>
              <a:buChar char="Ø"/>
            </a:pPr>
            <a:r>
              <a:rPr sz="2000" spc="-20" dirty="0">
                <a:latin typeface="Corbel"/>
                <a:cs typeface="Corbel"/>
              </a:rPr>
              <a:t>ніколи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не</a:t>
            </a:r>
            <a:r>
              <a:rPr sz="2000" spc="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надавати</a:t>
            </a:r>
            <a:r>
              <a:rPr sz="2000" spc="-4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собі</a:t>
            </a:r>
            <a:r>
              <a:rPr sz="2000" spc="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і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членам</a:t>
            </a:r>
            <a:r>
              <a:rPr sz="2000" spc="-1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своєї</a:t>
            </a:r>
            <a:r>
              <a:rPr sz="2000" spc="10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родини</a:t>
            </a:r>
            <a:r>
              <a:rPr sz="2000" spc="-6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ніяких </a:t>
            </a:r>
            <a:r>
              <a:rPr sz="2000" spc="-10" dirty="0">
                <a:latin typeface="Corbel"/>
                <a:cs typeface="Corbel"/>
              </a:rPr>
              <a:t>благ</a:t>
            </a:r>
            <a:endParaRPr sz="2000" dirty="0">
              <a:latin typeface="Corbel"/>
              <a:cs typeface="Corbel"/>
            </a:endParaRPr>
          </a:p>
          <a:p>
            <a:pPr marL="298450" indent="-285750">
              <a:lnSpc>
                <a:spcPts val="2375"/>
              </a:lnSpc>
              <a:spcBef>
                <a:spcPts val="70"/>
              </a:spcBef>
              <a:buFont typeface="Wingdings" panose="05000000000000000000" pitchFamily="2" charset="2"/>
              <a:buChar char="Ø"/>
            </a:pPr>
            <a:r>
              <a:rPr sz="2000" spc="5" dirty="0">
                <a:latin typeface="Corbel"/>
                <a:cs typeface="Corbel"/>
              </a:rPr>
              <a:t>не</a:t>
            </a:r>
            <a:r>
              <a:rPr sz="2000" spc="-15" dirty="0">
                <a:latin typeface="Corbel"/>
                <a:cs typeface="Corbel"/>
              </a:rPr>
              <a:t> давати</a:t>
            </a:r>
            <a:r>
              <a:rPr sz="2000" spc="-4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особистих обіцянок,</a:t>
            </a:r>
            <a:r>
              <a:rPr sz="2000" spc="-2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пов'язаних</a:t>
            </a:r>
            <a:r>
              <a:rPr sz="2000" spc="-3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з</a:t>
            </a:r>
            <a:r>
              <a:rPr sz="2000" spc="-10" dirty="0">
                <a:latin typeface="Corbel"/>
                <a:cs typeface="Corbel"/>
              </a:rPr>
              <a:t> </a:t>
            </a:r>
            <a:r>
              <a:rPr sz="2000" dirty="0" err="1" smtClean="0">
                <a:latin typeface="Corbel"/>
                <a:cs typeface="Corbel"/>
              </a:rPr>
              <a:t>службовими</a:t>
            </a:r>
            <a:r>
              <a:rPr lang="uk-UA" sz="2000" dirty="0" smtClean="0">
                <a:latin typeface="Corbel"/>
                <a:cs typeface="Corbel"/>
              </a:rPr>
              <a:t> </a:t>
            </a:r>
            <a:r>
              <a:rPr sz="2000" spc="-5" dirty="0" err="1" smtClean="0">
                <a:latin typeface="Corbel"/>
                <a:cs typeface="Corbel"/>
              </a:rPr>
              <a:t>обов'язками</a:t>
            </a:r>
            <a:endParaRPr sz="2000" dirty="0">
              <a:latin typeface="Corbel"/>
              <a:cs typeface="Corbel"/>
            </a:endParaRPr>
          </a:p>
          <a:p>
            <a:pPr marL="298450" indent="-285750">
              <a:lnSpc>
                <a:spcPts val="2375"/>
              </a:lnSpc>
              <a:spcBef>
                <a:spcPts val="75"/>
              </a:spcBef>
              <a:buFont typeface="Wingdings" panose="05000000000000000000" pitchFamily="2" charset="2"/>
              <a:buChar char="Ø"/>
            </a:pPr>
            <a:r>
              <a:rPr sz="2000" spc="5" dirty="0">
                <a:latin typeface="Corbel"/>
                <a:cs typeface="Corbel"/>
              </a:rPr>
              <a:t>не</a:t>
            </a:r>
            <a:r>
              <a:rPr sz="2000" spc="-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використовувати</a:t>
            </a:r>
            <a:r>
              <a:rPr sz="2000" spc="-4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ніякої</a:t>
            </a:r>
            <a:r>
              <a:rPr sz="2000" spc="-2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інформації,</a:t>
            </a:r>
            <a:r>
              <a:rPr sz="2000" spc="-20" dirty="0">
                <a:latin typeface="Corbel"/>
                <a:cs typeface="Corbel"/>
              </a:rPr>
              <a:t> </a:t>
            </a:r>
            <a:r>
              <a:rPr sz="2000" spc="-5" dirty="0" err="1" smtClean="0">
                <a:latin typeface="Corbel"/>
                <a:cs typeface="Corbel"/>
              </a:rPr>
              <a:t>отриманої</a:t>
            </a:r>
            <a:r>
              <a:rPr lang="uk-UA" sz="2000" spc="-5" dirty="0" smtClean="0">
                <a:latin typeface="Corbel"/>
                <a:cs typeface="Corbel"/>
              </a:rPr>
              <a:t> </a:t>
            </a:r>
            <a:r>
              <a:rPr sz="2000" spc="-10" dirty="0" err="1" smtClean="0">
                <a:latin typeface="Corbel"/>
                <a:cs typeface="Corbel"/>
              </a:rPr>
              <a:t>конфіденційно</a:t>
            </a:r>
            <a:r>
              <a:rPr sz="2000" spc="-10" dirty="0" smtClean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під час </a:t>
            </a:r>
            <a:r>
              <a:rPr sz="2000" spc="-10" dirty="0">
                <a:latin typeface="Corbel"/>
                <a:cs typeface="Corbel"/>
              </a:rPr>
              <a:t>виконання </a:t>
            </a:r>
            <a:r>
              <a:rPr sz="2000" dirty="0">
                <a:latin typeface="Corbel"/>
                <a:cs typeface="Corbel"/>
              </a:rPr>
              <a:t>службових </a:t>
            </a:r>
            <a:r>
              <a:rPr sz="2000" spc="-5" dirty="0">
                <a:latin typeface="Corbel"/>
                <a:cs typeface="Corbel"/>
              </a:rPr>
              <a:t>обов'язків </a:t>
            </a:r>
            <a:r>
              <a:rPr sz="2000" dirty="0">
                <a:latin typeface="Corbel"/>
                <a:cs typeface="Corbel"/>
              </a:rPr>
              <a:t>як </a:t>
            </a:r>
            <a:r>
              <a:rPr sz="2000" spc="-43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засобу</a:t>
            </a:r>
            <a:r>
              <a:rPr sz="2000" spc="-2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отримання</a:t>
            </a:r>
            <a:r>
              <a:rPr sz="2000" spc="-1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особистої</a:t>
            </a:r>
            <a:r>
              <a:rPr sz="2000" spc="5" dirty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вигоди</a:t>
            </a:r>
            <a:endParaRPr sz="2000" dirty="0">
              <a:latin typeface="Corbel"/>
              <a:cs typeface="Corbel"/>
            </a:endParaRPr>
          </a:p>
          <a:p>
            <a:pPr marL="298450" indent="-285750">
              <a:lnSpc>
                <a:spcPct val="100000"/>
              </a:lnSpc>
              <a:spcBef>
                <a:spcPts val="75"/>
              </a:spcBef>
              <a:buFont typeface="Wingdings" panose="05000000000000000000" pitchFamily="2" charset="2"/>
              <a:buChar char="Ø"/>
            </a:pPr>
            <a:r>
              <a:rPr sz="2000" dirty="0">
                <a:latin typeface="Corbel"/>
                <a:cs typeface="Corbel"/>
              </a:rPr>
              <a:t>не</a:t>
            </a:r>
            <a:r>
              <a:rPr sz="2000" spc="-1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бути</a:t>
            </a:r>
            <a:r>
              <a:rPr sz="2000" spc="-2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залученим</a:t>
            </a:r>
            <a:r>
              <a:rPr sz="2000" spc="-2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ні</a:t>
            </a:r>
            <a:r>
              <a:rPr sz="2000" spc="5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в</a:t>
            </a:r>
            <a:r>
              <a:rPr sz="2000" spc="-2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який</a:t>
            </a:r>
            <a:r>
              <a:rPr sz="2000" spc="-2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бізнес</a:t>
            </a:r>
            <a:r>
              <a:rPr sz="2000" spc="10" dirty="0">
                <a:latin typeface="Corbel"/>
                <a:cs typeface="Corbel"/>
              </a:rPr>
              <a:t> </a:t>
            </a:r>
            <a:r>
              <a:rPr sz="2000" dirty="0">
                <a:latin typeface="Corbel"/>
                <a:cs typeface="Corbel"/>
              </a:rPr>
              <a:t>з</a:t>
            </a:r>
            <a:r>
              <a:rPr sz="2000" spc="-20" dirty="0">
                <a:latin typeface="Corbel"/>
                <a:cs typeface="Corbel"/>
              </a:rPr>
              <a:t> </a:t>
            </a:r>
            <a:r>
              <a:rPr sz="2000" spc="-10" dirty="0" err="1" smtClean="0">
                <a:latin typeface="Corbel"/>
                <a:cs typeface="Corbel"/>
              </a:rPr>
              <a:t>урядом</a:t>
            </a:r>
            <a:r>
              <a:rPr lang="uk-UA" sz="2000" spc="-10" dirty="0" smtClean="0">
                <a:latin typeface="Corbel"/>
                <a:cs typeface="Corbel"/>
              </a:rPr>
              <a:t>, </a:t>
            </a:r>
            <a:r>
              <a:rPr sz="2000" spc="-10" dirty="0" err="1" smtClean="0">
                <a:latin typeface="Corbel"/>
                <a:cs typeface="Corbel"/>
              </a:rPr>
              <a:t>викривати</a:t>
            </a:r>
            <a:r>
              <a:rPr sz="2000" spc="-40" dirty="0" smtClean="0">
                <a:latin typeface="Corbel"/>
                <a:cs typeface="Corbel"/>
              </a:rPr>
              <a:t> </a:t>
            </a:r>
            <a:r>
              <a:rPr sz="2000" spc="-10" dirty="0">
                <a:latin typeface="Corbel"/>
                <a:cs typeface="Corbel"/>
              </a:rPr>
              <a:t>корупцію</a:t>
            </a:r>
            <a:r>
              <a:rPr sz="2000" spc="-4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скрізь,</a:t>
            </a:r>
            <a:r>
              <a:rPr sz="2000" spc="-15" dirty="0">
                <a:latin typeface="Corbel"/>
                <a:cs typeface="Corbel"/>
              </a:rPr>
              <a:t> </a:t>
            </a:r>
            <a:r>
              <a:rPr sz="2000" spc="-20" dirty="0">
                <a:latin typeface="Corbel"/>
                <a:cs typeface="Corbel"/>
              </a:rPr>
              <a:t>де</a:t>
            </a:r>
            <a:r>
              <a:rPr sz="2000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вона</a:t>
            </a:r>
            <a:r>
              <a:rPr sz="2000" spc="5" dirty="0">
                <a:latin typeface="Corbel"/>
                <a:cs typeface="Corbel"/>
              </a:rPr>
              <a:t> </a:t>
            </a:r>
            <a:r>
              <a:rPr sz="2000" spc="-5" dirty="0">
                <a:latin typeface="Corbel"/>
                <a:cs typeface="Corbel"/>
              </a:rPr>
              <a:t>виявляється</a:t>
            </a:r>
            <a:endParaRPr sz="2000" dirty="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479638"/>
            <a:ext cx="7419847" cy="6739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300" b="1" i="1" spc="-20" dirty="0">
                <a:latin typeface="Corbel"/>
                <a:cs typeface="Corbel"/>
              </a:rPr>
              <a:t>Комітет</a:t>
            </a:r>
            <a:r>
              <a:rPr sz="4300" b="1" i="1" spc="-15" dirty="0">
                <a:latin typeface="Corbel"/>
                <a:cs typeface="Corbel"/>
              </a:rPr>
              <a:t> </a:t>
            </a:r>
            <a:r>
              <a:rPr sz="4300" b="1" i="1" spc="-5" dirty="0">
                <a:latin typeface="Corbel"/>
                <a:cs typeface="Corbel"/>
              </a:rPr>
              <a:t>з</a:t>
            </a:r>
            <a:r>
              <a:rPr sz="4300" b="1" i="1" spc="-20" dirty="0">
                <a:latin typeface="Corbel"/>
                <a:cs typeface="Corbel"/>
              </a:rPr>
              <a:t> </a:t>
            </a:r>
            <a:r>
              <a:rPr sz="4300" b="1" i="1" spc="-15" dirty="0" err="1">
                <a:latin typeface="Corbel"/>
                <a:cs typeface="Corbel"/>
              </a:rPr>
              <a:t>урядової</a:t>
            </a:r>
            <a:r>
              <a:rPr sz="4300" b="1" i="1" spc="-10" dirty="0">
                <a:latin typeface="Corbel"/>
                <a:cs typeface="Corbel"/>
              </a:rPr>
              <a:t> </a:t>
            </a:r>
            <a:r>
              <a:rPr sz="4300" b="1" i="1" spc="-5" dirty="0" err="1" smtClean="0">
                <a:latin typeface="Corbel"/>
                <a:cs typeface="Corbel"/>
              </a:rPr>
              <a:t>етики</a:t>
            </a:r>
            <a:endParaRPr sz="4300" b="1" dirty="0">
              <a:latin typeface="Corbel"/>
              <a:cs typeface="Corbe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536001" y="1350072"/>
            <a:ext cx="1746250" cy="5499100"/>
            <a:chOff x="1536001" y="1350072"/>
            <a:chExt cx="1746250" cy="5499100"/>
          </a:xfrm>
        </p:grpSpPr>
        <p:sp>
          <p:nvSpPr>
            <p:cNvPr id="4" name="object 4"/>
            <p:cNvSpPr/>
            <p:nvPr/>
          </p:nvSpPr>
          <p:spPr>
            <a:xfrm>
              <a:off x="2587752" y="2148840"/>
              <a:ext cx="682625" cy="3900804"/>
            </a:xfrm>
            <a:custGeom>
              <a:avLst/>
              <a:gdLst/>
              <a:ahLst/>
              <a:cxnLst/>
              <a:rect l="l" t="t" r="r" b="b"/>
              <a:pathLst>
                <a:path w="682625" h="3900804">
                  <a:moveTo>
                    <a:pt x="0" y="1950720"/>
                  </a:moveTo>
                  <a:lnTo>
                    <a:pt x="340995" y="1950720"/>
                  </a:lnTo>
                  <a:lnTo>
                    <a:pt x="340995" y="3900335"/>
                  </a:lnTo>
                  <a:lnTo>
                    <a:pt x="682117" y="3900335"/>
                  </a:lnTo>
                </a:path>
                <a:path w="682625" h="3900804">
                  <a:moveTo>
                    <a:pt x="0" y="1950720"/>
                  </a:moveTo>
                  <a:lnTo>
                    <a:pt x="340995" y="1950720"/>
                  </a:lnTo>
                  <a:lnTo>
                    <a:pt x="340995" y="2600579"/>
                  </a:lnTo>
                  <a:lnTo>
                    <a:pt x="682117" y="2600579"/>
                  </a:lnTo>
                </a:path>
                <a:path w="682625" h="3900804">
                  <a:moveTo>
                    <a:pt x="0" y="1951355"/>
                  </a:moveTo>
                  <a:lnTo>
                    <a:pt x="340995" y="1951355"/>
                  </a:lnTo>
                  <a:lnTo>
                    <a:pt x="340995" y="1301496"/>
                  </a:lnTo>
                  <a:lnTo>
                    <a:pt x="682117" y="1301496"/>
                  </a:lnTo>
                </a:path>
                <a:path w="682625" h="3900804">
                  <a:moveTo>
                    <a:pt x="0" y="1949577"/>
                  </a:moveTo>
                  <a:lnTo>
                    <a:pt x="340995" y="1949577"/>
                  </a:lnTo>
                  <a:lnTo>
                    <a:pt x="340995" y="0"/>
                  </a:lnTo>
                  <a:lnTo>
                    <a:pt x="682117" y="0"/>
                  </a:lnTo>
                </a:path>
              </a:pathLst>
            </a:custGeom>
            <a:ln w="24384">
              <a:solidFill>
                <a:srgbClr val="465A8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548383" y="1362454"/>
              <a:ext cx="1039494" cy="5474335"/>
            </a:xfrm>
            <a:custGeom>
              <a:avLst/>
              <a:gdLst/>
              <a:ahLst/>
              <a:cxnLst/>
              <a:rect l="l" t="t" r="r" b="b"/>
              <a:pathLst>
                <a:path w="1039494" h="5474334">
                  <a:moveTo>
                    <a:pt x="1039367" y="0"/>
                  </a:moveTo>
                  <a:lnTo>
                    <a:pt x="0" y="0"/>
                  </a:lnTo>
                  <a:lnTo>
                    <a:pt x="0" y="5474208"/>
                  </a:lnTo>
                  <a:lnTo>
                    <a:pt x="1039367" y="5474208"/>
                  </a:lnTo>
                  <a:lnTo>
                    <a:pt x="1039367" y="0"/>
                  </a:lnTo>
                  <a:close/>
                </a:path>
              </a:pathLst>
            </a:custGeom>
            <a:solidFill>
              <a:srgbClr val="84AA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48383" y="1362454"/>
              <a:ext cx="1039494" cy="5474335"/>
            </a:xfrm>
            <a:custGeom>
              <a:avLst/>
              <a:gdLst/>
              <a:ahLst/>
              <a:cxnLst/>
              <a:rect l="l" t="t" r="r" b="b"/>
              <a:pathLst>
                <a:path w="1039494" h="5474334">
                  <a:moveTo>
                    <a:pt x="0" y="5474208"/>
                  </a:moveTo>
                  <a:lnTo>
                    <a:pt x="1039367" y="5474208"/>
                  </a:lnTo>
                  <a:lnTo>
                    <a:pt x="1039367" y="0"/>
                  </a:lnTo>
                  <a:lnTo>
                    <a:pt x="0" y="0"/>
                  </a:lnTo>
                  <a:lnTo>
                    <a:pt x="0" y="5474208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673415" y="2744888"/>
            <a:ext cx="852169" cy="27178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6240"/>
              </a:lnSpc>
            </a:pPr>
            <a:r>
              <a:rPr sz="6500" spc="-15" dirty="0">
                <a:solidFill>
                  <a:srgbClr val="FFFFFF"/>
                </a:solidFill>
                <a:latin typeface="Corbel"/>
                <a:cs typeface="Corbel"/>
              </a:rPr>
              <a:t>Функції</a:t>
            </a:r>
            <a:endParaRPr sz="6500" dirty="0">
              <a:latin typeface="Corbel"/>
              <a:cs typeface="Corbe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258311" y="1618488"/>
            <a:ext cx="5069205" cy="4962525"/>
            <a:chOff x="3258311" y="1618488"/>
            <a:chExt cx="5069205" cy="4962525"/>
          </a:xfrm>
        </p:grpSpPr>
        <p:sp>
          <p:nvSpPr>
            <p:cNvPr id="9" name="object 9"/>
            <p:cNvSpPr/>
            <p:nvPr/>
          </p:nvSpPr>
          <p:spPr>
            <a:xfrm>
              <a:off x="3270503" y="1630680"/>
              <a:ext cx="5032375" cy="1039494"/>
            </a:xfrm>
            <a:custGeom>
              <a:avLst/>
              <a:gdLst/>
              <a:ahLst/>
              <a:cxnLst/>
              <a:rect l="l" t="t" r="r" b="b"/>
              <a:pathLst>
                <a:path w="5032375" h="1039494">
                  <a:moveTo>
                    <a:pt x="5032248" y="0"/>
                  </a:moveTo>
                  <a:lnTo>
                    <a:pt x="0" y="0"/>
                  </a:lnTo>
                  <a:lnTo>
                    <a:pt x="0" y="1039368"/>
                  </a:lnTo>
                  <a:lnTo>
                    <a:pt x="5032248" y="1039368"/>
                  </a:lnTo>
                  <a:lnTo>
                    <a:pt x="5032248" y="0"/>
                  </a:lnTo>
                  <a:close/>
                </a:path>
              </a:pathLst>
            </a:custGeom>
            <a:solidFill>
              <a:srgbClr val="465A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270503" y="1630680"/>
              <a:ext cx="5032375" cy="1039494"/>
            </a:xfrm>
            <a:custGeom>
              <a:avLst/>
              <a:gdLst/>
              <a:ahLst/>
              <a:cxnLst/>
              <a:rect l="l" t="t" r="r" b="b"/>
              <a:pathLst>
                <a:path w="5032375" h="1039494">
                  <a:moveTo>
                    <a:pt x="0" y="1039368"/>
                  </a:moveTo>
                  <a:lnTo>
                    <a:pt x="5032248" y="1039368"/>
                  </a:lnTo>
                  <a:lnTo>
                    <a:pt x="5032248" y="0"/>
                  </a:lnTo>
                  <a:lnTo>
                    <a:pt x="0" y="0"/>
                  </a:lnTo>
                  <a:lnTo>
                    <a:pt x="0" y="1039368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270503" y="2929127"/>
              <a:ext cx="4980940" cy="1039494"/>
            </a:xfrm>
            <a:custGeom>
              <a:avLst/>
              <a:gdLst/>
              <a:ahLst/>
              <a:cxnLst/>
              <a:rect l="l" t="t" r="r" b="b"/>
              <a:pathLst>
                <a:path w="4980940" h="1039495">
                  <a:moveTo>
                    <a:pt x="4980432" y="0"/>
                  </a:moveTo>
                  <a:lnTo>
                    <a:pt x="0" y="0"/>
                  </a:lnTo>
                  <a:lnTo>
                    <a:pt x="0" y="1039368"/>
                  </a:lnTo>
                  <a:lnTo>
                    <a:pt x="4980432" y="1039368"/>
                  </a:lnTo>
                  <a:lnTo>
                    <a:pt x="4980432" y="0"/>
                  </a:lnTo>
                  <a:close/>
                </a:path>
              </a:pathLst>
            </a:custGeom>
            <a:solidFill>
              <a:srgbClr val="465A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270503" y="2929127"/>
              <a:ext cx="4980940" cy="1039494"/>
            </a:xfrm>
            <a:custGeom>
              <a:avLst/>
              <a:gdLst/>
              <a:ahLst/>
              <a:cxnLst/>
              <a:rect l="l" t="t" r="r" b="b"/>
              <a:pathLst>
                <a:path w="4980940" h="1039495">
                  <a:moveTo>
                    <a:pt x="0" y="1039368"/>
                  </a:moveTo>
                  <a:lnTo>
                    <a:pt x="4980432" y="1039368"/>
                  </a:lnTo>
                  <a:lnTo>
                    <a:pt x="4980432" y="0"/>
                  </a:lnTo>
                  <a:lnTo>
                    <a:pt x="0" y="0"/>
                  </a:lnTo>
                  <a:lnTo>
                    <a:pt x="0" y="1039368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270503" y="4230623"/>
              <a:ext cx="5032375" cy="1039494"/>
            </a:xfrm>
            <a:custGeom>
              <a:avLst/>
              <a:gdLst/>
              <a:ahLst/>
              <a:cxnLst/>
              <a:rect l="l" t="t" r="r" b="b"/>
              <a:pathLst>
                <a:path w="5032375" h="1039495">
                  <a:moveTo>
                    <a:pt x="5032248" y="0"/>
                  </a:moveTo>
                  <a:lnTo>
                    <a:pt x="0" y="0"/>
                  </a:lnTo>
                  <a:lnTo>
                    <a:pt x="0" y="1039367"/>
                  </a:lnTo>
                  <a:lnTo>
                    <a:pt x="5032248" y="1039367"/>
                  </a:lnTo>
                  <a:lnTo>
                    <a:pt x="5032248" y="0"/>
                  </a:lnTo>
                  <a:close/>
                </a:path>
              </a:pathLst>
            </a:custGeom>
            <a:solidFill>
              <a:srgbClr val="465A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270503" y="4230623"/>
              <a:ext cx="5032375" cy="1039494"/>
            </a:xfrm>
            <a:custGeom>
              <a:avLst/>
              <a:gdLst/>
              <a:ahLst/>
              <a:cxnLst/>
              <a:rect l="l" t="t" r="r" b="b"/>
              <a:pathLst>
                <a:path w="5032375" h="1039495">
                  <a:moveTo>
                    <a:pt x="0" y="1039367"/>
                  </a:moveTo>
                  <a:lnTo>
                    <a:pt x="5032248" y="1039367"/>
                  </a:lnTo>
                  <a:lnTo>
                    <a:pt x="5032248" y="0"/>
                  </a:lnTo>
                  <a:lnTo>
                    <a:pt x="0" y="0"/>
                  </a:lnTo>
                  <a:lnTo>
                    <a:pt x="0" y="1039367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270503" y="5529072"/>
              <a:ext cx="5044440" cy="1039494"/>
            </a:xfrm>
            <a:custGeom>
              <a:avLst/>
              <a:gdLst/>
              <a:ahLst/>
              <a:cxnLst/>
              <a:rect l="l" t="t" r="r" b="b"/>
              <a:pathLst>
                <a:path w="5044440" h="1039495">
                  <a:moveTo>
                    <a:pt x="5044440" y="0"/>
                  </a:moveTo>
                  <a:lnTo>
                    <a:pt x="0" y="0"/>
                  </a:lnTo>
                  <a:lnTo>
                    <a:pt x="0" y="1039367"/>
                  </a:lnTo>
                  <a:lnTo>
                    <a:pt x="5044440" y="1039367"/>
                  </a:lnTo>
                  <a:lnTo>
                    <a:pt x="5044440" y="0"/>
                  </a:lnTo>
                  <a:close/>
                </a:path>
              </a:pathLst>
            </a:custGeom>
            <a:solidFill>
              <a:srgbClr val="465A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270503" y="5529072"/>
              <a:ext cx="5044440" cy="1039494"/>
            </a:xfrm>
            <a:custGeom>
              <a:avLst/>
              <a:gdLst/>
              <a:ahLst/>
              <a:cxnLst/>
              <a:rect l="l" t="t" r="r" b="b"/>
              <a:pathLst>
                <a:path w="5044440" h="1039495">
                  <a:moveTo>
                    <a:pt x="0" y="1039367"/>
                  </a:moveTo>
                  <a:lnTo>
                    <a:pt x="5044440" y="1039367"/>
                  </a:lnTo>
                  <a:lnTo>
                    <a:pt x="5044440" y="0"/>
                  </a:lnTo>
                  <a:lnTo>
                    <a:pt x="0" y="0"/>
                  </a:lnTo>
                  <a:lnTo>
                    <a:pt x="0" y="1039367"/>
                  </a:lnTo>
                  <a:close/>
                </a:path>
              </a:pathLst>
            </a:custGeom>
            <a:ln w="2438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428238" y="1607261"/>
            <a:ext cx="4666615" cy="459930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50190" marR="193675" algn="ctr">
              <a:lnSpc>
                <a:spcPct val="91400"/>
              </a:lnSpc>
              <a:spcBef>
                <a:spcPts val="340"/>
              </a:spcBef>
            </a:pP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Забезпечення</a:t>
            </a:r>
            <a:r>
              <a:rPr sz="2300" spc="-6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підтримки</a:t>
            </a:r>
            <a:r>
              <a:rPr sz="2300" spc="-3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високих </a:t>
            </a:r>
            <a:r>
              <a:rPr sz="2300" spc="-44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етичних </a:t>
            </a:r>
            <a:r>
              <a:rPr sz="2300" spc="-5" dirty="0">
                <a:solidFill>
                  <a:srgbClr val="FFFFFF"/>
                </a:solidFill>
                <a:latin typeface="Corbel"/>
                <a:cs typeface="Corbel"/>
              </a:rPr>
              <a:t>стандартів 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у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середовищі </a:t>
            </a:r>
            <a:r>
              <a:rPr sz="2300" spc="-45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державних</a:t>
            </a:r>
            <a:r>
              <a:rPr sz="2300" spc="-3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службовців</a:t>
            </a:r>
            <a:endParaRPr sz="2300" dirty="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250" dirty="0">
              <a:latin typeface="Corbel"/>
              <a:cs typeface="Corbel"/>
            </a:endParaRPr>
          </a:p>
          <a:p>
            <a:pPr marL="12065" marR="5080" algn="ctr">
              <a:lnSpc>
                <a:spcPts val="2520"/>
              </a:lnSpc>
            </a:pPr>
            <a:r>
              <a:rPr sz="2300" spc="-5" dirty="0">
                <a:solidFill>
                  <a:srgbClr val="FFFFFF"/>
                </a:solidFill>
                <a:latin typeface="Corbel"/>
                <a:cs typeface="Corbel"/>
              </a:rPr>
              <a:t>Запобігання </a:t>
            </a:r>
            <a:r>
              <a:rPr sz="2300" spc="-15" dirty="0">
                <a:solidFill>
                  <a:srgbClr val="FFFFFF"/>
                </a:solidFill>
                <a:latin typeface="Corbel"/>
                <a:cs typeface="Corbel"/>
              </a:rPr>
              <a:t>конфліктам 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інтересів і їх </a:t>
            </a:r>
            <a:r>
              <a:rPr sz="2300" spc="-45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вирішення</a:t>
            </a:r>
            <a:endParaRPr sz="2300" dirty="0">
              <a:latin typeface="Corbel"/>
              <a:cs typeface="Corbel"/>
            </a:endParaRPr>
          </a:p>
          <a:p>
            <a:pPr>
              <a:lnSpc>
                <a:spcPct val="100000"/>
              </a:lnSpc>
            </a:pPr>
            <a:endParaRPr sz="2300" dirty="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 dirty="0">
              <a:latin typeface="Corbel"/>
              <a:cs typeface="Corbel"/>
            </a:endParaRPr>
          </a:p>
          <a:p>
            <a:pPr marL="52069" algn="ctr">
              <a:lnSpc>
                <a:spcPts val="2640"/>
              </a:lnSpc>
            </a:pPr>
            <a:r>
              <a:rPr sz="2300" spc="-5" dirty="0">
                <a:solidFill>
                  <a:srgbClr val="FFFFFF"/>
                </a:solidFill>
                <a:latin typeface="Corbel"/>
                <a:cs typeface="Corbel"/>
              </a:rPr>
              <a:t>Підвищення</a:t>
            </a:r>
            <a:r>
              <a:rPr sz="2300" spc="-7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5" dirty="0">
                <a:solidFill>
                  <a:srgbClr val="FFFFFF"/>
                </a:solidFill>
                <a:latin typeface="Corbel"/>
                <a:cs typeface="Corbel"/>
              </a:rPr>
              <a:t>суспільної</a:t>
            </a:r>
            <a:r>
              <a:rPr sz="23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довіри</a:t>
            </a:r>
            <a:r>
              <a:rPr sz="2300" spc="-4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25" dirty="0">
                <a:solidFill>
                  <a:srgbClr val="FFFFFF"/>
                </a:solidFill>
                <a:latin typeface="Corbel"/>
                <a:cs typeface="Corbel"/>
              </a:rPr>
              <a:t>до</a:t>
            </a:r>
            <a:endParaRPr sz="2300" dirty="0">
              <a:latin typeface="Corbel"/>
              <a:cs typeface="Corbel"/>
            </a:endParaRPr>
          </a:p>
          <a:p>
            <a:pPr marL="50800" algn="ctr">
              <a:lnSpc>
                <a:spcPts val="2640"/>
              </a:lnSpc>
            </a:pPr>
            <a:r>
              <a:rPr sz="2300" spc="-5" dirty="0">
                <a:solidFill>
                  <a:srgbClr val="FFFFFF"/>
                </a:solidFill>
                <a:latin typeface="Corbel"/>
                <a:cs typeface="Corbel"/>
              </a:rPr>
              <a:t>виконавчої</a:t>
            </a:r>
            <a:r>
              <a:rPr sz="2300" spc="-7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влади</a:t>
            </a:r>
            <a:endParaRPr sz="2300" dirty="0">
              <a:latin typeface="Corbel"/>
              <a:cs typeface="Corbel"/>
            </a:endParaRPr>
          </a:p>
          <a:p>
            <a:pPr>
              <a:lnSpc>
                <a:spcPct val="100000"/>
              </a:lnSpc>
            </a:pPr>
            <a:endParaRPr sz="2300" dirty="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750" dirty="0">
              <a:latin typeface="Corbel"/>
              <a:cs typeface="Corbel"/>
            </a:endParaRPr>
          </a:p>
          <a:p>
            <a:pPr marL="61594" algn="ctr">
              <a:lnSpc>
                <a:spcPct val="100000"/>
              </a:lnSpc>
              <a:spcBef>
                <a:spcPts val="5"/>
              </a:spcBef>
            </a:pPr>
            <a:r>
              <a:rPr sz="2300" spc="-5" dirty="0">
                <a:solidFill>
                  <a:srgbClr val="FFFFFF"/>
                </a:solidFill>
                <a:latin typeface="Corbel"/>
                <a:cs typeface="Corbel"/>
              </a:rPr>
              <a:t>Надання</a:t>
            </a:r>
            <a:r>
              <a:rPr sz="2300" spc="-4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етичної</a:t>
            </a:r>
            <a:r>
              <a:rPr sz="2300" spc="-2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300" spc="-5" dirty="0">
                <a:solidFill>
                  <a:srgbClr val="FFFFFF"/>
                </a:solidFill>
                <a:latin typeface="Corbel"/>
                <a:cs typeface="Corbel"/>
              </a:rPr>
              <a:t>освіти</a:t>
            </a:r>
            <a:r>
              <a:rPr sz="2300" spc="-10" dirty="0">
                <a:solidFill>
                  <a:srgbClr val="FFFFFF"/>
                </a:solidFill>
                <a:latin typeface="Corbel"/>
                <a:cs typeface="Corbel"/>
              </a:rPr>
              <a:t> службовцям</a:t>
            </a:r>
            <a:endParaRPr sz="2300" dirty="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1" y="827664"/>
            <a:ext cx="7986902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b="1" i="1" spc="-20" dirty="0">
                <a:latin typeface="Corbel"/>
                <a:cs typeface="Corbel"/>
              </a:rPr>
              <a:t>Рада</a:t>
            </a:r>
            <a:r>
              <a:rPr b="1" i="1" spc="-45" dirty="0">
                <a:latin typeface="Corbel"/>
                <a:cs typeface="Corbel"/>
              </a:rPr>
              <a:t> </a:t>
            </a:r>
            <a:r>
              <a:rPr b="1" i="1" dirty="0">
                <a:latin typeface="Corbel"/>
                <a:cs typeface="Corbel"/>
              </a:rPr>
              <a:t>із</a:t>
            </a:r>
            <a:r>
              <a:rPr b="1" i="1" spc="-40" dirty="0">
                <a:latin typeface="Corbel"/>
                <a:cs typeface="Corbel"/>
              </a:rPr>
              <a:t> </a:t>
            </a:r>
            <a:r>
              <a:rPr b="1" i="1" spc="5" dirty="0">
                <a:latin typeface="Corbel"/>
                <a:cs typeface="Corbel"/>
              </a:rPr>
              <a:t>захисту</a:t>
            </a:r>
            <a:r>
              <a:rPr b="1" i="1" spc="-75" dirty="0">
                <a:latin typeface="Corbel"/>
                <a:cs typeface="Corbel"/>
              </a:rPr>
              <a:t> </a:t>
            </a:r>
            <a:r>
              <a:rPr b="1" i="1" dirty="0">
                <a:latin typeface="Corbel"/>
                <a:cs typeface="Corbel"/>
              </a:rPr>
              <a:t>системи</a:t>
            </a:r>
            <a:r>
              <a:rPr b="1" i="1" spc="-40" dirty="0">
                <a:latin typeface="Corbel"/>
                <a:cs typeface="Corbel"/>
              </a:rPr>
              <a:t> </a:t>
            </a:r>
            <a:r>
              <a:rPr b="1" i="1" dirty="0">
                <a:latin typeface="Corbel"/>
                <a:cs typeface="Corbel"/>
              </a:rPr>
              <a:t>заслуг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09601" y="2133599"/>
            <a:ext cx="8001000" cy="354840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69900" marR="131445" indent="-457200">
              <a:lnSpc>
                <a:spcPct val="100000"/>
              </a:lnSpc>
              <a:spcBef>
                <a:spcPts val="90"/>
              </a:spcBef>
              <a:buFont typeface="Wingdings" panose="05000000000000000000" pitchFamily="2" charset="2"/>
              <a:buChar char="Ø"/>
            </a:pPr>
            <a:r>
              <a:rPr sz="2800" spc="-10" dirty="0">
                <a:latin typeface="Corbel"/>
                <a:cs typeface="Corbel"/>
              </a:rPr>
              <a:t>Система</a:t>
            </a:r>
            <a:r>
              <a:rPr sz="2800" spc="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заслуг</a:t>
            </a:r>
            <a:r>
              <a:rPr sz="2800" spc="5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-</a:t>
            </a:r>
            <a:r>
              <a:rPr sz="2800" spc="-15" dirty="0">
                <a:latin typeface="Corbel"/>
                <a:cs typeface="Corbel"/>
              </a:rPr>
              <a:t> </a:t>
            </a:r>
            <a:r>
              <a:rPr sz="2800" spc="-45" dirty="0">
                <a:latin typeface="Corbel"/>
                <a:cs typeface="Corbel"/>
              </a:rPr>
              <a:t>це</a:t>
            </a:r>
            <a:r>
              <a:rPr sz="2800" spc="1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система</a:t>
            </a:r>
            <a:r>
              <a:rPr sz="2800" spc="10" dirty="0">
                <a:latin typeface="Corbel"/>
                <a:cs typeface="Corbel"/>
              </a:rPr>
              <a:t> </a:t>
            </a:r>
            <a:r>
              <a:rPr sz="2800" spc="-15" dirty="0">
                <a:latin typeface="Corbel"/>
                <a:cs typeface="Corbel"/>
              </a:rPr>
              <a:t>принципів </a:t>
            </a:r>
            <a:r>
              <a:rPr sz="2800" spc="-630" dirty="0">
                <a:latin typeface="Corbel"/>
                <a:cs typeface="Corbel"/>
              </a:rPr>
              <a:t> </a:t>
            </a:r>
            <a:r>
              <a:rPr sz="2800" spc="-20" dirty="0">
                <a:latin typeface="Corbel"/>
                <a:cs typeface="Corbel"/>
              </a:rPr>
              <a:t>добору</a:t>
            </a:r>
            <a:r>
              <a:rPr sz="2800" spc="3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і</a:t>
            </a:r>
            <a:r>
              <a:rPr sz="2800" spc="-1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просування</a:t>
            </a:r>
            <a:r>
              <a:rPr sz="2800" spc="35" dirty="0">
                <a:latin typeface="Corbel"/>
                <a:cs typeface="Corbel"/>
              </a:rPr>
              <a:t> </a:t>
            </a:r>
            <a:r>
              <a:rPr sz="2800" spc="-15" dirty="0">
                <a:latin typeface="Corbel"/>
                <a:cs typeface="Corbel"/>
              </a:rPr>
              <a:t>службовців</a:t>
            </a:r>
            <a:r>
              <a:rPr sz="2800" spc="70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по </a:t>
            </a:r>
            <a:r>
              <a:rPr sz="2800" spc="-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службі</a:t>
            </a:r>
            <a:r>
              <a:rPr sz="280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на </a:t>
            </a:r>
            <a:r>
              <a:rPr sz="2800" spc="-10" dirty="0">
                <a:latin typeface="Corbel"/>
                <a:cs typeface="Corbel"/>
              </a:rPr>
              <a:t>основі</a:t>
            </a:r>
            <a:r>
              <a:rPr sz="2800" spc="30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їх </a:t>
            </a:r>
            <a:r>
              <a:rPr sz="2800" spc="-10" dirty="0" err="1">
                <a:latin typeface="Corbel"/>
                <a:cs typeface="Corbel"/>
              </a:rPr>
              <a:t>професійних</a:t>
            </a:r>
            <a:r>
              <a:rPr sz="2800" spc="5" dirty="0">
                <a:latin typeface="Corbel"/>
                <a:cs typeface="Corbel"/>
              </a:rPr>
              <a:t> </a:t>
            </a:r>
            <a:r>
              <a:rPr sz="2800" spc="-5" dirty="0" smtClean="0">
                <a:latin typeface="Corbel"/>
                <a:cs typeface="Corbel"/>
              </a:rPr>
              <a:t>і</a:t>
            </a:r>
            <a:r>
              <a:rPr lang="uk-UA" sz="2800" spc="-5" dirty="0" smtClean="0">
                <a:latin typeface="Corbel"/>
                <a:cs typeface="Corbel"/>
              </a:rPr>
              <a:t> </a:t>
            </a:r>
            <a:r>
              <a:rPr sz="2800" spc="-15" dirty="0" err="1" smtClean="0">
                <a:latin typeface="Corbel"/>
                <a:cs typeface="Corbel"/>
              </a:rPr>
              <a:t>ділових</a:t>
            </a:r>
            <a:r>
              <a:rPr sz="2800" spc="10" dirty="0" smtClean="0">
                <a:latin typeface="Corbel"/>
                <a:cs typeface="Corbel"/>
              </a:rPr>
              <a:t> </a:t>
            </a:r>
            <a:r>
              <a:rPr sz="2800" spc="-25" dirty="0" err="1" smtClean="0">
                <a:latin typeface="Corbel"/>
                <a:cs typeface="Corbel"/>
              </a:rPr>
              <a:t>якостей</a:t>
            </a:r>
            <a:endParaRPr lang="uk-UA" sz="2800" spc="-25" dirty="0" smtClean="0">
              <a:latin typeface="Corbel"/>
              <a:cs typeface="Corbel"/>
            </a:endParaRPr>
          </a:p>
          <a:p>
            <a:pPr marL="469900" marR="131445" indent="-457200">
              <a:lnSpc>
                <a:spcPct val="100000"/>
              </a:lnSpc>
              <a:spcBef>
                <a:spcPts val="90"/>
              </a:spcBef>
              <a:buFont typeface="Wingdings" panose="05000000000000000000" pitchFamily="2" charset="2"/>
              <a:buChar char="Ø"/>
            </a:pPr>
            <a:endParaRPr sz="2800" dirty="0">
              <a:latin typeface="Corbel"/>
              <a:cs typeface="Corbel"/>
            </a:endParaRPr>
          </a:p>
          <a:p>
            <a:pPr marL="469900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sz="2800" spc="-10" dirty="0" err="1">
                <a:latin typeface="Corbel"/>
                <a:cs typeface="Corbel"/>
              </a:rPr>
              <a:t>Повноваження</a:t>
            </a:r>
            <a:r>
              <a:rPr sz="2800" spc="65" dirty="0">
                <a:latin typeface="Corbel"/>
                <a:cs typeface="Corbel"/>
              </a:rPr>
              <a:t> </a:t>
            </a:r>
            <a:r>
              <a:rPr lang="ru-RU" sz="2800" spc="-5" dirty="0" smtClean="0">
                <a:latin typeface="Corbel"/>
                <a:cs typeface="Corbel"/>
              </a:rPr>
              <a:t>–</a:t>
            </a:r>
            <a:r>
              <a:rPr sz="2800" spc="-30" dirty="0" smtClean="0">
                <a:latin typeface="Corbel"/>
                <a:cs typeface="Corbel"/>
              </a:rPr>
              <a:t> </a:t>
            </a:r>
            <a:r>
              <a:rPr sz="2800" spc="-10" dirty="0" err="1" smtClean="0">
                <a:latin typeface="Corbel"/>
                <a:cs typeface="Corbel"/>
              </a:rPr>
              <a:t>забезпечення</a:t>
            </a:r>
            <a:r>
              <a:rPr lang="uk-UA" sz="2800" spc="-10" dirty="0" smtClean="0">
                <a:latin typeface="Corbel"/>
                <a:cs typeface="Corbel"/>
              </a:rPr>
              <a:t> </a:t>
            </a:r>
            <a:r>
              <a:rPr sz="2800" spc="-15" dirty="0" err="1" smtClean="0">
                <a:latin typeface="Corbel"/>
                <a:cs typeface="Corbel"/>
              </a:rPr>
              <a:t>дотримання</a:t>
            </a:r>
            <a:r>
              <a:rPr sz="2800" spc="40" dirty="0" smtClean="0">
                <a:latin typeface="Corbel"/>
                <a:cs typeface="Corbel"/>
              </a:rPr>
              <a:t> </a:t>
            </a:r>
            <a:r>
              <a:rPr sz="2800" spc="-20" dirty="0">
                <a:latin typeface="Corbel"/>
                <a:cs typeface="Corbel"/>
              </a:rPr>
              <a:t>законів</a:t>
            </a:r>
            <a:r>
              <a:rPr sz="2800" spc="20" dirty="0">
                <a:latin typeface="Corbel"/>
                <a:cs typeface="Corbel"/>
              </a:rPr>
              <a:t> </a:t>
            </a:r>
            <a:r>
              <a:rPr sz="2800" spc="-15" dirty="0">
                <a:latin typeface="Corbel"/>
                <a:cs typeface="Corbel"/>
              </a:rPr>
              <a:t>цивільної</a:t>
            </a:r>
            <a:r>
              <a:rPr sz="2800" spc="3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служби</a:t>
            </a:r>
            <a:r>
              <a:rPr sz="2800" spc="5" dirty="0">
                <a:latin typeface="Corbel"/>
                <a:cs typeface="Corbel"/>
              </a:rPr>
              <a:t> </a:t>
            </a:r>
            <a:r>
              <a:rPr sz="2800" spc="-5" dirty="0">
                <a:latin typeface="Corbel"/>
                <a:cs typeface="Corbel"/>
              </a:rPr>
              <a:t>у </a:t>
            </a:r>
            <a:r>
              <a:rPr sz="2800" spc="-630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сфері</a:t>
            </a:r>
            <a:r>
              <a:rPr sz="2800" spc="-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зайнятості,</a:t>
            </a:r>
            <a:r>
              <a:rPr sz="2800" spc="30" dirty="0">
                <a:latin typeface="Corbel"/>
                <a:cs typeface="Corbel"/>
              </a:rPr>
              <a:t> </a:t>
            </a:r>
            <a:r>
              <a:rPr sz="2800" spc="-5" dirty="0" err="1">
                <a:latin typeface="Corbel"/>
                <a:cs typeface="Corbel"/>
              </a:rPr>
              <a:t>звільнення</a:t>
            </a:r>
            <a:r>
              <a:rPr sz="2800" spc="20" dirty="0">
                <a:latin typeface="Corbel"/>
                <a:cs typeface="Corbel"/>
              </a:rPr>
              <a:t> </a:t>
            </a:r>
            <a:r>
              <a:rPr sz="2800" spc="-5" dirty="0" smtClean="0">
                <a:latin typeface="Corbel"/>
                <a:cs typeface="Corbel"/>
              </a:rPr>
              <a:t>і</a:t>
            </a:r>
            <a:r>
              <a:rPr lang="uk-UA" sz="2800" spc="-5" dirty="0" smtClean="0">
                <a:latin typeface="Corbel"/>
                <a:cs typeface="Corbel"/>
              </a:rPr>
              <a:t> </a:t>
            </a:r>
            <a:r>
              <a:rPr sz="2800" spc="-15" dirty="0" err="1" smtClean="0">
                <a:latin typeface="Corbel"/>
                <a:cs typeface="Corbel"/>
              </a:rPr>
              <a:t>проходження</a:t>
            </a:r>
            <a:r>
              <a:rPr sz="2800" spc="35" dirty="0" smtClean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служби</a:t>
            </a:r>
            <a:r>
              <a:rPr sz="2800" spc="20" dirty="0">
                <a:latin typeface="Corbel"/>
                <a:cs typeface="Corbel"/>
              </a:rPr>
              <a:t> </a:t>
            </a:r>
            <a:r>
              <a:rPr sz="2800" spc="-20" dirty="0">
                <a:latin typeface="Corbel"/>
                <a:cs typeface="Corbel"/>
              </a:rPr>
              <a:t>відповідно</a:t>
            </a:r>
            <a:r>
              <a:rPr sz="2800" spc="65" dirty="0">
                <a:latin typeface="Corbel"/>
                <a:cs typeface="Corbel"/>
              </a:rPr>
              <a:t> </a:t>
            </a:r>
            <a:r>
              <a:rPr sz="2800" spc="-50" dirty="0">
                <a:latin typeface="Corbel"/>
                <a:cs typeface="Corbel"/>
              </a:rPr>
              <a:t>до </a:t>
            </a:r>
            <a:r>
              <a:rPr sz="2800" spc="-625" dirty="0">
                <a:latin typeface="Corbel"/>
                <a:cs typeface="Corbel"/>
              </a:rPr>
              <a:t> </a:t>
            </a:r>
            <a:r>
              <a:rPr sz="2800" spc="-15" dirty="0">
                <a:latin typeface="Corbel"/>
                <a:cs typeface="Corbel"/>
              </a:rPr>
              <a:t>принципів</a:t>
            </a:r>
            <a:r>
              <a:rPr sz="2800" spc="35" dirty="0">
                <a:latin typeface="Corbel"/>
                <a:cs typeface="Corbel"/>
              </a:rPr>
              <a:t> </a:t>
            </a:r>
            <a:r>
              <a:rPr sz="2800" spc="-10" dirty="0">
                <a:latin typeface="Corbel"/>
                <a:cs typeface="Corbel"/>
              </a:rPr>
              <a:t>"системи</a:t>
            </a:r>
            <a:r>
              <a:rPr sz="2800" spc="25" dirty="0">
                <a:latin typeface="Corbel"/>
                <a:cs typeface="Corbel"/>
              </a:rPr>
              <a:t> </a:t>
            </a:r>
            <a:r>
              <a:rPr sz="2800" spc="-45" dirty="0">
                <a:latin typeface="Corbel"/>
                <a:cs typeface="Corbel"/>
              </a:rPr>
              <a:t>досягнень"</a:t>
            </a:r>
            <a:endParaRPr sz="2800" dirty="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1677318"/>
            <a:ext cx="8077200" cy="12182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305"/>
              </a:lnSpc>
              <a:spcBef>
                <a:spcPts val="100"/>
              </a:spcBef>
            </a:pPr>
            <a:r>
              <a:rPr sz="3200" b="1" spc="-30" dirty="0"/>
              <a:t>Стандарти</a:t>
            </a:r>
            <a:r>
              <a:rPr sz="3200" b="1" spc="-25" dirty="0"/>
              <a:t> </a:t>
            </a:r>
            <a:r>
              <a:rPr sz="3200" b="1" spc="-5" dirty="0"/>
              <a:t>професійної </a:t>
            </a:r>
            <a:r>
              <a:rPr sz="3200" b="1" spc="-20" dirty="0"/>
              <a:t>етики</a:t>
            </a:r>
            <a:endParaRPr sz="3200" b="1" dirty="0"/>
          </a:p>
          <a:p>
            <a:pPr marL="12700">
              <a:lnSpc>
                <a:spcPts val="5145"/>
              </a:lnSpc>
            </a:pPr>
            <a:r>
              <a:rPr sz="3200" b="1" spc="-20" dirty="0"/>
              <a:t>державних</a:t>
            </a:r>
            <a:r>
              <a:rPr sz="3200" b="1" spc="-15" dirty="0"/>
              <a:t> </a:t>
            </a:r>
            <a:r>
              <a:rPr sz="3200" b="1" spc="-5" dirty="0"/>
              <a:t>службовців</a:t>
            </a:r>
            <a:r>
              <a:rPr sz="3200" b="1" spc="-10" dirty="0"/>
              <a:t> країн</a:t>
            </a:r>
            <a:r>
              <a:rPr sz="3200" b="1" spc="10" dirty="0"/>
              <a:t> </a:t>
            </a:r>
            <a:r>
              <a:rPr sz="3200" b="1" spc="-10" dirty="0"/>
              <a:t>Європи</a:t>
            </a:r>
            <a:endParaRPr sz="3200" b="1" dirty="0"/>
          </a:p>
        </p:txBody>
      </p:sp>
      <p:sp>
        <p:nvSpPr>
          <p:cNvPr id="6" name="object 6"/>
          <p:cNvSpPr txBox="1"/>
          <p:nvPr/>
        </p:nvSpPr>
        <p:spPr>
          <a:xfrm>
            <a:off x="1419225" y="4965014"/>
            <a:ext cx="7315200" cy="139827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 algn="ctr">
              <a:lnSpc>
                <a:spcPct val="91700"/>
              </a:lnSpc>
              <a:spcBef>
                <a:spcPts val="340"/>
              </a:spcBef>
            </a:pPr>
            <a:r>
              <a:rPr sz="2400" spc="-10" dirty="0">
                <a:solidFill>
                  <a:srgbClr val="FFFFFF"/>
                </a:solidFill>
                <a:latin typeface="Corbel"/>
                <a:cs typeface="Corbel"/>
              </a:rPr>
              <a:t>Досягнення </a:t>
            </a:r>
            <a:r>
              <a:rPr sz="2400" spc="-15" dirty="0">
                <a:solidFill>
                  <a:srgbClr val="FFFFFF"/>
                </a:solidFill>
                <a:latin typeface="Corbel"/>
                <a:cs typeface="Corbel"/>
              </a:rPr>
              <a:t>такої</a:t>
            </a:r>
            <a:r>
              <a:rPr sz="2400" spc="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25" dirty="0">
                <a:solidFill>
                  <a:srgbClr val="FFFFFF"/>
                </a:solidFill>
                <a:latin typeface="Corbel"/>
                <a:cs typeface="Corbel"/>
              </a:rPr>
              <a:t>мети</a:t>
            </a:r>
            <a:r>
              <a:rPr sz="2400" spc="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orbel"/>
                <a:cs typeface="Corbel"/>
              </a:rPr>
              <a:t>потребує</a:t>
            </a:r>
            <a:r>
              <a:rPr sz="2400" spc="2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dirty="0">
                <a:solidFill>
                  <a:srgbClr val="FFFFFF"/>
                </a:solidFill>
                <a:latin typeface="Corbel"/>
                <a:cs typeface="Corbel"/>
              </a:rPr>
              <a:t>не</a:t>
            </a:r>
            <a:r>
              <a:rPr sz="2400" spc="-2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dirty="0">
                <a:solidFill>
                  <a:srgbClr val="FFFFFF"/>
                </a:solidFill>
                <a:latin typeface="Corbel"/>
                <a:cs typeface="Corbel"/>
              </a:rPr>
              <a:t>так</a:t>
            </a:r>
            <a:r>
              <a:rPr sz="2400" spc="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orbel"/>
                <a:cs typeface="Corbel"/>
              </a:rPr>
              <a:t>розробки</a:t>
            </a:r>
            <a:r>
              <a:rPr sz="2400" spc="2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orbel"/>
                <a:cs typeface="Corbel"/>
              </a:rPr>
              <a:t>нових </a:t>
            </a:r>
            <a:r>
              <a:rPr sz="2400" spc="-46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orbel"/>
                <a:cs typeface="Corbel"/>
              </a:rPr>
              <a:t>обов'язків</a:t>
            </a:r>
            <a:r>
              <a:rPr sz="2400" spc="-1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orbel"/>
                <a:cs typeface="Corbel"/>
              </a:rPr>
              <a:t>або</a:t>
            </a:r>
            <a:r>
              <a:rPr sz="2400" spc="1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20" dirty="0">
                <a:solidFill>
                  <a:srgbClr val="FFFFFF"/>
                </a:solidFill>
                <a:latin typeface="Corbel"/>
                <a:cs typeface="Corbel"/>
              </a:rPr>
              <a:t>перебудови</a:t>
            </a:r>
            <a:r>
              <a:rPr sz="2400" spc="3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orbel"/>
                <a:cs typeface="Corbel"/>
              </a:rPr>
              <a:t>організації</a:t>
            </a:r>
            <a:r>
              <a:rPr sz="2400" spc="1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dirty="0">
                <a:solidFill>
                  <a:srgbClr val="FFFFFF"/>
                </a:solidFill>
                <a:latin typeface="Corbel"/>
                <a:cs typeface="Corbel"/>
              </a:rPr>
              <a:t>з</a:t>
            </a:r>
            <a:r>
              <a:rPr sz="2400" spc="-5" dirty="0">
                <a:solidFill>
                  <a:srgbClr val="FFFFFF"/>
                </a:solidFill>
                <a:latin typeface="Corbel"/>
                <a:cs typeface="Corbel"/>
              </a:rPr>
              <a:t> використанням </a:t>
            </a:r>
            <a:r>
              <a:rPr sz="2400" spc="-46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orbel"/>
                <a:cs typeface="Corbel"/>
              </a:rPr>
              <a:t>адміністративно-правових</a:t>
            </a:r>
            <a:r>
              <a:rPr sz="2400" spc="3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orbel"/>
                <a:cs typeface="Corbel"/>
              </a:rPr>
              <a:t>засобів,</a:t>
            </a:r>
            <a:r>
              <a:rPr sz="2400" spc="1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dirty="0">
                <a:solidFill>
                  <a:srgbClr val="FFFFFF"/>
                </a:solidFill>
                <a:latin typeface="Corbel"/>
                <a:cs typeface="Corbel"/>
              </a:rPr>
              <a:t>як</a:t>
            </a:r>
            <a:r>
              <a:rPr sz="2400" spc="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orbel"/>
                <a:cs typeface="Corbel"/>
              </a:rPr>
              <a:t>створення</a:t>
            </a:r>
            <a:endParaRPr sz="2400" dirty="0">
              <a:latin typeface="Corbel"/>
              <a:cs typeface="Corbel"/>
            </a:endParaRPr>
          </a:p>
          <a:p>
            <a:pPr algn="ctr">
              <a:lnSpc>
                <a:spcPts val="2640"/>
              </a:lnSpc>
            </a:pPr>
            <a:r>
              <a:rPr sz="2400" spc="-15" dirty="0">
                <a:solidFill>
                  <a:srgbClr val="FFFFFF"/>
                </a:solidFill>
                <a:latin typeface="Corbel"/>
                <a:cs typeface="Corbel"/>
              </a:rPr>
              <a:t>державним</a:t>
            </a:r>
            <a:r>
              <a:rPr sz="240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orbel"/>
                <a:cs typeface="Corbel"/>
              </a:rPr>
              <a:t>службовцям</a:t>
            </a:r>
            <a:r>
              <a:rPr sz="2400" spc="1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orbel"/>
                <a:cs typeface="Corbel"/>
              </a:rPr>
              <a:t>належних</a:t>
            </a:r>
            <a:r>
              <a:rPr sz="2400" spc="-4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orbel"/>
                <a:cs typeface="Corbel"/>
              </a:rPr>
              <a:t>умов</a:t>
            </a:r>
            <a:r>
              <a:rPr sz="2400" spc="2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orbel"/>
                <a:cs typeface="Corbel"/>
              </a:rPr>
              <a:t>праці</a:t>
            </a:r>
            <a:endParaRPr sz="2400" dirty="0">
              <a:latin typeface="Corbel"/>
              <a:cs typeface="Corbel"/>
            </a:endParaRPr>
          </a:p>
        </p:txBody>
      </p:sp>
      <p:pic>
        <p:nvPicPr>
          <p:cNvPr id="12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0" y="3200400"/>
            <a:ext cx="449580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914400"/>
            <a:ext cx="7458634" cy="914400"/>
          </a:xfrm>
        </p:spPr>
        <p:txBody>
          <a:bodyPr/>
          <a:lstStyle/>
          <a:p>
            <a:r>
              <a:rPr lang="uk-UA" b="1" i="1" dirty="0" smtClean="0"/>
              <a:t>Професійна етика ЄС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323652"/>
            <a:ext cx="7467600" cy="3848548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/>
              <a:t>Професійна</a:t>
            </a:r>
            <a:r>
              <a:rPr lang="ru-RU" dirty="0"/>
              <a:t> </a:t>
            </a:r>
            <a:r>
              <a:rPr lang="ru-RU" dirty="0" err="1" smtClean="0"/>
              <a:t>етика</a:t>
            </a:r>
            <a:r>
              <a:rPr lang="ru-RU" dirty="0" smtClean="0"/>
              <a:t> - </a:t>
            </a:r>
            <a:r>
              <a:rPr lang="ru-RU" dirty="0" err="1" smtClean="0"/>
              <a:t>основна</a:t>
            </a:r>
            <a:r>
              <a:rPr lang="ru-RU" dirty="0" smtClean="0"/>
              <a:t> </a:t>
            </a:r>
            <a:r>
              <a:rPr lang="ru-RU" dirty="0"/>
              <a:t>мета </a:t>
            </a:r>
            <a:r>
              <a:rPr lang="ru-RU" dirty="0" err="1"/>
              <a:t>управління</a:t>
            </a:r>
            <a:r>
              <a:rPr lang="ru-RU" dirty="0"/>
              <a:t> </a:t>
            </a:r>
            <a:r>
              <a:rPr lang="ru-RU" dirty="0" err="1"/>
              <a:t>людськими</a:t>
            </a:r>
            <a:r>
              <a:rPr lang="ru-RU" dirty="0"/>
              <a:t> ресурсами.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етичні</a:t>
            </a:r>
            <a:r>
              <a:rPr lang="ru-RU" dirty="0"/>
              <a:t> </a:t>
            </a:r>
            <a:r>
              <a:rPr lang="ru-RU" dirty="0" err="1"/>
              <a:t>принципи</a:t>
            </a:r>
            <a:r>
              <a:rPr lang="ru-RU" dirty="0"/>
              <a:t> </a:t>
            </a:r>
            <a:r>
              <a:rPr lang="ru-RU" dirty="0" err="1"/>
              <a:t>проголошено</a:t>
            </a:r>
            <a:r>
              <a:rPr lang="ru-RU" dirty="0"/>
              <a:t>, то вони </a:t>
            </a:r>
            <a:r>
              <a:rPr lang="ru-RU" dirty="0" err="1"/>
              <a:t>мають</a:t>
            </a:r>
            <a:r>
              <a:rPr lang="ru-RU" dirty="0"/>
              <a:t> бути нормою </a:t>
            </a:r>
            <a:r>
              <a:rPr lang="ru-RU" dirty="0" err="1"/>
              <a:t>щоденної</a:t>
            </a:r>
            <a:r>
              <a:rPr lang="ru-RU" dirty="0"/>
              <a:t> </a:t>
            </a:r>
            <a:r>
              <a:rPr lang="ru-RU" dirty="0" err="1" smtClean="0"/>
              <a:t>практи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err="1"/>
              <a:t>Професійна</a:t>
            </a:r>
            <a:r>
              <a:rPr lang="ru-RU" dirty="0"/>
              <a:t> </a:t>
            </a:r>
            <a:r>
              <a:rPr lang="ru-RU" dirty="0" err="1"/>
              <a:t>етика</a:t>
            </a:r>
            <a:r>
              <a:rPr lang="ru-RU" dirty="0"/>
              <a:t> -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прагматичний</a:t>
            </a:r>
            <a:r>
              <a:rPr lang="ru-RU" dirty="0"/>
              <a:t> </a:t>
            </a:r>
            <a:r>
              <a:rPr lang="ru-RU" dirty="0" err="1"/>
              <a:t>засіб</a:t>
            </a:r>
            <a:r>
              <a:rPr lang="ru-RU" dirty="0"/>
              <a:t>, </a:t>
            </a:r>
            <a:r>
              <a:rPr lang="ru-RU" dirty="0" err="1"/>
              <a:t>її</a:t>
            </a:r>
            <a:r>
              <a:rPr lang="ru-RU" dirty="0"/>
              <a:t> мета </a:t>
            </a:r>
            <a:r>
              <a:rPr lang="ru-RU" dirty="0" err="1"/>
              <a:t>полягає</a:t>
            </a:r>
            <a:r>
              <a:rPr lang="ru-RU" dirty="0"/>
              <a:t> в тому, </a:t>
            </a:r>
            <a:r>
              <a:rPr lang="ru-RU" dirty="0" err="1"/>
              <a:t>щоб</a:t>
            </a:r>
            <a:r>
              <a:rPr lang="ru-RU" dirty="0"/>
              <a:t> </a:t>
            </a:r>
            <a:r>
              <a:rPr lang="ru-RU" dirty="0" err="1"/>
              <a:t>відмовитися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етики</a:t>
            </a:r>
            <a:r>
              <a:rPr lang="ru-RU" dirty="0"/>
              <a:t> </a:t>
            </a:r>
            <a:r>
              <a:rPr lang="ru-RU" dirty="0" err="1"/>
              <a:t>слухняності</a:t>
            </a:r>
            <a:r>
              <a:rPr lang="ru-RU" dirty="0"/>
              <a:t> й </a:t>
            </a:r>
            <a:r>
              <a:rPr lang="ru-RU" dirty="0" err="1"/>
              <a:t>віддати</a:t>
            </a:r>
            <a:r>
              <a:rPr lang="ru-RU" dirty="0"/>
              <a:t> </a:t>
            </a:r>
            <a:r>
              <a:rPr lang="ru-RU" dirty="0" err="1"/>
              <a:t>перевагу</a:t>
            </a:r>
            <a:r>
              <a:rPr lang="ru-RU" dirty="0"/>
              <a:t> </a:t>
            </a:r>
            <a:r>
              <a:rPr lang="ru-RU" dirty="0" err="1"/>
              <a:t>професійній</a:t>
            </a:r>
            <a:r>
              <a:rPr lang="ru-RU" dirty="0"/>
              <a:t> </a:t>
            </a:r>
            <a:r>
              <a:rPr lang="ru-RU" dirty="0" err="1"/>
              <a:t>етиці</a:t>
            </a:r>
            <a:r>
              <a:rPr lang="ru-RU" dirty="0"/>
              <a:t> </a:t>
            </a:r>
            <a:r>
              <a:rPr lang="ru-RU" dirty="0" err="1"/>
              <a:t>переконання</a:t>
            </a:r>
            <a:r>
              <a:rPr lang="ru-RU" dirty="0"/>
              <a:t> й </a:t>
            </a:r>
            <a:r>
              <a:rPr lang="ru-RU" dirty="0" err="1"/>
              <a:t>відповідальності</a:t>
            </a:r>
            <a:r>
              <a:rPr lang="ru-RU" dirty="0"/>
              <a:t> перед </a:t>
            </a:r>
            <a:r>
              <a:rPr lang="ru-RU" dirty="0" err="1"/>
              <a:t>громадянами</a:t>
            </a:r>
            <a:r>
              <a:rPr lang="ru-RU" dirty="0"/>
              <a:t>. </a:t>
            </a:r>
            <a:r>
              <a:rPr lang="ru-RU" dirty="0" err="1" smtClean="0"/>
              <a:t>ки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56312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97</TotalTime>
  <Words>1048</Words>
  <Application>Microsoft Office PowerPoint</Application>
  <PresentationFormat>Экран (4:3)</PresentationFormat>
  <Paragraphs>155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Остин</vt:lpstr>
      <vt:lpstr>Стандарти професійної етики  державних службовців: світова практика</vt:lpstr>
      <vt:lpstr>Етична система державної  служби США</vt:lpstr>
      <vt:lpstr>"Школа людських відносин"</vt:lpstr>
      <vt:lpstr>1958 р. резолюція Конгресу США -ухвалено  етичний кодекс для працівників федеральних  служб</vt:lpstr>
      <vt:lpstr>Етичний кодекс державної  служби США</vt:lpstr>
      <vt:lpstr>Комітет з урядової етики</vt:lpstr>
      <vt:lpstr>Рада із захисту системи заслуг</vt:lpstr>
      <vt:lpstr>Стандарти професійної етики державних службовців країн Європи</vt:lpstr>
      <vt:lpstr>Професійна етика ЄС</vt:lpstr>
      <vt:lpstr>Кодекс поведінки державних службовців (Комітет Міністрів Ради Європи)</vt:lpstr>
      <vt:lpstr>Великобританія</vt:lpstr>
      <vt:lpstr>Кодекс державного службовця Великобританія</vt:lpstr>
      <vt:lpstr>ФРАНЦІЯ:</vt:lpstr>
      <vt:lpstr>Франція: органи контролю</vt:lpstr>
      <vt:lpstr>Німеччина</vt:lpstr>
      <vt:lpstr>Німеччина: відповідальність</vt:lpstr>
      <vt:lpstr>Нідерланди:</vt:lpstr>
      <vt:lpstr>Нідерланди BIOS: інструменти реалізації стратегії доброчесності</vt:lpstr>
      <vt:lpstr>Канада:</vt:lpstr>
      <vt:lpstr>Канада: зобов'язання державних службовців</vt:lpstr>
      <vt:lpstr>Канада: контроль за дотриманням етичних норм  засновано спеціальну посаду радника</vt:lpstr>
      <vt:lpstr>Австралія: Закон про державну службу</vt:lpstr>
      <vt:lpstr>Австралія:  Кодекс поведінки державних службовців</vt:lpstr>
      <vt:lpstr>Австралія: розвиток моральних якостей у державних службовців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cb2542b7-9f66-4667-bf51-72509afc2e58.pdf</dc:title>
  <dc:creator>Soda PDF Online</dc:creator>
  <cp:lastModifiedBy>1_Floor</cp:lastModifiedBy>
  <cp:revision>15</cp:revision>
  <dcterms:created xsi:type="dcterms:W3CDTF">2022-07-25T11:58:14Z</dcterms:created>
  <dcterms:modified xsi:type="dcterms:W3CDTF">2022-07-26T09:51:40Z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2020-03-16T00:00:00Z</vt:filetime>
  </property>
  <property fmtid="{D5CDD505-2E9C-101B-9397-08002B2CF9AE}" pid="3" name="Creator">
    <vt:lpwstr>Soda PDF Online</vt:lpwstr>
  </property>
  <property fmtid="{D5CDD505-2E9C-101B-9397-08002B2CF9AE}" pid="4" name="LastSaved">
    <vt:filetime>2022-07-25T00:00:00Z</vt:filetime>
  </property>
</Properties>
</file>