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368" r:id="rId3"/>
    <p:sldId id="372" r:id="rId4"/>
    <p:sldId id="381" r:id="rId5"/>
    <p:sldId id="374" r:id="rId6"/>
    <p:sldId id="382" r:id="rId7"/>
    <p:sldId id="383" r:id="rId8"/>
    <p:sldId id="384" r:id="rId9"/>
    <p:sldId id="385" r:id="rId10"/>
    <p:sldId id="356" r:id="rId11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89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9" roundtripDataSignature="AMtx7miOr5lYc6fIaC/bxUujS7KmIqE+X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2C8450"/>
    <a:srgbClr val="009900"/>
    <a:srgbClr val="309057"/>
    <a:srgbClr val="3399FF"/>
    <a:srgbClr val="133922"/>
    <a:srgbClr val="00C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119" autoAdjust="0"/>
  </p:normalViewPr>
  <p:slideViewPr>
    <p:cSldViewPr snapToGrid="0">
      <p:cViewPr varScale="1">
        <p:scale>
          <a:sx n="63" d="100"/>
          <a:sy n="63" d="100"/>
        </p:scale>
        <p:origin x="-1284" y="-68"/>
      </p:cViewPr>
      <p:guideLst>
        <p:guide orient="horz" pos="89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59" Type="http://customschemas.google.com/relationships/presentationmetadata" Target="metadata"/><Relationship Id="rId2" Type="http://schemas.openxmlformats.org/officeDocument/2006/relationships/slide" Target="slides/slide1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5940E5-DD8F-4D89-8104-BC38A072CD87}" type="doc">
      <dgm:prSet loTypeId="urn:microsoft.com/office/officeart/2005/8/layout/pyramid1" loCatId="pyramid" qsTypeId="urn:microsoft.com/office/officeart/2009/2/quickstyle/3d8" qsCatId="3D" csTypeId="urn:microsoft.com/office/officeart/2005/8/colors/accent1_2" csCatId="accent1" phldr="1"/>
      <dgm:spPr/>
    </dgm:pt>
    <dgm:pt modelId="{74477E58-4572-401B-B252-679BE087179B}">
      <dgm:prSet phldrT="[Текст]"/>
      <dgm:spPr/>
      <dgm:t>
        <a:bodyPr/>
        <a:lstStyle/>
        <a:p>
          <a:r>
            <a:rPr lang="uk-UA" dirty="0" smtClean="0"/>
            <a:t>Лідер</a:t>
          </a:r>
          <a:endParaRPr lang="uk-UA" dirty="0"/>
        </a:p>
      </dgm:t>
    </dgm:pt>
    <dgm:pt modelId="{9CC21685-6A3A-46FD-B85C-49FE36108D31}" type="parTrans" cxnId="{31C65FFF-BDAB-4428-8D92-628F544834B0}">
      <dgm:prSet/>
      <dgm:spPr/>
      <dgm:t>
        <a:bodyPr/>
        <a:lstStyle/>
        <a:p>
          <a:endParaRPr lang="uk-UA"/>
        </a:p>
      </dgm:t>
    </dgm:pt>
    <dgm:pt modelId="{231CC1DC-45BB-486F-85DB-BBF9BAAD4BFE}" type="sibTrans" cxnId="{31C65FFF-BDAB-4428-8D92-628F544834B0}">
      <dgm:prSet/>
      <dgm:spPr/>
      <dgm:t>
        <a:bodyPr/>
        <a:lstStyle/>
        <a:p>
          <a:endParaRPr lang="uk-UA"/>
        </a:p>
      </dgm:t>
    </dgm:pt>
    <dgm:pt modelId="{4396426F-6F0B-4C21-B243-1B73B5DCB59F}">
      <dgm:prSet phldrT="[Текст]"/>
      <dgm:spPr/>
      <dgm:t>
        <a:bodyPr/>
        <a:lstStyle/>
        <a:p>
          <a:r>
            <a:rPr lang="uk-UA" dirty="0" smtClean="0"/>
            <a:t>Співробітник</a:t>
          </a:r>
          <a:endParaRPr lang="uk-UA" dirty="0"/>
        </a:p>
      </dgm:t>
    </dgm:pt>
    <dgm:pt modelId="{FC0DE0BA-08E6-48B3-A7A2-387D90F3B515}" type="parTrans" cxnId="{9A950841-E839-43FF-8B8C-DCBD1129A4E3}">
      <dgm:prSet/>
      <dgm:spPr/>
      <dgm:t>
        <a:bodyPr/>
        <a:lstStyle/>
        <a:p>
          <a:endParaRPr lang="uk-UA"/>
        </a:p>
      </dgm:t>
    </dgm:pt>
    <dgm:pt modelId="{2A5CCD95-C304-4D09-85E7-0D8E2EDBF632}" type="sibTrans" cxnId="{9A950841-E839-43FF-8B8C-DCBD1129A4E3}">
      <dgm:prSet/>
      <dgm:spPr/>
      <dgm:t>
        <a:bodyPr/>
        <a:lstStyle/>
        <a:p>
          <a:endParaRPr lang="uk-UA"/>
        </a:p>
      </dgm:t>
    </dgm:pt>
    <dgm:pt modelId="{188A4CF8-6F65-494F-958E-9ECBA0C11253}">
      <dgm:prSet phldrT="[Текст]"/>
      <dgm:spPr/>
      <dgm:t>
        <a:bodyPr/>
        <a:lstStyle/>
        <a:p>
          <a:r>
            <a:rPr lang="uk-UA" dirty="0" smtClean="0"/>
            <a:t>Клієнт</a:t>
          </a:r>
          <a:endParaRPr lang="uk-UA" dirty="0"/>
        </a:p>
      </dgm:t>
    </dgm:pt>
    <dgm:pt modelId="{5112F627-F957-4AD1-BE62-B1A4C2E87245}" type="parTrans" cxnId="{16229CEC-7A5F-4C8A-ABB5-9A971088463C}">
      <dgm:prSet/>
      <dgm:spPr/>
      <dgm:t>
        <a:bodyPr/>
        <a:lstStyle/>
        <a:p>
          <a:endParaRPr lang="uk-UA"/>
        </a:p>
      </dgm:t>
    </dgm:pt>
    <dgm:pt modelId="{F119DF86-8E39-4A79-92AF-7D07942E9D06}" type="sibTrans" cxnId="{16229CEC-7A5F-4C8A-ABB5-9A971088463C}">
      <dgm:prSet/>
      <dgm:spPr/>
      <dgm:t>
        <a:bodyPr/>
        <a:lstStyle/>
        <a:p>
          <a:endParaRPr lang="uk-UA"/>
        </a:p>
      </dgm:t>
    </dgm:pt>
    <dgm:pt modelId="{8140FF7B-E840-4DF9-B012-727369A060CE}" type="pres">
      <dgm:prSet presAssocID="{3A5940E5-DD8F-4D89-8104-BC38A072CD87}" presName="Name0" presStyleCnt="0">
        <dgm:presLayoutVars>
          <dgm:dir/>
          <dgm:animLvl val="lvl"/>
          <dgm:resizeHandles val="exact"/>
        </dgm:presLayoutVars>
      </dgm:prSet>
      <dgm:spPr/>
    </dgm:pt>
    <dgm:pt modelId="{0BAF013A-8E43-4742-B0E2-6AE5368903B2}" type="pres">
      <dgm:prSet presAssocID="{74477E58-4572-401B-B252-679BE087179B}" presName="Name8" presStyleCnt="0"/>
      <dgm:spPr/>
    </dgm:pt>
    <dgm:pt modelId="{AF5233F7-4A03-4127-98FB-A92E9C42B593}" type="pres">
      <dgm:prSet presAssocID="{74477E58-4572-401B-B252-679BE087179B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F79F1E1-1CBE-4BC0-8B2C-81528252EDBB}" type="pres">
      <dgm:prSet presAssocID="{74477E58-4572-401B-B252-679BE087179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027EC7A-F855-4329-9101-FDF892490A17}" type="pres">
      <dgm:prSet presAssocID="{4396426F-6F0B-4C21-B243-1B73B5DCB59F}" presName="Name8" presStyleCnt="0"/>
      <dgm:spPr/>
    </dgm:pt>
    <dgm:pt modelId="{D22ECA6A-F4BA-4947-AE41-5A7E7023AD75}" type="pres">
      <dgm:prSet presAssocID="{4396426F-6F0B-4C21-B243-1B73B5DCB59F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FBDAF70-3DA0-4070-AD18-199DDA6C2650}" type="pres">
      <dgm:prSet presAssocID="{4396426F-6F0B-4C21-B243-1B73B5DCB59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9E8A006-71C1-4053-858F-FA966841DA9C}" type="pres">
      <dgm:prSet presAssocID="{188A4CF8-6F65-494F-958E-9ECBA0C11253}" presName="Name8" presStyleCnt="0"/>
      <dgm:spPr/>
    </dgm:pt>
    <dgm:pt modelId="{81614BE8-898B-42E7-B3B4-6CCE167EEFB1}" type="pres">
      <dgm:prSet presAssocID="{188A4CF8-6F65-494F-958E-9ECBA0C11253}" presName="level" presStyleLbl="node1" presStyleIdx="2" presStyleCnt="3" custLinFactNeighborX="1742" custLinFactNeighborY="-3408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E49A518-A7B8-489E-8BF2-819A3E4A0FB6}" type="pres">
      <dgm:prSet presAssocID="{188A4CF8-6F65-494F-958E-9ECBA0C1125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EF328A3C-C826-4D71-9A97-5417F0F1227A}" type="presOf" srcId="{3A5940E5-DD8F-4D89-8104-BC38A072CD87}" destId="{8140FF7B-E840-4DF9-B012-727369A060CE}" srcOrd="0" destOrd="0" presId="urn:microsoft.com/office/officeart/2005/8/layout/pyramid1"/>
    <dgm:cxn modelId="{904B219A-77A1-40D1-8455-5AEC15FDAE29}" type="presOf" srcId="{74477E58-4572-401B-B252-679BE087179B}" destId="{6F79F1E1-1CBE-4BC0-8B2C-81528252EDBB}" srcOrd="1" destOrd="0" presId="urn:microsoft.com/office/officeart/2005/8/layout/pyramid1"/>
    <dgm:cxn modelId="{16229CEC-7A5F-4C8A-ABB5-9A971088463C}" srcId="{3A5940E5-DD8F-4D89-8104-BC38A072CD87}" destId="{188A4CF8-6F65-494F-958E-9ECBA0C11253}" srcOrd="2" destOrd="0" parTransId="{5112F627-F957-4AD1-BE62-B1A4C2E87245}" sibTransId="{F119DF86-8E39-4A79-92AF-7D07942E9D06}"/>
    <dgm:cxn modelId="{9A950841-E839-43FF-8B8C-DCBD1129A4E3}" srcId="{3A5940E5-DD8F-4D89-8104-BC38A072CD87}" destId="{4396426F-6F0B-4C21-B243-1B73B5DCB59F}" srcOrd="1" destOrd="0" parTransId="{FC0DE0BA-08E6-48B3-A7A2-387D90F3B515}" sibTransId="{2A5CCD95-C304-4D09-85E7-0D8E2EDBF632}"/>
    <dgm:cxn modelId="{B0DAAC4F-1807-4E9E-9490-7ECB0B100EF0}" type="presOf" srcId="{4396426F-6F0B-4C21-B243-1B73B5DCB59F}" destId="{6FBDAF70-3DA0-4070-AD18-199DDA6C2650}" srcOrd="1" destOrd="0" presId="urn:microsoft.com/office/officeart/2005/8/layout/pyramid1"/>
    <dgm:cxn modelId="{CD81FCE2-24AF-4E21-B634-CCB84ED0EC79}" type="presOf" srcId="{188A4CF8-6F65-494F-958E-9ECBA0C11253}" destId="{81614BE8-898B-42E7-B3B4-6CCE167EEFB1}" srcOrd="0" destOrd="0" presId="urn:microsoft.com/office/officeart/2005/8/layout/pyramid1"/>
    <dgm:cxn modelId="{CB070171-26E5-455C-BB40-F82C74E5A579}" type="presOf" srcId="{188A4CF8-6F65-494F-958E-9ECBA0C11253}" destId="{EE49A518-A7B8-489E-8BF2-819A3E4A0FB6}" srcOrd="1" destOrd="0" presId="urn:microsoft.com/office/officeart/2005/8/layout/pyramid1"/>
    <dgm:cxn modelId="{8624DE12-3853-46D1-A38D-346982A0016B}" type="presOf" srcId="{4396426F-6F0B-4C21-B243-1B73B5DCB59F}" destId="{D22ECA6A-F4BA-4947-AE41-5A7E7023AD75}" srcOrd="0" destOrd="0" presId="urn:microsoft.com/office/officeart/2005/8/layout/pyramid1"/>
    <dgm:cxn modelId="{BFFE5846-CD90-4A1E-80C8-2495599291E5}" type="presOf" srcId="{74477E58-4572-401B-B252-679BE087179B}" destId="{AF5233F7-4A03-4127-98FB-A92E9C42B593}" srcOrd="0" destOrd="0" presId="urn:microsoft.com/office/officeart/2005/8/layout/pyramid1"/>
    <dgm:cxn modelId="{31C65FFF-BDAB-4428-8D92-628F544834B0}" srcId="{3A5940E5-DD8F-4D89-8104-BC38A072CD87}" destId="{74477E58-4572-401B-B252-679BE087179B}" srcOrd="0" destOrd="0" parTransId="{9CC21685-6A3A-46FD-B85C-49FE36108D31}" sibTransId="{231CC1DC-45BB-486F-85DB-BBF9BAAD4BFE}"/>
    <dgm:cxn modelId="{3E55C3B5-8DD9-450B-B0F4-AB4806CB5DA1}" type="presParOf" srcId="{8140FF7B-E840-4DF9-B012-727369A060CE}" destId="{0BAF013A-8E43-4742-B0E2-6AE5368903B2}" srcOrd="0" destOrd="0" presId="urn:microsoft.com/office/officeart/2005/8/layout/pyramid1"/>
    <dgm:cxn modelId="{1DEA6044-D00A-439F-9DC4-20EDC5010F09}" type="presParOf" srcId="{0BAF013A-8E43-4742-B0E2-6AE5368903B2}" destId="{AF5233F7-4A03-4127-98FB-A92E9C42B593}" srcOrd="0" destOrd="0" presId="urn:microsoft.com/office/officeart/2005/8/layout/pyramid1"/>
    <dgm:cxn modelId="{27868F5D-233F-4539-9B3E-5EDE545196A1}" type="presParOf" srcId="{0BAF013A-8E43-4742-B0E2-6AE5368903B2}" destId="{6F79F1E1-1CBE-4BC0-8B2C-81528252EDBB}" srcOrd="1" destOrd="0" presId="urn:microsoft.com/office/officeart/2005/8/layout/pyramid1"/>
    <dgm:cxn modelId="{9D841C02-0DBE-43A6-9FC1-358E8408E837}" type="presParOf" srcId="{8140FF7B-E840-4DF9-B012-727369A060CE}" destId="{D027EC7A-F855-4329-9101-FDF892490A17}" srcOrd="1" destOrd="0" presId="urn:microsoft.com/office/officeart/2005/8/layout/pyramid1"/>
    <dgm:cxn modelId="{52DD6B5B-FC0D-47FE-97CA-335AE31BDF39}" type="presParOf" srcId="{D027EC7A-F855-4329-9101-FDF892490A17}" destId="{D22ECA6A-F4BA-4947-AE41-5A7E7023AD75}" srcOrd="0" destOrd="0" presId="urn:microsoft.com/office/officeart/2005/8/layout/pyramid1"/>
    <dgm:cxn modelId="{97570F2B-6B9E-466C-8B71-66C41C7DB4AF}" type="presParOf" srcId="{D027EC7A-F855-4329-9101-FDF892490A17}" destId="{6FBDAF70-3DA0-4070-AD18-199DDA6C2650}" srcOrd="1" destOrd="0" presId="urn:microsoft.com/office/officeart/2005/8/layout/pyramid1"/>
    <dgm:cxn modelId="{AEFB1754-49B9-4A07-A6BF-626BDE562265}" type="presParOf" srcId="{8140FF7B-E840-4DF9-B012-727369A060CE}" destId="{19E8A006-71C1-4053-858F-FA966841DA9C}" srcOrd="2" destOrd="0" presId="urn:microsoft.com/office/officeart/2005/8/layout/pyramid1"/>
    <dgm:cxn modelId="{84D27ADF-A4E8-4497-9BE2-6D4ECAEF04FA}" type="presParOf" srcId="{19E8A006-71C1-4053-858F-FA966841DA9C}" destId="{81614BE8-898B-42E7-B3B4-6CCE167EEFB1}" srcOrd="0" destOrd="0" presId="urn:microsoft.com/office/officeart/2005/8/layout/pyramid1"/>
    <dgm:cxn modelId="{7C4F5823-0B4A-4D54-96E1-2C1F6EEA35A9}" type="presParOf" srcId="{19E8A006-71C1-4053-858F-FA966841DA9C}" destId="{EE49A518-A7B8-489E-8BF2-819A3E4A0FB6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07A504-C9DF-435A-BA41-91080FACAB23}" type="doc">
      <dgm:prSet loTypeId="urn:microsoft.com/office/officeart/2005/8/layout/pyramid3" loCatId="pyramid" qsTypeId="urn:microsoft.com/office/officeart/2009/2/quickstyle/3d8" qsCatId="3D" csTypeId="urn:microsoft.com/office/officeart/2005/8/colors/accent1_2" csCatId="accent1" phldr="1"/>
      <dgm:spPr/>
    </dgm:pt>
    <dgm:pt modelId="{A07BB703-EF8F-447D-B388-10882892695A}">
      <dgm:prSet phldrT="[Текст]"/>
      <dgm:spPr/>
      <dgm:t>
        <a:bodyPr/>
        <a:lstStyle/>
        <a:p>
          <a:r>
            <a:rPr lang="uk-UA" dirty="0" smtClean="0"/>
            <a:t>Лідер</a:t>
          </a:r>
          <a:endParaRPr lang="uk-UA" dirty="0"/>
        </a:p>
      </dgm:t>
    </dgm:pt>
    <dgm:pt modelId="{5F2D6AF9-789A-4C35-BE04-0B8455FAD01B}" type="parTrans" cxnId="{C1B3D01F-2352-4468-BD56-F3BAD558075D}">
      <dgm:prSet/>
      <dgm:spPr/>
      <dgm:t>
        <a:bodyPr/>
        <a:lstStyle/>
        <a:p>
          <a:endParaRPr lang="uk-UA"/>
        </a:p>
      </dgm:t>
    </dgm:pt>
    <dgm:pt modelId="{5BDA2A2D-61F3-4475-AD81-0F0E7BA31394}" type="sibTrans" cxnId="{C1B3D01F-2352-4468-BD56-F3BAD558075D}">
      <dgm:prSet/>
      <dgm:spPr/>
      <dgm:t>
        <a:bodyPr/>
        <a:lstStyle/>
        <a:p>
          <a:endParaRPr lang="uk-UA"/>
        </a:p>
      </dgm:t>
    </dgm:pt>
    <dgm:pt modelId="{F85EE3A4-9019-49F0-AADA-C99F466FCC4D}">
      <dgm:prSet phldrT="[Текст]"/>
      <dgm:spPr/>
      <dgm:t>
        <a:bodyPr/>
        <a:lstStyle/>
        <a:p>
          <a:r>
            <a:rPr lang="uk-UA" dirty="0" smtClean="0"/>
            <a:t>Співробітник</a:t>
          </a:r>
          <a:endParaRPr lang="uk-UA" dirty="0"/>
        </a:p>
      </dgm:t>
    </dgm:pt>
    <dgm:pt modelId="{B0D8948B-4513-4F42-BB78-8F2615FB7E0A}" type="parTrans" cxnId="{934B76AF-382B-4C6D-8C49-8E425D096BBC}">
      <dgm:prSet/>
      <dgm:spPr/>
      <dgm:t>
        <a:bodyPr/>
        <a:lstStyle/>
        <a:p>
          <a:endParaRPr lang="uk-UA"/>
        </a:p>
      </dgm:t>
    </dgm:pt>
    <dgm:pt modelId="{3222D654-FC2C-4F19-AFA2-53CAB99AFC03}" type="sibTrans" cxnId="{934B76AF-382B-4C6D-8C49-8E425D096BBC}">
      <dgm:prSet/>
      <dgm:spPr/>
      <dgm:t>
        <a:bodyPr/>
        <a:lstStyle/>
        <a:p>
          <a:endParaRPr lang="uk-UA"/>
        </a:p>
      </dgm:t>
    </dgm:pt>
    <dgm:pt modelId="{2504C4FD-B142-4DFF-BDDF-BF86828D5197}">
      <dgm:prSet phldrT="[Текст]"/>
      <dgm:spPr/>
      <dgm:t>
        <a:bodyPr/>
        <a:lstStyle/>
        <a:p>
          <a:r>
            <a:rPr lang="uk-UA" dirty="0" smtClean="0"/>
            <a:t>Клієнт</a:t>
          </a:r>
          <a:endParaRPr lang="uk-UA" dirty="0"/>
        </a:p>
      </dgm:t>
    </dgm:pt>
    <dgm:pt modelId="{D44388C6-7E46-4794-A903-150D92B0C484}" type="parTrans" cxnId="{702424DA-A91F-4975-B660-97CC28C6E6AE}">
      <dgm:prSet/>
      <dgm:spPr/>
      <dgm:t>
        <a:bodyPr/>
        <a:lstStyle/>
        <a:p>
          <a:endParaRPr lang="uk-UA"/>
        </a:p>
      </dgm:t>
    </dgm:pt>
    <dgm:pt modelId="{F4707913-1649-4566-A695-A94CC21D2327}" type="sibTrans" cxnId="{702424DA-A91F-4975-B660-97CC28C6E6AE}">
      <dgm:prSet/>
      <dgm:spPr/>
      <dgm:t>
        <a:bodyPr/>
        <a:lstStyle/>
        <a:p>
          <a:endParaRPr lang="uk-UA"/>
        </a:p>
      </dgm:t>
    </dgm:pt>
    <dgm:pt modelId="{67391144-3CA9-4F00-B23D-48364303863A}" type="pres">
      <dgm:prSet presAssocID="{2E07A504-C9DF-435A-BA41-91080FACAB23}" presName="Name0" presStyleCnt="0">
        <dgm:presLayoutVars>
          <dgm:dir/>
          <dgm:animLvl val="lvl"/>
          <dgm:resizeHandles val="exact"/>
        </dgm:presLayoutVars>
      </dgm:prSet>
      <dgm:spPr/>
    </dgm:pt>
    <dgm:pt modelId="{C4D99561-92A4-48B7-BFC8-719BB215F211}" type="pres">
      <dgm:prSet presAssocID="{A07BB703-EF8F-447D-B388-10882892695A}" presName="Name8" presStyleCnt="0"/>
      <dgm:spPr/>
    </dgm:pt>
    <dgm:pt modelId="{2EFFCB42-2BE9-4B58-9E9A-40B50A832C43}" type="pres">
      <dgm:prSet presAssocID="{A07BB703-EF8F-447D-B388-10882892695A}" presName="level" presStyleLbl="node1" presStyleIdx="0" presStyleCnt="3" custLinFactNeighborX="7895" custLinFactNeighborY="-26578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844F734-0418-49B7-B76F-E49CC1484BEF}" type="pres">
      <dgm:prSet presAssocID="{A07BB703-EF8F-447D-B388-10882892695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CEF5A96-F644-4F37-B97B-D4CC1C6C71C6}" type="pres">
      <dgm:prSet presAssocID="{F85EE3A4-9019-49F0-AADA-C99F466FCC4D}" presName="Name8" presStyleCnt="0"/>
      <dgm:spPr/>
    </dgm:pt>
    <dgm:pt modelId="{AEE24B39-32C8-46DC-A4F2-0C14CFC3A124}" type="pres">
      <dgm:prSet presAssocID="{F85EE3A4-9019-49F0-AADA-C99F466FCC4D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F48BBBF-34B2-4EA8-BE49-EAFA0318C4FC}" type="pres">
      <dgm:prSet presAssocID="{F85EE3A4-9019-49F0-AADA-C99F466FCC4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EABBCD6-9F66-4EDA-9C46-EEAB1B8E7B5E}" type="pres">
      <dgm:prSet presAssocID="{2504C4FD-B142-4DFF-BDDF-BF86828D5197}" presName="Name8" presStyleCnt="0"/>
      <dgm:spPr/>
    </dgm:pt>
    <dgm:pt modelId="{5DB80D7C-2F5A-4E29-8F47-D6179ADD4446}" type="pres">
      <dgm:prSet presAssocID="{2504C4FD-B142-4DFF-BDDF-BF86828D5197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EDF7CDE-8C55-4B68-A6B0-078735896278}" type="pres">
      <dgm:prSet presAssocID="{2504C4FD-B142-4DFF-BDDF-BF86828D519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64A537A4-B400-4F8F-B29A-C5F0936EE424}" type="presOf" srcId="{F85EE3A4-9019-49F0-AADA-C99F466FCC4D}" destId="{AEE24B39-32C8-46DC-A4F2-0C14CFC3A124}" srcOrd="0" destOrd="0" presId="urn:microsoft.com/office/officeart/2005/8/layout/pyramid3"/>
    <dgm:cxn modelId="{A753AEEE-2D9E-4EAB-B955-E2E8C6D91ECD}" type="presOf" srcId="{2504C4FD-B142-4DFF-BDDF-BF86828D5197}" destId="{5DB80D7C-2F5A-4E29-8F47-D6179ADD4446}" srcOrd="0" destOrd="0" presId="urn:microsoft.com/office/officeart/2005/8/layout/pyramid3"/>
    <dgm:cxn modelId="{7A636EA3-84B8-49E6-BB9E-C2E939FF6A1B}" type="presOf" srcId="{F85EE3A4-9019-49F0-AADA-C99F466FCC4D}" destId="{2F48BBBF-34B2-4EA8-BE49-EAFA0318C4FC}" srcOrd="1" destOrd="0" presId="urn:microsoft.com/office/officeart/2005/8/layout/pyramid3"/>
    <dgm:cxn modelId="{934B76AF-382B-4C6D-8C49-8E425D096BBC}" srcId="{2E07A504-C9DF-435A-BA41-91080FACAB23}" destId="{F85EE3A4-9019-49F0-AADA-C99F466FCC4D}" srcOrd="1" destOrd="0" parTransId="{B0D8948B-4513-4F42-BB78-8F2615FB7E0A}" sibTransId="{3222D654-FC2C-4F19-AFA2-53CAB99AFC03}"/>
    <dgm:cxn modelId="{C42D88A5-8D12-4472-8271-9309E50C5455}" type="presOf" srcId="{A07BB703-EF8F-447D-B388-10882892695A}" destId="{2EFFCB42-2BE9-4B58-9E9A-40B50A832C43}" srcOrd="0" destOrd="0" presId="urn:microsoft.com/office/officeart/2005/8/layout/pyramid3"/>
    <dgm:cxn modelId="{F807A5C6-760F-446E-8137-4937FCBF7CE7}" type="presOf" srcId="{A07BB703-EF8F-447D-B388-10882892695A}" destId="{7844F734-0418-49B7-B76F-E49CC1484BEF}" srcOrd="1" destOrd="0" presId="urn:microsoft.com/office/officeart/2005/8/layout/pyramid3"/>
    <dgm:cxn modelId="{DB054AEB-6E18-4C0B-B4DF-019B484B86D6}" type="presOf" srcId="{2E07A504-C9DF-435A-BA41-91080FACAB23}" destId="{67391144-3CA9-4F00-B23D-48364303863A}" srcOrd="0" destOrd="0" presId="urn:microsoft.com/office/officeart/2005/8/layout/pyramid3"/>
    <dgm:cxn modelId="{7F9A68A8-7C7F-44C8-8C32-2EEE1A26540A}" type="presOf" srcId="{2504C4FD-B142-4DFF-BDDF-BF86828D5197}" destId="{0EDF7CDE-8C55-4B68-A6B0-078735896278}" srcOrd="1" destOrd="0" presId="urn:microsoft.com/office/officeart/2005/8/layout/pyramid3"/>
    <dgm:cxn modelId="{C1B3D01F-2352-4468-BD56-F3BAD558075D}" srcId="{2E07A504-C9DF-435A-BA41-91080FACAB23}" destId="{A07BB703-EF8F-447D-B388-10882892695A}" srcOrd="0" destOrd="0" parTransId="{5F2D6AF9-789A-4C35-BE04-0B8455FAD01B}" sibTransId="{5BDA2A2D-61F3-4475-AD81-0F0E7BA31394}"/>
    <dgm:cxn modelId="{702424DA-A91F-4975-B660-97CC28C6E6AE}" srcId="{2E07A504-C9DF-435A-BA41-91080FACAB23}" destId="{2504C4FD-B142-4DFF-BDDF-BF86828D5197}" srcOrd="2" destOrd="0" parTransId="{D44388C6-7E46-4794-A903-150D92B0C484}" sibTransId="{F4707913-1649-4566-A695-A94CC21D2327}"/>
    <dgm:cxn modelId="{3F61B815-BAAB-4278-B323-F7414E6FF61A}" type="presParOf" srcId="{67391144-3CA9-4F00-B23D-48364303863A}" destId="{C4D99561-92A4-48B7-BFC8-719BB215F211}" srcOrd="0" destOrd="0" presId="urn:microsoft.com/office/officeart/2005/8/layout/pyramid3"/>
    <dgm:cxn modelId="{8FE7C2F4-EA02-4FF6-850E-B1D88ECB78F5}" type="presParOf" srcId="{C4D99561-92A4-48B7-BFC8-719BB215F211}" destId="{2EFFCB42-2BE9-4B58-9E9A-40B50A832C43}" srcOrd="0" destOrd="0" presId="urn:microsoft.com/office/officeart/2005/8/layout/pyramid3"/>
    <dgm:cxn modelId="{6CC3BD35-88B0-4565-8152-78DD8EC729CB}" type="presParOf" srcId="{C4D99561-92A4-48B7-BFC8-719BB215F211}" destId="{7844F734-0418-49B7-B76F-E49CC1484BEF}" srcOrd="1" destOrd="0" presId="urn:microsoft.com/office/officeart/2005/8/layout/pyramid3"/>
    <dgm:cxn modelId="{A1B22EEF-29E7-4F74-8475-4DFA8F39432B}" type="presParOf" srcId="{67391144-3CA9-4F00-B23D-48364303863A}" destId="{2CEF5A96-F644-4F37-B97B-D4CC1C6C71C6}" srcOrd="1" destOrd="0" presId="urn:microsoft.com/office/officeart/2005/8/layout/pyramid3"/>
    <dgm:cxn modelId="{72529BCE-D4B7-4A20-B6E2-7998CC18980A}" type="presParOf" srcId="{2CEF5A96-F644-4F37-B97B-D4CC1C6C71C6}" destId="{AEE24B39-32C8-46DC-A4F2-0C14CFC3A124}" srcOrd="0" destOrd="0" presId="urn:microsoft.com/office/officeart/2005/8/layout/pyramid3"/>
    <dgm:cxn modelId="{26A74FF3-00F1-419C-9404-4510DC9E715B}" type="presParOf" srcId="{2CEF5A96-F644-4F37-B97B-D4CC1C6C71C6}" destId="{2F48BBBF-34B2-4EA8-BE49-EAFA0318C4FC}" srcOrd="1" destOrd="0" presId="urn:microsoft.com/office/officeart/2005/8/layout/pyramid3"/>
    <dgm:cxn modelId="{BEF4AF54-2E98-4E87-88BF-586D8C64ECE3}" type="presParOf" srcId="{67391144-3CA9-4F00-B23D-48364303863A}" destId="{BEABBCD6-9F66-4EDA-9C46-EEAB1B8E7B5E}" srcOrd="2" destOrd="0" presId="urn:microsoft.com/office/officeart/2005/8/layout/pyramid3"/>
    <dgm:cxn modelId="{2CFBBD2E-6FD7-4CBE-8A95-89112C245C6B}" type="presParOf" srcId="{BEABBCD6-9F66-4EDA-9C46-EEAB1B8E7B5E}" destId="{5DB80D7C-2F5A-4E29-8F47-D6179ADD4446}" srcOrd="0" destOrd="0" presId="urn:microsoft.com/office/officeart/2005/8/layout/pyramid3"/>
    <dgm:cxn modelId="{408EE2B8-871A-4A81-8C69-BF0B9B2466B4}" type="presParOf" srcId="{BEABBCD6-9F66-4EDA-9C46-EEAB1B8E7B5E}" destId="{0EDF7CDE-8C55-4B68-A6B0-078735896278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5233F7-4A03-4127-98FB-A92E9C42B593}">
      <dsp:nvSpPr>
        <dsp:cNvPr id="0" name=""/>
        <dsp:cNvSpPr/>
      </dsp:nvSpPr>
      <dsp:spPr>
        <a:xfrm>
          <a:off x="1302889" y="0"/>
          <a:ext cx="1302888" cy="1595252"/>
        </a:xfrm>
        <a:prstGeom prst="trapezoid">
          <a:avLst>
            <a:gd name="adj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Лідер</a:t>
          </a:r>
          <a:endParaRPr lang="uk-UA" sz="2100" kern="1200" dirty="0"/>
        </a:p>
      </dsp:txBody>
      <dsp:txXfrm>
        <a:off x="1302889" y="0"/>
        <a:ext cx="1302888" cy="1595252"/>
      </dsp:txXfrm>
    </dsp:sp>
    <dsp:sp modelId="{D22ECA6A-F4BA-4947-AE41-5A7E7023AD75}">
      <dsp:nvSpPr>
        <dsp:cNvPr id="0" name=""/>
        <dsp:cNvSpPr/>
      </dsp:nvSpPr>
      <dsp:spPr>
        <a:xfrm>
          <a:off x="651444" y="1595252"/>
          <a:ext cx="2605777" cy="1595252"/>
        </a:xfrm>
        <a:prstGeom prst="trapezoid">
          <a:avLst>
            <a:gd name="adj" fmla="val 4083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Співробітник</a:t>
          </a:r>
          <a:endParaRPr lang="uk-UA" sz="2100" kern="1200" dirty="0"/>
        </a:p>
      </dsp:txBody>
      <dsp:txXfrm>
        <a:off x="1107455" y="1595252"/>
        <a:ext cx="1693755" cy="1595252"/>
      </dsp:txXfrm>
    </dsp:sp>
    <dsp:sp modelId="{81614BE8-898B-42E7-B3B4-6CCE167EEFB1}">
      <dsp:nvSpPr>
        <dsp:cNvPr id="0" name=""/>
        <dsp:cNvSpPr/>
      </dsp:nvSpPr>
      <dsp:spPr>
        <a:xfrm>
          <a:off x="0" y="3136137"/>
          <a:ext cx="3908667" cy="1595252"/>
        </a:xfrm>
        <a:prstGeom prst="trapezoid">
          <a:avLst>
            <a:gd name="adj" fmla="val 4083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Клієнт</a:t>
          </a:r>
          <a:endParaRPr lang="uk-UA" sz="2100" kern="1200" dirty="0"/>
        </a:p>
      </dsp:txBody>
      <dsp:txXfrm>
        <a:off x="684016" y="3136137"/>
        <a:ext cx="2540633" cy="15952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FFCB42-2BE9-4B58-9E9A-40B50A832C43}">
      <dsp:nvSpPr>
        <dsp:cNvPr id="0" name=""/>
        <dsp:cNvSpPr/>
      </dsp:nvSpPr>
      <dsp:spPr>
        <a:xfrm rot="10800000">
          <a:off x="0" y="0"/>
          <a:ext cx="4061362" cy="1606187"/>
        </a:xfrm>
        <a:prstGeom prst="trapezoid">
          <a:avLst>
            <a:gd name="adj" fmla="val 4214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Лідер</a:t>
          </a:r>
          <a:endParaRPr lang="uk-UA" sz="2200" kern="1200" dirty="0"/>
        </a:p>
      </dsp:txBody>
      <dsp:txXfrm rot="-10800000">
        <a:off x="710738" y="0"/>
        <a:ext cx="2639885" cy="1606187"/>
      </dsp:txXfrm>
    </dsp:sp>
    <dsp:sp modelId="{AEE24B39-32C8-46DC-A4F2-0C14CFC3A124}">
      <dsp:nvSpPr>
        <dsp:cNvPr id="0" name=""/>
        <dsp:cNvSpPr/>
      </dsp:nvSpPr>
      <dsp:spPr>
        <a:xfrm rot="10800000">
          <a:off x="676893" y="1606187"/>
          <a:ext cx="2707574" cy="1606187"/>
        </a:xfrm>
        <a:prstGeom prst="trapezoid">
          <a:avLst>
            <a:gd name="adj" fmla="val 4214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Співробітник</a:t>
          </a:r>
          <a:endParaRPr lang="uk-UA" sz="2200" kern="1200" dirty="0"/>
        </a:p>
      </dsp:txBody>
      <dsp:txXfrm rot="-10800000">
        <a:off x="1150719" y="1606187"/>
        <a:ext cx="1759923" cy="1606187"/>
      </dsp:txXfrm>
    </dsp:sp>
    <dsp:sp modelId="{5DB80D7C-2F5A-4E29-8F47-D6179ADD4446}">
      <dsp:nvSpPr>
        <dsp:cNvPr id="0" name=""/>
        <dsp:cNvSpPr/>
      </dsp:nvSpPr>
      <dsp:spPr>
        <a:xfrm rot="10800000">
          <a:off x="1353787" y="3212374"/>
          <a:ext cx="1353787" cy="1606187"/>
        </a:xfrm>
        <a:prstGeom prst="trapezoid">
          <a:avLst>
            <a:gd name="adj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Клієнт</a:t>
          </a:r>
          <a:endParaRPr lang="uk-UA" sz="2200" kern="1200" dirty="0"/>
        </a:p>
      </dsp:txBody>
      <dsp:txXfrm rot="-10800000">
        <a:off x="1353787" y="3212374"/>
        <a:ext cx="1353787" cy="16061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58868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zawartość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główek sekcji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7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7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wa elementy zawartości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8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równanie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sty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awartość z podpisem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2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2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raz z podpisem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3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tekst pionowy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4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pionowy i teks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5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5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1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>
            <a:spLocks noGrp="1"/>
          </p:cNvSpPr>
          <p:nvPr>
            <p:ph type="title"/>
          </p:nvPr>
        </p:nvSpPr>
        <p:spPr>
          <a:xfrm>
            <a:off x="41103" y="303513"/>
            <a:ext cx="9144000" cy="764267"/>
          </a:xfrm>
          <a:prstGeom prst="rect">
            <a:avLst/>
          </a:prstGeom>
          <a:solidFill>
            <a:srgbClr val="006C3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600">
                <a:solidFill>
                  <a:srgbClr val="00ACFF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uk-UA" sz="3600">
                <a:solidFill>
                  <a:srgbClr val="00ACF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3600">
              <a:solidFill>
                <a:schemeClr val="lt1"/>
              </a:solidFill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225003" y="221780"/>
            <a:ext cx="8776200" cy="8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3A3F469-BC79-4D64-AA77-9CCC769F7BA3}"/>
              </a:ext>
            </a:extLst>
          </p:cNvPr>
          <p:cNvSpPr txBox="1"/>
          <p:nvPr/>
        </p:nvSpPr>
        <p:spPr>
          <a:xfrm>
            <a:off x="389203" y="1225970"/>
            <a:ext cx="81136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3600" b="1" dirty="0" smtClean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uk-UA" sz="3600" b="1" dirty="0" smtClean="0">
                <a:solidFill>
                  <a:srgbClr val="002060"/>
                </a:solidFill>
              </a:rPr>
              <a:t>Моделі етичної поведінки лідера</a:t>
            </a:r>
            <a:endParaRPr lang="uk-UA" sz="36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861" y="2536831"/>
            <a:ext cx="6010275" cy="397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Права                 Обов</a:t>
            </a:r>
            <a:r>
              <a:rPr lang="en-US" dirty="0" smtClean="0"/>
              <a:t>’</a:t>
            </a:r>
            <a:r>
              <a:rPr lang="uk-UA" dirty="0" smtClean="0"/>
              <a:t>язки</a:t>
            </a:r>
            <a:endParaRPr lang="uk-UA" dirty="0"/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5065184"/>
              </p:ext>
            </p:extLst>
          </p:nvPr>
        </p:nvGraphicFramePr>
        <p:xfrm>
          <a:off x="1470855" y="1365662"/>
          <a:ext cx="3908667" cy="47857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088805494"/>
              </p:ext>
            </p:extLst>
          </p:nvPr>
        </p:nvGraphicFramePr>
        <p:xfrm>
          <a:off x="4381994" y="1306286"/>
          <a:ext cx="4061362" cy="4818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Стрілка вгору 5"/>
          <p:cNvSpPr/>
          <p:nvPr/>
        </p:nvSpPr>
        <p:spPr>
          <a:xfrm rot="10800000">
            <a:off x="1110815" y="2780928"/>
            <a:ext cx="720080" cy="2088232"/>
          </a:xfrm>
          <a:prstGeom prst="up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Стрілка вгору 6"/>
          <p:cNvSpPr/>
          <p:nvPr/>
        </p:nvSpPr>
        <p:spPr>
          <a:xfrm>
            <a:off x="7308304" y="3501008"/>
            <a:ext cx="720080" cy="2088232"/>
          </a:xfrm>
          <a:prstGeom prst="up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486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9;p2">
            <a:extLst>
              <a:ext uri="{FF2B5EF4-FFF2-40B4-BE49-F238E27FC236}">
                <a16:creationId xmlns="" xmlns:a16="http://schemas.microsoft.com/office/drawing/2014/main" id="{D8E6DDB0-A5EA-4B7F-996E-D8A37B3C73AA}"/>
              </a:ext>
            </a:extLst>
          </p:cNvPr>
          <p:cNvSpPr txBox="1">
            <a:spLocks/>
          </p:cNvSpPr>
          <p:nvPr/>
        </p:nvSpPr>
        <p:spPr>
          <a:xfrm>
            <a:off x="0" y="1115850"/>
            <a:ext cx="9144000" cy="1008112"/>
          </a:xfrm>
          <a:prstGeom prst="rect">
            <a:avLst/>
          </a:prstGeom>
          <a:solidFill>
            <a:srgbClr val="006C3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US" dirty="0" smtClean="0">
                <a:solidFill>
                  <a:schemeClr val="lt1"/>
                </a:solidFill>
              </a:rPr>
              <a:t>Peter G. </a:t>
            </a:r>
            <a:r>
              <a:rPr lang="en-US" dirty="0" err="1" smtClean="0">
                <a:solidFill>
                  <a:schemeClr val="lt1"/>
                </a:solidFill>
              </a:rPr>
              <a:t>Northouse</a:t>
            </a:r>
            <a:r>
              <a:rPr lang="uk-UA" dirty="0" smtClean="0">
                <a:solidFill>
                  <a:schemeClr val="lt1"/>
                </a:solidFill>
              </a:rPr>
              <a:t> </a:t>
            </a:r>
          </a:p>
          <a:p>
            <a:r>
              <a:rPr lang="uk-UA" sz="2200" b="0" dirty="0" smtClean="0">
                <a:solidFill>
                  <a:schemeClr val="lt1"/>
                </a:solidFill>
              </a:rPr>
              <a:t>(п</a:t>
            </a:r>
            <a:r>
              <a:rPr lang="ru-RU" sz="2200" b="0" dirty="0" err="1" smtClean="0">
                <a:solidFill>
                  <a:schemeClr val="bg1"/>
                </a:solidFill>
              </a:rPr>
              <a:t>рофесор</a:t>
            </a:r>
            <a:r>
              <a:rPr lang="ru-RU" sz="2200" b="0" dirty="0" smtClean="0">
                <a:solidFill>
                  <a:schemeClr val="bg1"/>
                </a:solidFill>
              </a:rPr>
              <a:t> </a:t>
            </a:r>
            <a:r>
              <a:rPr lang="ru-RU" sz="2200" b="0" dirty="0" err="1" smtClean="0">
                <a:solidFill>
                  <a:schemeClr val="bg1"/>
                </a:solidFill>
              </a:rPr>
              <a:t>Західного</a:t>
            </a:r>
            <a:r>
              <a:rPr lang="ru-RU" sz="2200" b="0" dirty="0" smtClean="0">
                <a:solidFill>
                  <a:schemeClr val="bg1"/>
                </a:solidFill>
              </a:rPr>
              <a:t> </a:t>
            </a:r>
            <a:r>
              <a:rPr lang="ru-RU" sz="2200" b="0" dirty="0" err="1" smtClean="0">
                <a:solidFill>
                  <a:schemeClr val="bg1"/>
                </a:solidFill>
              </a:rPr>
              <a:t>Мічіганского</a:t>
            </a:r>
            <a:r>
              <a:rPr lang="ru-RU" sz="2200" b="0" dirty="0" smtClean="0">
                <a:solidFill>
                  <a:schemeClr val="bg1"/>
                </a:solidFill>
              </a:rPr>
              <a:t> </a:t>
            </a:r>
            <a:r>
              <a:rPr lang="ru-RU" sz="2200" b="0" dirty="0" err="1" smtClean="0">
                <a:solidFill>
                  <a:schemeClr val="bg1"/>
                </a:solidFill>
              </a:rPr>
              <a:t>Університету</a:t>
            </a:r>
            <a:r>
              <a:rPr lang="ru-RU" sz="2200" b="0" dirty="0" smtClean="0">
                <a:solidFill>
                  <a:schemeClr val="bg1"/>
                </a:solidFill>
              </a:rPr>
              <a:t> </a:t>
            </a:r>
            <a:r>
              <a:rPr lang="ru-RU" sz="2200" b="0" dirty="0">
                <a:solidFill>
                  <a:schemeClr val="bg1"/>
                </a:solidFill>
              </a:rPr>
              <a:t>в </a:t>
            </a:r>
            <a:r>
              <a:rPr lang="ru-RU" sz="2200" b="0" dirty="0" smtClean="0">
                <a:solidFill>
                  <a:schemeClr val="bg1"/>
                </a:solidFill>
              </a:rPr>
              <a:t>США)</a:t>
            </a:r>
            <a:endParaRPr lang="uk-UA" sz="2200" b="0" dirty="0">
              <a:solidFill>
                <a:schemeClr val="bg1"/>
              </a:solidFill>
            </a:endParaRPr>
          </a:p>
        </p:txBody>
      </p:sp>
      <p:sp>
        <p:nvSpPr>
          <p:cNvPr id="10" name="Текст 9">
            <a:extLst>
              <a:ext uri="{FF2B5EF4-FFF2-40B4-BE49-F238E27FC236}">
                <a16:creationId xmlns="" xmlns:a16="http://schemas.microsoft.com/office/drawing/2014/main" id="{0CFFE1DC-538F-45CC-ACE7-E277E6D2C4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13656" y="3595728"/>
            <a:ext cx="5740400" cy="2462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indent="0"/>
            <a:r>
              <a:rPr lang="uk-UA" sz="2400" b="1" i="1" dirty="0">
                <a:solidFill>
                  <a:schemeClr val="tx1"/>
                </a:solidFill>
              </a:rPr>
              <a:t>Етика займає центральне місце в темі</a:t>
            </a:r>
          </a:p>
          <a:p>
            <a:pPr marL="114300" indent="0"/>
            <a:r>
              <a:rPr lang="uk-UA" sz="2400" b="1" i="1" dirty="0">
                <a:solidFill>
                  <a:schemeClr val="tx1"/>
                </a:solidFill>
              </a:rPr>
              <a:t>лідерства у зв'язку </a:t>
            </a:r>
            <a:r>
              <a:rPr lang="uk-UA" sz="2400" b="1" i="1" dirty="0" smtClean="0">
                <a:solidFill>
                  <a:schemeClr val="tx1"/>
                </a:solidFill>
              </a:rPr>
              <a:t>з </a:t>
            </a:r>
            <a:r>
              <a:rPr lang="uk-UA" sz="2400" b="1" i="1" dirty="0">
                <a:solidFill>
                  <a:schemeClr val="tx1"/>
                </a:solidFill>
              </a:rPr>
              <a:t>характером </a:t>
            </a:r>
            <a:r>
              <a:rPr lang="uk-UA" sz="2400" b="1" i="1" dirty="0" smtClean="0">
                <a:solidFill>
                  <a:schemeClr val="tx1"/>
                </a:solidFill>
              </a:rPr>
              <a:t>процесу</a:t>
            </a:r>
            <a:r>
              <a:rPr lang="en-US" sz="2400" b="1" i="1" dirty="0" smtClean="0">
                <a:solidFill>
                  <a:schemeClr val="tx1"/>
                </a:solidFill>
              </a:rPr>
              <a:t> </a:t>
            </a:r>
            <a:r>
              <a:rPr lang="uk-UA" sz="2400" b="1" i="1" dirty="0" smtClean="0">
                <a:solidFill>
                  <a:schemeClr val="tx1"/>
                </a:solidFill>
              </a:rPr>
              <a:t>впливу</a:t>
            </a:r>
            <a:r>
              <a:rPr lang="uk-UA" sz="2400" b="1" i="1" dirty="0">
                <a:solidFill>
                  <a:schemeClr val="tx1"/>
                </a:solidFill>
              </a:rPr>
              <a:t>, необхідністю залучати </a:t>
            </a:r>
            <a:r>
              <a:rPr lang="uk-UA" sz="2400" b="1" i="1" dirty="0" smtClean="0">
                <a:solidFill>
                  <a:schemeClr val="tx1"/>
                </a:solidFill>
              </a:rPr>
              <a:t>послідовників</a:t>
            </a:r>
            <a:r>
              <a:rPr lang="en-US" sz="2400" b="1" i="1" dirty="0" smtClean="0">
                <a:solidFill>
                  <a:schemeClr val="tx1"/>
                </a:solidFill>
              </a:rPr>
              <a:t> </a:t>
            </a:r>
            <a:r>
              <a:rPr lang="uk-UA" sz="2400" b="1" i="1" dirty="0" smtClean="0">
                <a:solidFill>
                  <a:schemeClr val="tx1"/>
                </a:solidFill>
              </a:rPr>
              <a:t>задля </a:t>
            </a:r>
            <a:r>
              <a:rPr lang="uk-UA" sz="2400" b="1" i="1" dirty="0">
                <a:solidFill>
                  <a:schemeClr val="tx1"/>
                </a:solidFill>
              </a:rPr>
              <a:t>досягнення спільних цілей, та через</a:t>
            </a:r>
          </a:p>
          <a:p>
            <a:pPr marL="114300" indent="0"/>
            <a:r>
              <a:rPr lang="uk-UA" sz="2400" b="1" i="1" dirty="0">
                <a:solidFill>
                  <a:schemeClr val="tx1"/>
                </a:solidFill>
              </a:rPr>
              <a:t>вплив лідерів на цінності організації</a:t>
            </a:r>
            <a:endParaRPr lang="uk-UA" sz="2400" b="1" dirty="0" smtClean="0">
              <a:solidFill>
                <a:schemeClr val="tx1"/>
              </a:solidFill>
            </a:endParaRPr>
          </a:p>
        </p:txBody>
      </p:sp>
      <p:pic>
        <p:nvPicPr>
          <p:cNvPr id="9" name="Рисунок 8" descr="Leadership: Theory and Practice, Peter G. Northouse обложка книг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115850"/>
            <a:ext cx="1905000" cy="2300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Meet Peter G. Northouse | SAGE Publications Inc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2411412"/>
            <a:ext cx="2921000" cy="41191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10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" y="1358900"/>
            <a:ext cx="8750300" cy="4767263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 err="1"/>
              <a:t>Базова</a:t>
            </a:r>
            <a:r>
              <a:rPr lang="ru-RU" dirty="0"/>
              <a:t> </a:t>
            </a:r>
            <a:r>
              <a:rPr lang="ru-RU" dirty="0" err="1"/>
              <a:t>цілісна</a:t>
            </a:r>
            <a:r>
              <a:rPr lang="ru-RU" dirty="0"/>
              <a:t> модель </a:t>
            </a:r>
            <a:r>
              <a:rPr lang="ru-RU" dirty="0" err="1"/>
              <a:t>доброчесного</a:t>
            </a:r>
            <a:r>
              <a:rPr lang="ru-RU" dirty="0"/>
              <a:t> </a:t>
            </a:r>
            <a:r>
              <a:rPr lang="ru-RU" dirty="0" err="1" smtClean="0"/>
              <a:t>лідера</a:t>
            </a:r>
            <a:endParaRPr lang="ru-RU" dirty="0" smtClean="0"/>
          </a:p>
          <a:p>
            <a:pPr>
              <a:buFont typeface="Wingdings" pitchFamily="2" charset="2"/>
              <a:buChar char="q"/>
            </a:pPr>
            <a:r>
              <a:rPr lang="ru-RU" dirty="0" err="1" smtClean="0"/>
              <a:t>Етичний</a:t>
            </a:r>
            <a:r>
              <a:rPr lang="ru-RU" dirty="0" smtClean="0"/>
              <a:t> </a:t>
            </a:r>
            <a:r>
              <a:rPr lang="ru-RU" dirty="0" err="1"/>
              <a:t>лідер</a:t>
            </a:r>
            <a:r>
              <a:rPr lang="ru-RU" dirty="0"/>
              <a:t> в </a:t>
            </a:r>
            <a:r>
              <a:rPr lang="ru-RU" dirty="0" err="1"/>
              <a:t>якості</a:t>
            </a:r>
            <a:r>
              <a:rPr lang="ru-RU" dirty="0"/>
              <a:t> </a:t>
            </a:r>
            <a:r>
              <a:rPr lang="ru-RU" dirty="0" err="1" smtClean="0"/>
              <a:t>доброчесного</a:t>
            </a:r>
            <a:r>
              <a:rPr lang="ru-RU" dirty="0" smtClean="0"/>
              <a:t> менеджера</a:t>
            </a:r>
            <a:endParaRPr lang="ru-RU" dirty="0"/>
          </a:p>
          <a:p>
            <a:pPr>
              <a:buFont typeface="Wingdings" pitchFamily="2" charset="2"/>
              <a:buChar char="q"/>
            </a:pPr>
            <a:r>
              <a:rPr lang="ru-RU" dirty="0" err="1" smtClean="0"/>
              <a:t>Етичний</a:t>
            </a:r>
            <a:r>
              <a:rPr lang="ru-RU" dirty="0" smtClean="0"/>
              <a:t> </a:t>
            </a:r>
            <a:r>
              <a:rPr lang="ru-RU" dirty="0" err="1"/>
              <a:t>лідер</a:t>
            </a:r>
            <a:r>
              <a:rPr lang="ru-RU" dirty="0"/>
              <a:t> в </a:t>
            </a:r>
            <a:r>
              <a:rPr lang="ru-RU" dirty="0" err="1"/>
              <a:t>якості</a:t>
            </a:r>
            <a:r>
              <a:rPr lang="ru-RU" dirty="0"/>
              <a:t> </a:t>
            </a:r>
            <a:r>
              <a:rPr lang="ru-RU" dirty="0" smtClean="0"/>
              <a:t>аутентичного менеджера</a:t>
            </a:r>
            <a:endParaRPr lang="ru-RU" dirty="0"/>
          </a:p>
          <a:p>
            <a:pPr>
              <a:buFont typeface="Wingdings" pitchFamily="2" charset="2"/>
              <a:buChar char="q"/>
            </a:pPr>
            <a:r>
              <a:rPr lang="ru-RU" dirty="0" err="1" smtClean="0"/>
              <a:t>Етичний</a:t>
            </a:r>
            <a:r>
              <a:rPr lang="ru-RU" dirty="0" smtClean="0"/>
              <a:t> </a:t>
            </a:r>
            <a:r>
              <a:rPr lang="ru-RU" dirty="0" err="1"/>
              <a:t>лідер</a:t>
            </a:r>
            <a:r>
              <a:rPr lang="ru-RU" dirty="0"/>
              <a:t> в </a:t>
            </a:r>
            <a:r>
              <a:rPr lang="ru-RU" dirty="0" err="1"/>
              <a:t>якості</a:t>
            </a:r>
            <a:r>
              <a:rPr lang="ru-RU" dirty="0"/>
              <a:t> духовного </a:t>
            </a:r>
            <a:r>
              <a:rPr lang="ru-RU" dirty="0" smtClean="0"/>
              <a:t>наставника </a:t>
            </a:r>
            <a:r>
              <a:rPr lang="ru-RU" dirty="0" err="1" smtClean="0"/>
              <a:t>послідовників</a:t>
            </a:r>
            <a:r>
              <a:rPr lang="ru-RU" dirty="0"/>
              <a:t>, </a:t>
            </a:r>
            <a:r>
              <a:rPr lang="ru-RU" dirty="0" err="1"/>
              <a:t>клієнтів</a:t>
            </a:r>
            <a:r>
              <a:rPr lang="ru-RU" dirty="0"/>
              <a:t> і </a:t>
            </a:r>
            <a:r>
              <a:rPr lang="ru-RU" dirty="0" err="1"/>
              <a:t>виборців</a:t>
            </a:r>
            <a:endParaRPr lang="ru-RU" dirty="0"/>
          </a:p>
          <a:p>
            <a:pPr>
              <a:buFont typeface="Wingdings" pitchFamily="2" charset="2"/>
              <a:buChar char="q"/>
            </a:pPr>
            <a:r>
              <a:rPr lang="ru-RU" dirty="0" err="1" smtClean="0"/>
              <a:t>Етичний</a:t>
            </a:r>
            <a:r>
              <a:rPr lang="ru-RU" dirty="0" smtClean="0"/>
              <a:t> </a:t>
            </a:r>
            <a:r>
              <a:rPr lang="ru-RU" dirty="0" err="1"/>
              <a:t>лідер</a:t>
            </a:r>
            <a:r>
              <a:rPr lang="ru-RU" dirty="0"/>
              <a:t> в </a:t>
            </a:r>
            <a:r>
              <a:rPr lang="ru-RU" dirty="0" err="1"/>
              <a:t>якості</a:t>
            </a:r>
            <a:r>
              <a:rPr lang="ru-RU" dirty="0"/>
              <a:t> </a:t>
            </a:r>
            <a:r>
              <a:rPr lang="ru-RU" dirty="0" err="1" smtClean="0"/>
              <a:t>трансформуючого</a:t>
            </a:r>
            <a:r>
              <a:rPr lang="ru-RU" dirty="0" smtClean="0"/>
              <a:t> </a:t>
            </a:r>
            <a:r>
              <a:rPr lang="ru-RU" dirty="0" err="1" smtClean="0"/>
              <a:t>збудника</a:t>
            </a:r>
            <a:r>
              <a:rPr lang="ru-RU" dirty="0" smtClean="0"/>
              <a:t> </a:t>
            </a:r>
            <a:r>
              <a:rPr lang="ru-RU" dirty="0" err="1"/>
              <a:t>змін</a:t>
            </a:r>
            <a:r>
              <a:rPr lang="ru-RU" dirty="0"/>
              <a:t> для </a:t>
            </a:r>
            <a:r>
              <a:rPr lang="ru-RU" dirty="0" err="1"/>
              <a:t>загального</a:t>
            </a:r>
            <a:r>
              <a:rPr lang="ru-RU" dirty="0"/>
              <a:t> блага</a:t>
            </a:r>
          </a:p>
        </p:txBody>
      </p:sp>
      <p:sp>
        <p:nvSpPr>
          <p:cNvPr id="5" name="Google Shape;99;p2">
            <a:extLst>
              <a:ext uri="{FF2B5EF4-FFF2-40B4-BE49-F238E27FC236}">
                <a16:creationId xmlns="" xmlns:a16="http://schemas.microsoft.com/office/drawing/2014/main" id="{D8E6DDB0-A5EA-4B7F-996E-D8A37B3C73A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1117600"/>
          </a:xfrm>
          <a:prstGeom prst="rect">
            <a:avLst/>
          </a:prstGeom>
          <a:solidFill>
            <a:srgbClr val="006C3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ctr"/>
            <a:r>
              <a:rPr lang="uk-UA" sz="5400" dirty="0" smtClean="0">
                <a:solidFill>
                  <a:schemeClr val="lt1"/>
                </a:solidFill>
              </a:rPr>
              <a:t>Моделі етичної поведінки:</a:t>
            </a:r>
            <a:endParaRPr lang="uk-UA" sz="5400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67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" y="1358900"/>
            <a:ext cx="8750300" cy="4767263"/>
          </a:xfrm>
        </p:spPr>
        <p:txBody>
          <a:bodyPr/>
          <a:lstStyle/>
          <a:p>
            <a:pPr marL="114300" indent="0">
              <a:buNone/>
            </a:pPr>
            <a:r>
              <a:rPr lang="uk-UA" dirty="0" smtClean="0"/>
              <a:t>Ця </a:t>
            </a:r>
            <a:r>
              <a:rPr lang="uk-UA" dirty="0"/>
              <a:t>модель підкреслює базову цілісність лідера, тобто «узгодженість власних висловлювань, думок, принципів, дій і соціальних умов» </a:t>
            </a:r>
            <a:endParaRPr lang="uk-UA" dirty="0" smtClean="0"/>
          </a:p>
          <a:p>
            <a:pPr marL="114300" indent="0">
              <a:buNone/>
            </a:pPr>
            <a:endParaRPr lang="ru-RU" dirty="0" smtClean="0"/>
          </a:p>
        </p:txBody>
      </p:sp>
      <p:sp>
        <p:nvSpPr>
          <p:cNvPr id="5" name="Google Shape;99;p2">
            <a:extLst>
              <a:ext uri="{FF2B5EF4-FFF2-40B4-BE49-F238E27FC236}">
                <a16:creationId xmlns="" xmlns:a16="http://schemas.microsoft.com/office/drawing/2014/main" id="{D8E6DDB0-A5EA-4B7F-996E-D8A37B3C73A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1117600"/>
          </a:xfrm>
          <a:prstGeom prst="rect">
            <a:avLst/>
          </a:prstGeom>
          <a:solidFill>
            <a:srgbClr val="006C3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ctr"/>
            <a:r>
              <a:rPr lang="ru-RU" sz="3200" dirty="0" err="1">
                <a:solidFill>
                  <a:schemeClr val="bg1"/>
                </a:solidFill>
              </a:rPr>
              <a:t>Базова</a:t>
            </a:r>
            <a:r>
              <a:rPr lang="ru-RU" sz="3200" dirty="0">
                <a:solidFill>
                  <a:schemeClr val="bg1"/>
                </a:solidFill>
              </a:rPr>
              <a:t> </a:t>
            </a:r>
            <a:r>
              <a:rPr lang="ru-RU" sz="3200" dirty="0" err="1">
                <a:solidFill>
                  <a:schemeClr val="bg1"/>
                </a:solidFill>
              </a:rPr>
              <a:t>цілісна</a:t>
            </a:r>
            <a:r>
              <a:rPr lang="ru-RU" sz="3200" dirty="0">
                <a:solidFill>
                  <a:schemeClr val="bg1"/>
                </a:solidFill>
              </a:rPr>
              <a:t> модель </a:t>
            </a:r>
            <a:r>
              <a:rPr lang="ru-RU" sz="3200" dirty="0" err="1">
                <a:solidFill>
                  <a:schemeClr val="bg1"/>
                </a:solidFill>
              </a:rPr>
              <a:t>доброчесного</a:t>
            </a:r>
            <a:r>
              <a:rPr lang="ru-RU" sz="3200" dirty="0">
                <a:solidFill>
                  <a:schemeClr val="bg1"/>
                </a:solidFill>
              </a:rPr>
              <a:t> </a:t>
            </a:r>
            <a:r>
              <a:rPr lang="ru-RU" sz="3200" dirty="0" err="1">
                <a:solidFill>
                  <a:schemeClr val="bg1"/>
                </a:solidFill>
              </a:rPr>
              <a:t>лідера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https://static.tildacdn.com/tild3530-6532-4337-a633-346330393532/lead-big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09" y="3159583"/>
            <a:ext cx="8664606" cy="32944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065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98633" y="1305017"/>
            <a:ext cx="4380267" cy="5397624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uk-UA" sz="1600" dirty="0"/>
              <a:t>Перший елемент цілісності є чесність, яка на базовому рівні означає бути правдивим в приватних і публічних ситуаціях. Більш високий рівень чесності пов'язаний із завданням лідера оголошувати/надавати відповідну інформацію</a:t>
            </a:r>
            <a:r>
              <a:rPr lang="uk-UA" sz="1600" dirty="0" smtClean="0"/>
              <a:t>.</a:t>
            </a:r>
          </a:p>
          <a:p>
            <a:pPr marL="114300" indent="0">
              <a:buNone/>
            </a:pPr>
            <a:endParaRPr lang="ru-RU" sz="1600" dirty="0"/>
          </a:p>
          <a:p>
            <a:pPr>
              <a:buFont typeface="Wingdings" pitchFamily="2" charset="2"/>
              <a:buChar char="q"/>
            </a:pPr>
            <a:r>
              <a:rPr lang="uk-UA" sz="1600" dirty="0"/>
              <a:t>Другий елемент цілісності — це благонадійність. Це пов'язано з наслідуванням лідером власних принципів і здатністю сформулювати їх. У випадку державного сектора, </a:t>
            </a:r>
            <a:r>
              <a:rPr lang="uk-UA" sz="1600" dirty="0" smtClean="0"/>
              <a:t>ці </a:t>
            </a:r>
            <a:r>
              <a:rPr lang="uk-UA" sz="1600" dirty="0"/>
              <a:t>принципи включають в себе: «відданість державній службі, прагнення до загального блага, дотримання громадянських чеснот» </a:t>
            </a:r>
            <a:endParaRPr lang="uk-UA" sz="1600" dirty="0" smtClean="0"/>
          </a:p>
          <a:p>
            <a:pPr marL="114300" indent="0">
              <a:buNone/>
            </a:pPr>
            <a:endParaRPr lang="uk-UA" sz="1600" dirty="0" smtClean="0"/>
          </a:p>
          <a:p>
            <a:pPr>
              <a:buFont typeface="Wingdings" pitchFamily="2" charset="2"/>
              <a:buChar char="q"/>
            </a:pPr>
            <a:r>
              <a:rPr lang="uk-UA" sz="1600" dirty="0" smtClean="0"/>
              <a:t>Останній</a:t>
            </a:r>
            <a:r>
              <a:rPr lang="uk-UA" sz="1600" dirty="0"/>
              <a:t>, третій елемент в моделі цілісності — це справедливість, яка означає «знання і дотримання правил, які застосовуються до всіх</a:t>
            </a:r>
            <a:r>
              <a:rPr lang="uk-UA" sz="1600" dirty="0" smtClean="0"/>
              <a:t>»</a:t>
            </a:r>
            <a:endParaRPr lang="ru-RU" sz="1600" dirty="0"/>
          </a:p>
        </p:txBody>
      </p:sp>
      <p:sp>
        <p:nvSpPr>
          <p:cNvPr id="5" name="Google Shape;99;p2">
            <a:extLst>
              <a:ext uri="{FF2B5EF4-FFF2-40B4-BE49-F238E27FC236}">
                <a16:creationId xmlns="" xmlns:a16="http://schemas.microsoft.com/office/drawing/2014/main" id="{D8E6DDB0-A5EA-4B7F-996E-D8A37B3C73A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1117600"/>
          </a:xfrm>
          <a:prstGeom prst="rect">
            <a:avLst/>
          </a:prstGeom>
          <a:solidFill>
            <a:srgbClr val="006C3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ctr"/>
            <a:r>
              <a:rPr lang="ru-RU" sz="3600" dirty="0" err="1">
                <a:solidFill>
                  <a:schemeClr val="lt1"/>
                </a:solidFill>
              </a:rPr>
              <a:t>Етичне</a:t>
            </a:r>
            <a:r>
              <a:rPr lang="ru-RU" sz="3600" dirty="0">
                <a:solidFill>
                  <a:schemeClr val="lt1"/>
                </a:solidFill>
              </a:rPr>
              <a:t> </a:t>
            </a:r>
            <a:r>
              <a:rPr lang="ru-RU" sz="3600" dirty="0" err="1">
                <a:solidFill>
                  <a:schemeClr val="lt1"/>
                </a:solidFill>
              </a:rPr>
              <a:t>лідерство</a:t>
            </a:r>
            <a:r>
              <a:rPr lang="ru-RU" sz="3600" dirty="0">
                <a:solidFill>
                  <a:schemeClr val="lt1"/>
                </a:solidFill>
              </a:rPr>
              <a:t>, </a:t>
            </a:r>
            <a:r>
              <a:rPr lang="ru-RU" sz="3600" dirty="0" smtClean="0">
                <a:solidFill>
                  <a:schemeClr val="lt1"/>
                </a:solidFill>
              </a:rPr>
              <a:t/>
            </a:r>
            <a:br>
              <a:rPr lang="ru-RU" sz="3600" dirty="0" smtClean="0">
                <a:solidFill>
                  <a:schemeClr val="lt1"/>
                </a:solidFill>
              </a:rPr>
            </a:br>
            <a:r>
              <a:rPr lang="ru-RU" sz="3600" dirty="0" err="1" smtClean="0">
                <a:solidFill>
                  <a:schemeClr val="lt1"/>
                </a:solidFill>
              </a:rPr>
              <a:t>засноване</a:t>
            </a:r>
            <a:r>
              <a:rPr lang="ru-RU" sz="3600" dirty="0" smtClean="0">
                <a:solidFill>
                  <a:schemeClr val="lt1"/>
                </a:solidFill>
              </a:rPr>
              <a:t> </a:t>
            </a:r>
            <a:r>
              <a:rPr lang="ru-RU" sz="3600" dirty="0">
                <a:solidFill>
                  <a:schemeClr val="lt1"/>
                </a:solidFill>
              </a:rPr>
              <a:t>на </a:t>
            </a:r>
            <a:r>
              <a:rPr lang="ru-RU" sz="3600" dirty="0" err="1" smtClean="0">
                <a:solidFill>
                  <a:schemeClr val="lt1"/>
                </a:solidFill>
              </a:rPr>
              <a:t>особистій</a:t>
            </a:r>
            <a:r>
              <a:rPr lang="ru-RU" sz="3600" dirty="0" smtClean="0">
                <a:solidFill>
                  <a:schemeClr val="lt1"/>
                </a:solidFill>
              </a:rPr>
              <a:t> </a:t>
            </a:r>
            <a:r>
              <a:rPr lang="ru-RU" sz="3600" dirty="0" err="1" smtClean="0">
                <a:solidFill>
                  <a:schemeClr val="lt1"/>
                </a:solidFill>
              </a:rPr>
              <a:t>цілісності</a:t>
            </a:r>
            <a:r>
              <a:rPr lang="ru-RU" sz="3600" dirty="0" smtClean="0">
                <a:solidFill>
                  <a:schemeClr val="lt1"/>
                </a:solidFill>
              </a:rPr>
              <a:t>:</a:t>
            </a:r>
            <a:endParaRPr lang="uk-UA" sz="3600" dirty="0">
              <a:solidFill>
                <a:schemeClr val="lt1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" y="1193801"/>
            <a:ext cx="4433533" cy="52513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3044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" y="1358900"/>
            <a:ext cx="8750300" cy="4767263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uk-UA" sz="2800" dirty="0"/>
              <a:t>Цей підхід зосереджується на намаганні лідера забезпечити чітке визначення положень, правил і стандартів, і їх однакове застосування до всіх членів організації. </a:t>
            </a:r>
            <a:endParaRPr lang="uk-UA" sz="2800" dirty="0" smtClean="0"/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Такий </a:t>
            </a:r>
            <a:r>
              <a:rPr lang="uk-UA" sz="2800" dirty="0"/>
              <a:t>підхід іноді називають моральним управлінням, підходом, заснованим на обв'язку. </a:t>
            </a:r>
            <a:endParaRPr lang="uk-UA" sz="2800" dirty="0" smtClean="0"/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На </a:t>
            </a:r>
            <a:r>
              <a:rPr lang="uk-UA" sz="2800" dirty="0"/>
              <a:t>організаційному рівні це відображено в нормативних документах, кодексах поведінки, стандартах і т. д.</a:t>
            </a:r>
            <a:endParaRPr lang="ru-RU" sz="2800" dirty="0"/>
          </a:p>
          <a:p>
            <a:pPr>
              <a:buFont typeface="Wingdings" pitchFamily="2" charset="2"/>
              <a:buChar char="q"/>
            </a:pPr>
            <a:endParaRPr lang="ru-RU" dirty="0"/>
          </a:p>
        </p:txBody>
      </p:sp>
      <p:sp>
        <p:nvSpPr>
          <p:cNvPr id="5" name="Google Shape;99;p2">
            <a:extLst>
              <a:ext uri="{FF2B5EF4-FFF2-40B4-BE49-F238E27FC236}">
                <a16:creationId xmlns="" xmlns:a16="http://schemas.microsoft.com/office/drawing/2014/main" id="{D8E6DDB0-A5EA-4B7F-996E-D8A37B3C73A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1117600"/>
          </a:xfrm>
          <a:prstGeom prst="rect">
            <a:avLst/>
          </a:prstGeom>
          <a:solidFill>
            <a:srgbClr val="006C3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ctr"/>
            <a:r>
              <a:rPr lang="ru-RU" sz="3200" dirty="0" err="1">
                <a:solidFill>
                  <a:schemeClr val="bg1"/>
                </a:solidFill>
              </a:rPr>
              <a:t>Етичний</a:t>
            </a:r>
            <a:r>
              <a:rPr lang="ru-RU" sz="3200" dirty="0">
                <a:solidFill>
                  <a:schemeClr val="bg1"/>
                </a:solidFill>
              </a:rPr>
              <a:t> </a:t>
            </a:r>
            <a:r>
              <a:rPr lang="ru-RU" sz="3200" dirty="0" err="1">
                <a:solidFill>
                  <a:schemeClr val="bg1"/>
                </a:solidFill>
              </a:rPr>
              <a:t>лідер</a:t>
            </a:r>
            <a:r>
              <a:rPr lang="ru-RU" sz="3200" dirty="0">
                <a:solidFill>
                  <a:schemeClr val="bg1"/>
                </a:solidFill>
              </a:rPr>
              <a:t> в </a:t>
            </a:r>
            <a:r>
              <a:rPr lang="ru-RU" sz="3200" dirty="0" err="1">
                <a:solidFill>
                  <a:schemeClr val="bg1"/>
                </a:solidFill>
              </a:rPr>
              <a:t>якості</a:t>
            </a:r>
            <a:r>
              <a:rPr lang="ru-RU" sz="3200" dirty="0">
                <a:solidFill>
                  <a:schemeClr val="bg1"/>
                </a:solidFill>
              </a:rPr>
              <a:t> </a:t>
            </a:r>
            <a:r>
              <a:rPr lang="ru-RU" sz="3200" dirty="0" err="1">
                <a:solidFill>
                  <a:schemeClr val="bg1"/>
                </a:solidFill>
              </a:rPr>
              <a:t>доброчесного</a:t>
            </a:r>
            <a:r>
              <a:rPr lang="ru-RU" sz="3200" dirty="0">
                <a:solidFill>
                  <a:schemeClr val="bg1"/>
                </a:solidFill>
              </a:rPr>
              <a:t> </a:t>
            </a:r>
            <a:r>
              <a:rPr lang="ru-RU" sz="3200" dirty="0" smtClean="0">
                <a:solidFill>
                  <a:schemeClr val="bg1"/>
                </a:solidFill>
              </a:rPr>
              <a:t>менеджера</a:t>
            </a:r>
            <a:endParaRPr lang="uk-UA" sz="32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Лідер - це т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062" y="4951206"/>
            <a:ext cx="2830288" cy="17691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065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" y="1358900"/>
            <a:ext cx="8750300" cy="4767263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uk-UA" dirty="0"/>
              <a:t>Передбачається турбота про свої принципи і цінності, саморегулювання. </a:t>
            </a:r>
            <a:endParaRPr lang="uk-UA" dirty="0" smtClean="0"/>
          </a:p>
          <a:p>
            <a:pPr>
              <a:buFont typeface="Wingdings" pitchFamily="2" charset="2"/>
              <a:buChar char="q"/>
            </a:pPr>
            <a:r>
              <a:rPr lang="uk-UA" dirty="0" smtClean="0"/>
              <a:t>Спрямування </a:t>
            </a:r>
            <a:r>
              <a:rPr lang="uk-UA" dirty="0"/>
              <a:t>на розвиток прозорості в розповсюдженні цінностей, </a:t>
            </a:r>
            <a:endParaRPr lang="uk-UA" dirty="0" smtClean="0"/>
          </a:p>
          <a:p>
            <a:pPr>
              <a:buFont typeface="Wingdings" pitchFamily="2" charset="2"/>
              <a:buChar char="q"/>
            </a:pPr>
            <a:r>
              <a:rPr lang="uk-UA" dirty="0" smtClean="0"/>
              <a:t>мотиви </a:t>
            </a:r>
            <a:r>
              <a:rPr lang="uk-UA" dirty="0"/>
              <a:t>лідера </a:t>
            </a:r>
            <a:r>
              <a:rPr lang="uk-UA" dirty="0" smtClean="0"/>
              <a:t>- накопичення </a:t>
            </a:r>
            <a:r>
              <a:rPr lang="uk-UA" dirty="0"/>
              <a:t>етичного </a:t>
            </a:r>
            <a:r>
              <a:rPr lang="uk-UA" dirty="0" smtClean="0"/>
              <a:t>капіталу орган</a:t>
            </a:r>
            <a:r>
              <a:rPr lang="en-US" dirty="0" smtClean="0"/>
              <a:t>-</a:t>
            </a:r>
            <a:r>
              <a:rPr lang="uk-UA" dirty="0" smtClean="0"/>
              <a:t>ї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5" name="Google Shape;99;p2">
            <a:extLst>
              <a:ext uri="{FF2B5EF4-FFF2-40B4-BE49-F238E27FC236}">
                <a16:creationId xmlns="" xmlns:a16="http://schemas.microsoft.com/office/drawing/2014/main" id="{D8E6DDB0-A5EA-4B7F-996E-D8A37B3C73A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1117600"/>
          </a:xfrm>
          <a:prstGeom prst="rect">
            <a:avLst/>
          </a:prstGeom>
          <a:solidFill>
            <a:srgbClr val="006C3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ctr"/>
            <a:r>
              <a:rPr lang="ru-RU" sz="3200" dirty="0" err="1">
                <a:solidFill>
                  <a:schemeClr val="bg1"/>
                </a:solidFill>
              </a:rPr>
              <a:t>Етичний</a:t>
            </a:r>
            <a:r>
              <a:rPr lang="ru-RU" sz="3200" dirty="0">
                <a:solidFill>
                  <a:schemeClr val="bg1"/>
                </a:solidFill>
              </a:rPr>
              <a:t> </a:t>
            </a:r>
            <a:r>
              <a:rPr lang="ru-RU" sz="3200" dirty="0" err="1">
                <a:solidFill>
                  <a:schemeClr val="bg1"/>
                </a:solidFill>
              </a:rPr>
              <a:t>лідер</a:t>
            </a:r>
            <a:r>
              <a:rPr lang="ru-RU" sz="3200" dirty="0">
                <a:solidFill>
                  <a:schemeClr val="bg1"/>
                </a:solidFill>
              </a:rPr>
              <a:t> в </a:t>
            </a:r>
            <a:r>
              <a:rPr lang="ru-RU" sz="3200" dirty="0" err="1">
                <a:solidFill>
                  <a:schemeClr val="bg1"/>
                </a:solidFill>
              </a:rPr>
              <a:t>якості</a:t>
            </a:r>
            <a:r>
              <a:rPr lang="ru-RU" sz="3200" dirty="0">
                <a:solidFill>
                  <a:schemeClr val="bg1"/>
                </a:solidFill>
              </a:rPr>
              <a:t> аутентичного </a:t>
            </a:r>
            <a:r>
              <a:rPr lang="ru-RU" sz="3200" dirty="0" smtClean="0">
                <a:solidFill>
                  <a:schemeClr val="bg1"/>
                </a:solidFill>
              </a:rPr>
              <a:t>менеджера</a:t>
            </a:r>
            <a:endParaRPr lang="uk-UA" sz="32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https://static.tildacdn.com/tild6439-3038-4439-b333-663331633332/49_main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234" y="4017145"/>
            <a:ext cx="5370990" cy="26189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065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" y="1358900"/>
            <a:ext cx="8750300" cy="4767263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uk-UA" dirty="0"/>
              <a:t>Основна ідея полягає в тому, що лідер повинен служити людям, </a:t>
            </a:r>
            <a:endParaRPr lang="uk-UA" dirty="0" smtClean="0"/>
          </a:p>
          <a:p>
            <a:pPr>
              <a:buFont typeface="Wingdings" pitchFamily="2" charset="2"/>
              <a:buChar char="q"/>
            </a:pPr>
            <a:r>
              <a:rPr lang="uk-UA" dirty="0" smtClean="0"/>
              <a:t>тобто </a:t>
            </a:r>
            <a:r>
              <a:rPr lang="uk-UA" dirty="0"/>
              <a:t>поліпшувати їхній добробут і розширювати їхні права і можливості.</a:t>
            </a:r>
            <a:endParaRPr lang="ru-RU" dirty="0"/>
          </a:p>
          <a:p>
            <a:pPr>
              <a:buFont typeface="Wingdings" pitchFamily="2" charset="2"/>
              <a:buChar char="q"/>
            </a:pPr>
            <a:endParaRPr lang="ru-RU" dirty="0"/>
          </a:p>
        </p:txBody>
      </p:sp>
      <p:sp>
        <p:nvSpPr>
          <p:cNvPr id="5" name="Google Shape;99;p2">
            <a:extLst>
              <a:ext uri="{FF2B5EF4-FFF2-40B4-BE49-F238E27FC236}">
                <a16:creationId xmlns="" xmlns:a16="http://schemas.microsoft.com/office/drawing/2014/main" id="{D8E6DDB0-A5EA-4B7F-996E-D8A37B3C73A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1117600"/>
          </a:xfrm>
          <a:prstGeom prst="rect">
            <a:avLst/>
          </a:prstGeom>
          <a:solidFill>
            <a:srgbClr val="006C3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ctr"/>
            <a:r>
              <a:rPr lang="ru-RU" sz="3200" dirty="0" err="1">
                <a:solidFill>
                  <a:schemeClr val="bg1"/>
                </a:solidFill>
              </a:rPr>
              <a:t>Етичний</a:t>
            </a:r>
            <a:r>
              <a:rPr lang="ru-RU" sz="3200" dirty="0">
                <a:solidFill>
                  <a:schemeClr val="bg1"/>
                </a:solidFill>
              </a:rPr>
              <a:t> </a:t>
            </a:r>
            <a:r>
              <a:rPr lang="ru-RU" sz="3200" dirty="0" err="1">
                <a:solidFill>
                  <a:schemeClr val="bg1"/>
                </a:solidFill>
              </a:rPr>
              <a:t>лідер</a:t>
            </a:r>
            <a:r>
              <a:rPr lang="ru-RU" sz="3200" dirty="0">
                <a:solidFill>
                  <a:schemeClr val="bg1"/>
                </a:solidFill>
              </a:rPr>
              <a:t> в </a:t>
            </a:r>
            <a:r>
              <a:rPr lang="ru-RU" sz="3200" dirty="0" err="1">
                <a:solidFill>
                  <a:schemeClr val="bg1"/>
                </a:solidFill>
              </a:rPr>
              <a:t>якості</a:t>
            </a:r>
            <a:r>
              <a:rPr lang="ru-RU" sz="3200" dirty="0">
                <a:solidFill>
                  <a:schemeClr val="bg1"/>
                </a:solidFill>
              </a:rPr>
              <a:t> духовного наставника </a:t>
            </a:r>
            <a:r>
              <a:rPr lang="ru-RU" sz="3200" dirty="0" err="1">
                <a:solidFill>
                  <a:schemeClr val="bg1"/>
                </a:solidFill>
              </a:rPr>
              <a:t>послідовників</a:t>
            </a:r>
            <a:r>
              <a:rPr lang="ru-RU" sz="3200" dirty="0">
                <a:solidFill>
                  <a:schemeClr val="bg1"/>
                </a:solidFill>
              </a:rPr>
              <a:t>, </a:t>
            </a:r>
            <a:r>
              <a:rPr lang="ru-RU" sz="3200" dirty="0" err="1">
                <a:solidFill>
                  <a:schemeClr val="bg1"/>
                </a:solidFill>
              </a:rPr>
              <a:t>клієнтів</a:t>
            </a:r>
            <a:r>
              <a:rPr lang="ru-RU" sz="3200" dirty="0">
                <a:solidFill>
                  <a:schemeClr val="bg1"/>
                </a:solidFill>
              </a:rPr>
              <a:t> і </a:t>
            </a:r>
            <a:r>
              <a:rPr lang="ru-RU" sz="3200" dirty="0" err="1" smtClean="0">
                <a:solidFill>
                  <a:schemeClr val="bg1"/>
                </a:solidFill>
              </a:rPr>
              <a:t>виборців</a:t>
            </a:r>
            <a:endParaRPr lang="uk-UA" sz="32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https://static.tildacdn.com/tild6135-6338-4465-a431-363164396566/-7-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520" y="3541145"/>
            <a:ext cx="6463628" cy="30727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065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" y="1358900"/>
            <a:ext cx="8750300" cy="4767263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uk-UA" dirty="0"/>
              <a:t>Основна турбота полягає у внесенні змін</a:t>
            </a:r>
            <a:r>
              <a:rPr lang="uk-UA" dirty="0" smtClean="0"/>
              <a:t>.</a:t>
            </a:r>
          </a:p>
          <a:p>
            <a:pPr>
              <a:buFont typeface="Wingdings" pitchFamily="2" charset="2"/>
              <a:buChar char="q"/>
            </a:pPr>
            <a:r>
              <a:rPr lang="uk-UA" dirty="0" smtClean="0"/>
              <a:t> </a:t>
            </a:r>
            <a:r>
              <a:rPr lang="uk-UA" dirty="0"/>
              <a:t>Роль лідера полягає в розумінні потреб людей, з'ясуванні цих потреб, створенні довгострокових змін, які будуть корисними для суспільства.</a:t>
            </a:r>
            <a:endParaRPr lang="ru-RU" dirty="0"/>
          </a:p>
        </p:txBody>
      </p:sp>
      <p:sp>
        <p:nvSpPr>
          <p:cNvPr id="5" name="Google Shape;99;p2">
            <a:extLst>
              <a:ext uri="{FF2B5EF4-FFF2-40B4-BE49-F238E27FC236}">
                <a16:creationId xmlns="" xmlns:a16="http://schemas.microsoft.com/office/drawing/2014/main" id="{D8E6DDB0-A5EA-4B7F-996E-D8A37B3C73A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1117600"/>
          </a:xfrm>
          <a:prstGeom prst="rect">
            <a:avLst/>
          </a:prstGeom>
          <a:solidFill>
            <a:srgbClr val="006C3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ctr"/>
            <a:r>
              <a:rPr lang="ru-RU" sz="3200" dirty="0" err="1">
                <a:solidFill>
                  <a:schemeClr val="bg1"/>
                </a:solidFill>
              </a:rPr>
              <a:t>Етичний</a:t>
            </a:r>
            <a:r>
              <a:rPr lang="ru-RU" sz="3200" dirty="0">
                <a:solidFill>
                  <a:schemeClr val="bg1"/>
                </a:solidFill>
              </a:rPr>
              <a:t> </a:t>
            </a:r>
            <a:r>
              <a:rPr lang="ru-RU" sz="3200" dirty="0" err="1">
                <a:solidFill>
                  <a:schemeClr val="bg1"/>
                </a:solidFill>
              </a:rPr>
              <a:t>лідер</a:t>
            </a:r>
            <a:r>
              <a:rPr lang="ru-RU" sz="3200" dirty="0">
                <a:solidFill>
                  <a:schemeClr val="bg1"/>
                </a:solidFill>
              </a:rPr>
              <a:t> в </a:t>
            </a:r>
            <a:r>
              <a:rPr lang="ru-RU" sz="3200" dirty="0" err="1">
                <a:solidFill>
                  <a:schemeClr val="bg1"/>
                </a:solidFill>
              </a:rPr>
              <a:t>якості</a:t>
            </a:r>
            <a:r>
              <a:rPr lang="ru-RU" sz="3200" dirty="0">
                <a:solidFill>
                  <a:schemeClr val="bg1"/>
                </a:solidFill>
              </a:rPr>
              <a:t> </a:t>
            </a:r>
            <a:r>
              <a:rPr lang="ru-RU" sz="3200" dirty="0" err="1">
                <a:solidFill>
                  <a:schemeClr val="bg1"/>
                </a:solidFill>
              </a:rPr>
              <a:t>трансформуючого</a:t>
            </a:r>
            <a:r>
              <a:rPr lang="ru-RU" sz="3200" dirty="0">
                <a:solidFill>
                  <a:schemeClr val="bg1"/>
                </a:solidFill>
              </a:rPr>
              <a:t> </a:t>
            </a:r>
            <a:r>
              <a:rPr lang="ru-RU" sz="3200" dirty="0" err="1">
                <a:solidFill>
                  <a:schemeClr val="bg1"/>
                </a:solidFill>
              </a:rPr>
              <a:t>збудника</a:t>
            </a:r>
            <a:r>
              <a:rPr lang="ru-RU" sz="3200" dirty="0">
                <a:solidFill>
                  <a:schemeClr val="bg1"/>
                </a:solidFill>
              </a:rPr>
              <a:t> </a:t>
            </a:r>
            <a:r>
              <a:rPr lang="ru-RU" sz="3200" dirty="0" err="1">
                <a:solidFill>
                  <a:schemeClr val="bg1"/>
                </a:solidFill>
              </a:rPr>
              <a:t>змін</a:t>
            </a:r>
            <a:r>
              <a:rPr lang="ru-RU" sz="3200" dirty="0">
                <a:solidFill>
                  <a:schemeClr val="bg1"/>
                </a:solidFill>
              </a:rPr>
              <a:t> для </a:t>
            </a:r>
            <a:r>
              <a:rPr lang="ru-RU" sz="3200" dirty="0" err="1">
                <a:solidFill>
                  <a:schemeClr val="bg1"/>
                </a:solidFill>
              </a:rPr>
              <a:t>загального</a:t>
            </a:r>
            <a:r>
              <a:rPr lang="ru-RU" sz="3200" dirty="0">
                <a:solidFill>
                  <a:schemeClr val="bg1"/>
                </a:solidFill>
              </a:rPr>
              <a:t> </a:t>
            </a:r>
            <a:r>
              <a:rPr lang="ru-RU" sz="3200" dirty="0" smtClean="0">
                <a:solidFill>
                  <a:schemeClr val="bg1"/>
                </a:solidFill>
              </a:rPr>
              <a:t>блага</a:t>
            </a:r>
            <a:endParaRPr lang="uk-UA" sz="32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Сучасний лідер: який він/вона? | Волинський національний університет імені  Лесі Українк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037" y="3737283"/>
            <a:ext cx="4677872" cy="27522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065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Motyw pakietu Office">
  <a:themeElements>
    <a:clrScheme name="Pakiet 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1570</TotalTime>
  <Words>329</Words>
  <Application>Microsoft Office PowerPoint</Application>
  <PresentationFormat>Экран (4:3)</PresentationFormat>
  <Paragraphs>43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Motyw pakietu Office</vt:lpstr>
      <vt:lpstr> </vt:lpstr>
      <vt:lpstr>Презентация PowerPoint</vt:lpstr>
      <vt:lpstr>Моделі етичної поведінки:</vt:lpstr>
      <vt:lpstr>Базова цілісна модель доброчесного лідера</vt:lpstr>
      <vt:lpstr>Етичне лідерство,  засноване на особистій цілісності:</vt:lpstr>
      <vt:lpstr>Етичний лідер в якості доброчесного менеджера</vt:lpstr>
      <vt:lpstr>Етичний лідер в якості аутентичного менеджера</vt:lpstr>
      <vt:lpstr>Етичний лідер в якості духовного наставника послідовників, клієнтів і виборців</vt:lpstr>
      <vt:lpstr>Етичний лідер в якості трансформуючого збудника змін для загального блага</vt:lpstr>
      <vt:lpstr>Права                 Обов’язки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Marcin Kukiełka</dc:creator>
  <cp:lastModifiedBy>1_Floor</cp:lastModifiedBy>
  <cp:revision>124</cp:revision>
  <dcterms:created xsi:type="dcterms:W3CDTF">2008-09-22T10:08:16Z</dcterms:created>
  <dcterms:modified xsi:type="dcterms:W3CDTF">2022-07-26T08:18:59Z</dcterms:modified>
</cp:coreProperties>
</file>